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sldIdLst>
    <p:sldId id="256" r:id="rId3"/>
    <p:sldId id="260" r:id="rId4"/>
    <p:sldId id="258" r:id="rId5"/>
    <p:sldId id="297" r:id="rId6"/>
    <p:sldId id="288" r:id="rId7"/>
    <p:sldId id="289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05" r:id="rId21"/>
    <p:sldId id="307" r:id="rId22"/>
    <p:sldId id="306" r:id="rId23"/>
    <p:sldId id="308" r:id="rId24"/>
    <p:sldId id="309" r:id="rId25"/>
    <p:sldId id="310" r:id="rId26"/>
    <p:sldId id="311" r:id="rId27"/>
    <p:sldId id="304" r:id="rId28"/>
    <p:sldId id="290" r:id="rId29"/>
    <p:sldId id="312" r:id="rId30"/>
    <p:sldId id="257" r:id="rId31"/>
    <p:sldId id="266" r:id="rId32"/>
    <p:sldId id="259" r:id="rId33"/>
    <p:sldId id="284" r:id="rId34"/>
    <p:sldId id="298" r:id="rId35"/>
    <p:sldId id="281" r:id="rId36"/>
    <p:sldId id="280" r:id="rId37"/>
    <p:sldId id="274" r:id="rId38"/>
    <p:sldId id="276" r:id="rId39"/>
    <p:sldId id="277" r:id="rId40"/>
    <p:sldId id="278" r:id="rId41"/>
    <p:sldId id="268" r:id="rId42"/>
    <p:sldId id="291" r:id="rId43"/>
    <p:sldId id="296" r:id="rId44"/>
    <p:sldId id="272" r:id="rId45"/>
    <p:sldId id="292" r:id="rId46"/>
    <p:sldId id="282" r:id="rId47"/>
    <p:sldId id="300" r:id="rId48"/>
    <p:sldId id="301" r:id="rId49"/>
    <p:sldId id="302" r:id="rId50"/>
    <p:sldId id="30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800000"/>
    <a:srgbClr val="000066"/>
    <a:srgbClr val="AE78D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26" autoAdjust="0"/>
  </p:normalViewPr>
  <p:slideViewPr>
    <p:cSldViewPr>
      <p:cViewPr varScale="1">
        <p:scale>
          <a:sx n="79" d="100"/>
          <a:sy n="79" d="100"/>
        </p:scale>
        <p:origin x="-20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C82093D-66EB-49A2-BB0E-1719F9B3D4DE}" type="presOf" srcId="{FE3A550B-08CF-4647-B196-E0C69F588559}" destId="{69913F3B-FAAE-4F03-8F7F-D4A6966E773C}" srcOrd="0" destOrd="0" presId="urn:microsoft.com/office/officeart/2005/8/layout/default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048BE99-467D-496C-8FD1-26CB0450CE8A}">
      <dgm:prSet/>
      <dgm:spPr>
        <a:solidFill>
          <a:srgbClr val="B0CCB0"/>
        </a:solidFill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</a:rPr>
            <a:t>НАКАЗ ДЕРЖАВНОЇ СЛУЖБИ ЯКОСТІ ОСВІТИ УКРАЇНИ «ПРО АНКЕТУ САМООЦІНЮВАННЯ» ВІД 29.03.2021 № 01-11/26</a:t>
          </a:r>
        </a:p>
      </dgm:t>
    </dgm:pt>
    <dgm:pt modelId="{19314A79-5A03-4EBA-A582-FF03C1E7F7E5}" type="parTrans" cxnId="{E754373A-BB10-4399-BD53-F6FCCD662997}">
      <dgm:prSet/>
      <dgm:spPr/>
      <dgm:t>
        <a:bodyPr/>
        <a:lstStyle/>
        <a:p>
          <a:endParaRPr lang="ru-RU"/>
        </a:p>
      </dgm:t>
    </dgm:pt>
    <dgm:pt modelId="{01198461-DC97-4D06-A9AB-3A1D13834C75}" type="sibTrans" cxnId="{E754373A-BB10-4399-BD53-F6FCCD662997}">
      <dgm:prSet/>
      <dgm:spPr/>
      <dgm:t>
        <a:bodyPr/>
        <a:lstStyle/>
        <a:p>
          <a:endParaRPr lang="ru-RU"/>
        </a:p>
      </dgm:t>
    </dgm:pt>
    <dgm:pt modelId="{98131E55-58E9-428F-ADEA-A7B97CA241B9}">
      <dgm:prSet/>
      <dgm:spPr>
        <a:solidFill>
          <a:srgbClr val="B0CCB0"/>
        </a:solidFill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</a:rPr>
            <a:t>АНКЕТА САМООЦІНЮВАННЯ УЧАСНИКОМ СЕРТИФІКАЦІЇ ВЛАСНОЇ ПЕДАГОГІЧНОЇ МАЙСТЕРНОСТІ</a:t>
          </a:r>
        </a:p>
      </dgm:t>
    </dgm:pt>
    <dgm:pt modelId="{E74D0C6D-2632-4433-B274-95CEC2ADE302}" type="parTrans" cxnId="{95B49A54-DA1F-4102-8456-78E469A58331}">
      <dgm:prSet/>
      <dgm:spPr/>
      <dgm:t>
        <a:bodyPr/>
        <a:lstStyle/>
        <a:p>
          <a:endParaRPr lang="ru-RU"/>
        </a:p>
      </dgm:t>
    </dgm:pt>
    <dgm:pt modelId="{036308E2-3BCA-4BFA-B874-188EEDC42531}" type="sibTrans" cxnId="{95B49A54-DA1F-4102-8456-78E469A58331}">
      <dgm:prSet/>
      <dgm:spPr/>
      <dgm:t>
        <a:bodyPr/>
        <a:lstStyle/>
        <a:p>
          <a:endParaRPr lang="ru-RU"/>
        </a:p>
      </dgm:t>
    </dgm:pt>
    <dgm:pt modelId="{7ECA91A9-6758-426C-ACDB-B410912807AE}">
      <dgm:prSet/>
      <dgm:spPr>
        <a:solidFill>
          <a:srgbClr val="B0CCB0"/>
        </a:solidFill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</a:rPr>
            <a:t>МЕТОДИЧНІ РЕКОМЕНДАЦІЇ ЩОДО ЗАПОВНЕННЯ УЧАСНИКОМ СЕРТИФІКАЦІЇ АНКЕТИ САМООЦІНЮВАННЯ ВЛАСНОЇ ПЕДАГОГІЧНОЇ МАЙСТЕРНОСТІ</a:t>
          </a:r>
        </a:p>
      </dgm:t>
    </dgm:pt>
    <dgm:pt modelId="{093CBF29-1F26-4769-A266-DF34A0FE747F}" type="parTrans" cxnId="{9F0F2603-1D9E-4D87-B6A7-536E983D7880}">
      <dgm:prSet/>
      <dgm:spPr/>
      <dgm:t>
        <a:bodyPr/>
        <a:lstStyle/>
        <a:p>
          <a:endParaRPr lang="ru-RU"/>
        </a:p>
      </dgm:t>
    </dgm:pt>
    <dgm:pt modelId="{66DF1EB4-DD57-444F-99BC-94DB03A33FAD}" type="sibTrans" cxnId="{9F0F2603-1D9E-4D87-B6A7-536E983D7880}">
      <dgm:prSet/>
      <dgm:spPr/>
      <dgm:t>
        <a:bodyPr/>
        <a:lstStyle/>
        <a:p>
          <a:endParaRPr lang="ru-RU"/>
        </a:p>
      </dgm:t>
    </dgm:pt>
    <dgm:pt modelId="{C675DC1D-8957-4371-8988-4CD73917BD00}">
      <dgm:prSet/>
      <dgm:spPr>
        <a:solidFill>
          <a:srgbClr val="B0CCB0"/>
        </a:solidFill>
      </dgm:spPr>
      <dgm:t>
        <a:bodyPr/>
        <a:lstStyle/>
        <a:p>
          <a:r>
            <a:rPr lang="ru-RU" dirty="0">
              <a:solidFill>
                <a:schemeClr val="tx2">
                  <a:lumMod val="50000"/>
                </a:schemeClr>
              </a:solidFill>
            </a:rPr>
            <a:t>НАКАЗ ДЕРЖАВНОЇ СЛУЖБИ ЯКОСТІ ОСВІТИ УКРАЇНИ «ПРО НАДСИЛАННЯ УЧАСНИКАМИ СЕРТИФІКАЦІЇ РЕЗУЛЬТАТІВ САМООЦІНЮВАННЯ» ВІД 31.03.2021 № 01-11/29</a:t>
          </a:r>
        </a:p>
      </dgm:t>
    </dgm:pt>
    <dgm:pt modelId="{D19F3A81-AE31-4E9C-B903-C1DE68730118}" type="parTrans" cxnId="{24255CF5-9B13-4CC3-A361-93963B601D68}">
      <dgm:prSet/>
      <dgm:spPr/>
      <dgm:t>
        <a:bodyPr/>
        <a:lstStyle/>
        <a:p>
          <a:endParaRPr lang="ru-RU"/>
        </a:p>
      </dgm:t>
    </dgm:pt>
    <dgm:pt modelId="{4FF95925-AC07-4C57-91DA-8A6549FB78CE}" type="sibTrans" cxnId="{24255CF5-9B13-4CC3-A361-93963B601D68}">
      <dgm:prSet/>
      <dgm:spPr/>
      <dgm:t>
        <a:bodyPr/>
        <a:lstStyle/>
        <a:p>
          <a:endParaRPr lang="ru-RU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8DAF1A-3178-45B2-9711-C76D686E2253}" type="pres">
      <dgm:prSet presAssocID="{7048BE99-467D-496C-8FD1-26CB0450CE8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2A215-196E-42E1-ABB3-663F6CBED553}" type="pres">
      <dgm:prSet presAssocID="{01198461-DC97-4D06-A9AB-3A1D13834C75}" presName="sibTrans" presStyleCnt="0"/>
      <dgm:spPr/>
    </dgm:pt>
    <dgm:pt modelId="{F4F554CE-7F70-432C-B8BA-0EDA0391FB1E}" type="pres">
      <dgm:prSet presAssocID="{98131E55-58E9-428F-ADEA-A7B97CA241B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C6654-EFF0-4C02-B8EE-1A4B83329EAF}" type="pres">
      <dgm:prSet presAssocID="{036308E2-3BCA-4BFA-B874-188EEDC42531}" presName="sibTrans" presStyleCnt="0"/>
      <dgm:spPr/>
    </dgm:pt>
    <dgm:pt modelId="{99FF1BAE-197E-442F-8BE1-EFF8CCCFBE91}" type="pres">
      <dgm:prSet presAssocID="{7ECA91A9-6758-426C-ACDB-B410912807A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14103-24D6-4562-BDFF-66BE0CA27700}" type="pres">
      <dgm:prSet presAssocID="{66DF1EB4-DD57-444F-99BC-94DB03A33FAD}" presName="sibTrans" presStyleCnt="0"/>
      <dgm:spPr/>
    </dgm:pt>
    <dgm:pt modelId="{8F1EB0A1-89D7-4E6F-A37C-235419784517}" type="pres">
      <dgm:prSet presAssocID="{C675DC1D-8957-4371-8988-4CD73917BD0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F92006-C8B4-4982-8AA5-A3C62BC04B6F}" type="presOf" srcId="{FE3A550B-08CF-4647-B196-E0C69F588559}" destId="{69913F3B-FAAE-4F03-8F7F-D4A6966E773C}" srcOrd="0" destOrd="0" presId="urn:microsoft.com/office/officeart/2005/8/layout/default#1"/>
    <dgm:cxn modelId="{95B49A54-DA1F-4102-8456-78E469A58331}" srcId="{FE3A550B-08CF-4647-B196-E0C69F588559}" destId="{98131E55-58E9-428F-ADEA-A7B97CA241B9}" srcOrd="1" destOrd="0" parTransId="{E74D0C6D-2632-4433-B274-95CEC2ADE302}" sibTransId="{036308E2-3BCA-4BFA-B874-188EEDC42531}"/>
    <dgm:cxn modelId="{A87748E9-D094-45AF-852E-E090F688EDD2}" type="presOf" srcId="{98131E55-58E9-428F-ADEA-A7B97CA241B9}" destId="{F4F554CE-7F70-432C-B8BA-0EDA0391FB1E}" srcOrd="0" destOrd="0" presId="urn:microsoft.com/office/officeart/2005/8/layout/default#1"/>
    <dgm:cxn modelId="{0DD9A2A1-1BAA-4CE3-8629-748E6D05F8EA}" type="presOf" srcId="{C675DC1D-8957-4371-8988-4CD73917BD00}" destId="{8F1EB0A1-89D7-4E6F-A37C-235419784517}" srcOrd="0" destOrd="0" presId="urn:microsoft.com/office/officeart/2005/8/layout/default#1"/>
    <dgm:cxn modelId="{24255CF5-9B13-4CC3-A361-93963B601D68}" srcId="{FE3A550B-08CF-4647-B196-E0C69F588559}" destId="{C675DC1D-8957-4371-8988-4CD73917BD00}" srcOrd="3" destOrd="0" parTransId="{D19F3A81-AE31-4E9C-B903-C1DE68730118}" sibTransId="{4FF95925-AC07-4C57-91DA-8A6549FB78CE}"/>
    <dgm:cxn modelId="{9F0F2603-1D9E-4D87-B6A7-536E983D7880}" srcId="{FE3A550B-08CF-4647-B196-E0C69F588559}" destId="{7ECA91A9-6758-426C-ACDB-B410912807AE}" srcOrd="2" destOrd="0" parTransId="{093CBF29-1F26-4769-A266-DF34A0FE747F}" sibTransId="{66DF1EB4-DD57-444F-99BC-94DB03A33FAD}"/>
    <dgm:cxn modelId="{2448F93E-70E6-460E-9BCF-D0F9C7327B83}" type="presOf" srcId="{7ECA91A9-6758-426C-ACDB-B410912807AE}" destId="{99FF1BAE-197E-442F-8BE1-EFF8CCCFBE91}" srcOrd="0" destOrd="0" presId="urn:microsoft.com/office/officeart/2005/8/layout/default#1"/>
    <dgm:cxn modelId="{E754373A-BB10-4399-BD53-F6FCCD662997}" srcId="{FE3A550B-08CF-4647-B196-E0C69F588559}" destId="{7048BE99-467D-496C-8FD1-26CB0450CE8A}" srcOrd="0" destOrd="0" parTransId="{19314A79-5A03-4EBA-A582-FF03C1E7F7E5}" sibTransId="{01198461-DC97-4D06-A9AB-3A1D13834C75}"/>
    <dgm:cxn modelId="{148B7795-1CED-49FA-9011-6167582B3F01}" type="presOf" srcId="{7048BE99-467D-496C-8FD1-26CB0450CE8A}" destId="{308DAF1A-3178-45B2-9711-C76D686E2253}" srcOrd="0" destOrd="0" presId="urn:microsoft.com/office/officeart/2005/8/layout/default#1"/>
    <dgm:cxn modelId="{771E3CC7-CCB9-4E38-9359-409200B03282}" type="presParOf" srcId="{69913F3B-FAAE-4F03-8F7F-D4A6966E773C}" destId="{308DAF1A-3178-45B2-9711-C76D686E2253}" srcOrd="0" destOrd="0" presId="urn:microsoft.com/office/officeart/2005/8/layout/default#1"/>
    <dgm:cxn modelId="{F01CF273-333A-429B-9A5E-D5852D7F01E7}" type="presParOf" srcId="{69913F3B-FAAE-4F03-8F7F-D4A6966E773C}" destId="{A4C2A215-196E-42E1-ABB3-663F6CBED553}" srcOrd="1" destOrd="0" presId="urn:microsoft.com/office/officeart/2005/8/layout/default#1"/>
    <dgm:cxn modelId="{6DAC45C0-4E65-4A24-ABED-B670ED722CFB}" type="presParOf" srcId="{69913F3B-FAAE-4F03-8F7F-D4A6966E773C}" destId="{F4F554CE-7F70-432C-B8BA-0EDA0391FB1E}" srcOrd="2" destOrd="0" presId="urn:microsoft.com/office/officeart/2005/8/layout/default#1"/>
    <dgm:cxn modelId="{A1EAF224-9688-4B34-8A55-2AAC4F54D3CF}" type="presParOf" srcId="{69913F3B-FAAE-4F03-8F7F-D4A6966E773C}" destId="{58FC6654-EFF0-4C02-B8EE-1A4B83329EAF}" srcOrd="3" destOrd="0" presId="urn:microsoft.com/office/officeart/2005/8/layout/default#1"/>
    <dgm:cxn modelId="{99B2F204-7A49-44DB-8B56-E0D29BBBBE04}" type="presParOf" srcId="{69913F3B-FAAE-4F03-8F7F-D4A6966E773C}" destId="{99FF1BAE-197E-442F-8BE1-EFF8CCCFBE91}" srcOrd="4" destOrd="0" presId="urn:microsoft.com/office/officeart/2005/8/layout/default#1"/>
    <dgm:cxn modelId="{682519BC-A166-4400-B20C-573FA7476362}" type="presParOf" srcId="{69913F3B-FAAE-4F03-8F7F-D4A6966E773C}" destId="{24914103-24D6-4562-BDFF-66BE0CA27700}" srcOrd="5" destOrd="0" presId="urn:microsoft.com/office/officeart/2005/8/layout/default#1"/>
    <dgm:cxn modelId="{1631595A-DC66-4290-AAFE-6C1B429E3997}" type="presParOf" srcId="{69913F3B-FAAE-4F03-8F7F-D4A6966E773C}" destId="{8F1EB0A1-89D7-4E6F-A37C-235419784517}" srcOrd="6" destOrd="0" presId="urn:microsoft.com/office/officeart/2005/8/layout/default#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F663108-37F5-43A0-A2BD-B15207A10FBF}" type="presOf" srcId="{FE3A550B-08CF-4647-B196-E0C69F588559}" destId="{69913F3B-FAAE-4F03-8F7F-D4A6966E773C}" srcOrd="0" destOrd="0" presId="urn:microsoft.com/office/officeart/2005/8/layout/default#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3A550B-08CF-4647-B196-E0C69F588559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9913F3B-FAAE-4F03-8F7F-D4A6966E773C}" type="pres">
      <dgm:prSet presAssocID="{FE3A550B-08CF-4647-B196-E0C69F5885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61AA59B-20AB-40BE-8B02-7904E7F05D63}" type="presOf" srcId="{FE3A550B-08CF-4647-B196-E0C69F588559}" destId="{69913F3B-FAAE-4F03-8F7F-D4A6966E773C}" srcOrd="0" destOrd="0" presId="urn:microsoft.com/office/officeart/2005/8/layout/default#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1F4D71-9933-4D9D-BBE5-2E42FAB670CB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E1081802-5DFB-4190-ACDB-AE4C6CD482E5}">
      <dgm:prSet phldrT="[Текст]" custT="1"/>
      <dgm:spPr/>
      <dgm:t>
        <a:bodyPr/>
        <a:lstStyle/>
        <a:p>
          <a:r>
            <a:rPr lang="uk-UA" sz="2400" b="1" dirty="0" smtClean="0"/>
            <a:t>Постановки власних цілей у вивченні конкретної теми</a:t>
          </a:r>
          <a:endParaRPr lang="uk-UA" sz="2400" b="1" dirty="0"/>
        </a:p>
      </dgm:t>
    </dgm:pt>
    <dgm:pt modelId="{A68FACC1-C894-463A-B3EF-E7DF0F3F7CAE}" type="parTrans" cxnId="{DA0662B7-C0A9-4AB9-B977-452EF3BE67E1}">
      <dgm:prSet/>
      <dgm:spPr/>
      <dgm:t>
        <a:bodyPr/>
        <a:lstStyle/>
        <a:p>
          <a:endParaRPr lang="uk-UA"/>
        </a:p>
      </dgm:t>
    </dgm:pt>
    <dgm:pt modelId="{4EB5BC7D-98E4-46FB-8BEA-A3842B7529C3}" type="sibTrans" cxnId="{DA0662B7-C0A9-4AB9-B977-452EF3BE67E1}">
      <dgm:prSet/>
      <dgm:spPr/>
      <dgm:t>
        <a:bodyPr/>
        <a:lstStyle/>
        <a:p>
          <a:endParaRPr lang="uk-UA"/>
        </a:p>
      </dgm:t>
    </dgm:pt>
    <dgm:pt modelId="{3DFDB920-27D6-44EF-A9CF-5C989F857A20}">
      <dgm:prSet phldrT="[Текст]" custT="1"/>
      <dgm:spPr/>
      <dgm:t>
        <a:bodyPr/>
        <a:lstStyle/>
        <a:p>
          <a:endParaRPr lang="uk-UA" sz="2800" dirty="0"/>
        </a:p>
      </dgm:t>
    </dgm:pt>
    <dgm:pt modelId="{21D64316-6EDE-4445-B2B6-A7B79262A2BD}" type="parTrans" cxnId="{71665394-E1E5-46B1-8869-2509FE193C16}">
      <dgm:prSet/>
      <dgm:spPr/>
      <dgm:t>
        <a:bodyPr/>
        <a:lstStyle/>
        <a:p>
          <a:endParaRPr lang="uk-UA"/>
        </a:p>
      </dgm:t>
    </dgm:pt>
    <dgm:pt modelId="{AE64B169-4944-48C4-9823-BE68011C817D}" type="sibTrans" cxnId="{71665394-E1E5-46B1-8869-2509FE193C16}">
      <dgm:prSet/>
      <dgm:spPr/>
      <dgm:t>
        <a:bodyPr/>
        <a:lstStyle/>
        <a:p>
          <a:endParaRPr lang="uk-UA"/>
        </a:p>
      </dgm:t>
    </dgm:pt>
    <dgm:pt modelId="{A8BA1563-8E47-4B0A-BD57-546D00A82C29}">
      <dgm:prSet phldrT="[Текст]" custT="1"/>
      <dgm:spPr/>
      <dgm:t>
        <a:bodyPr/>
        <a:lstStyle/>
        <a:p>
          <a:r>
            <a:rPr lang="uk-UA" sz="2400" b="1" dirty="0" smtClean="0"/>
            <a:t>Оцінювання</a:t>
          </a:r>
          <a:r>
            <a:rPr lang="uk-UA" sz="2400" b="1" baseline="0" dirty="0" smtClean="0"/>
            <a:t> та корегування своєї діяльності</a:t>
          </a:r>
          <a:endParaRPr lang="uk-UA" sz="2400" b="1" dirty="0"/>
        </a:p>
      </dgm:t>
    </dgm:pt>
    <dgm:pt modelId="{D4862E64-ED78-4799-931C-271E87C56E26}" type="parTrans" cxnId="{9A893ACE-7032-4BD2-87BD-F86940A495BB}">
      <dgm:prSet/>
      <dgm:spPr/>
      <dgm:t>
        <a:bodyPr/>
        <a:lstStyle/>
        <a:p>
          <a:endParaRPr lang="uk-UA"/>
        </a:p>
      </dgm:t>
    </dgm:pt>
    <dgm:pt modelId="{99DE1FB8-951E-4543-9AAC-A6667861F741}" type="sibTrans" cxnId="{9A893ACE-7032-4BD2-87BD-F86940A495BB}">
      <dgm:prSet/>
      <dgm:spPr/>
      <dgm:t>
        <a:bodyPr/>
        <a:lstStyle/>
        <a:p>
          <a:endParaRPr lang="uk-UA"/>
        </a:p>
      </dgm:t>
    </dgm:pt>
    <dgm:pt modelId="{AA89819E-90B5-424E-9504-74B81FE6BB09}">
      <dgm:prSet phldrT="[Текст]"/>
      <dgm:spPr/>
      <dgm:t>
        <a:bodyPr/>
        <a:lstStyle/>
        <a:p>
          <a:endParaRPr lang="uk-UA" dirty="0"/>
        </a:p>
      </dgm:t>
    </dgm:pt>
    <dgm:pt modelId="{F16BE205-6564-453B-8DD9-9A53F9B29507}" type="sibTrans" cxnId="{14B3C38F-0447-4081-A685-D3B53D5DF20F}">
      <dgm:prSet/>
      <dgm:spPr/>
      <dgm:t>
        <a:bodyPr/>
        <a:lstStyle/>
        <a:p>
          <a:endParaRPr lang="uk-UA"/>
        </a:p>
      </dgm:t>
    </dgm:pt>
    <dgm:pt modelId="{0B549042-D72F-4185-8EAD-D9FD74174D82}" type="parTrans" cxnId="{14B3C38F-0447-4081-A685-D3B53D5DF20F}">
      <dgm:prSet/>
      <dgm:spPr/>
      <dgm:t>
        <a:bodyPr/>
        <a:lstStyle/>
        <a:p>
          <a:endParaRPr lang="uk-UA"/>
        </a:p>
      </dgm:t>
    </dgm:pt>
    <dgm:pt modelId="{BE501192-CF9D-4349-B490-FE5E9A2BBBDB}">
      <dgm:prSet phldrT="[Текст]" custT="1"/>
      <dgm:spPr/>
      <dgm:t>
        <a:bodyPr/>
        <a:lstStyle/>
        <a:p>
          <a:endParaRPr lang="uk-UA" sz="3200" b="1" dirty="0"/>
        </a:p>
      </dgm:t>
    </dgm:pt>
    <dgm:pt modelId="{FD0EF58F-ECDC-4CCC-A043-E25165C664A9}" type="sibTrans" cxnId="{EE9FF069-7C67-4A71-90D0-0D0A9B0A1300}">
      <dgm:prSet/>
      <dgm:spPr/>
      <dgm:t>
        <a:bodyPr/>
        <a:lstStyle/>
        <a:p>
          <a:endParaRPr lang="uk-UA"/>
        </a:p>
      </dgm:t>
    </dgm:pt>
    <dgm:pt modelId="{4F88F147-D59A-4335-AEBC-BE184C808874}" type="parTrans" cxnId="{EE9FF069-7C67-4A71-90D0-0D0A9B0A1300}">
      <dgm:prSet/>
      <dgm:spPr/>
      <dgm:t>
        <a:bodyPr/>
        <a:lstStyle/>
        <a:p>
          <a:endParaRPr lang="uk-UA"/>
        </a:p>
      </dgm:t>
    </dgm:pt>
    <dgm:pt modelId="{1709E48E-4EF4-4423-A296-32108D41F74D}">
      <dgm:prSet phldrT="[Текст]" custT="1"/>
      <dgm:spPr/>
      <dgm:t>
        <a:bodyPr/>
        <a:lstStyle/>
        <a:p>
          <a:pPr algn="just"/>
          <a:r>
            <a:rPr lang="uk-UA" sz="2400" b="1" dirty="0" smtClean="0"/>
            <a:t>Вибору оптимальної форми,темпу навчання, що відповідають індивідуальним особливостям </a:t>
          </a:r>
          <a:endParaRPr lang="uk-UA" sz="2400" b="1" dirty="0"/>
        </a:p>
      </dgm:t>
    </dgm:pt>
    <dgm:pt modelId="{5F2F2BAE-1AD0-43EF-8046-E3C5442494CD}" type="sibTrans" cxnId="{E211AB97-34F8-41A8-B85E-DBEE52C75FFC}">
      <dgm:prSet/>
      <dgm:spPr/>
      <dgm:t>
        <a:bodyPr/>
        <a:lstStyle/>
        <a:p>
          <a:endParaRPr lang="uk-UA"/>
        </a:p>
      </dgm:t>
    </dgm:pt>
    <dgm:pt modelId="{80F0B643-05EA-4A2B-801F-1EA311D4E4BE}" type="parTrans" cxnId="{E211AB97-34F8-41A8-B85E-DBEE52C75FFC}">
      <dgm:prSet/>
      <dgm:spPr/>
      <dgm:t>
        <a:bodyPr/>
        <a:lstStyle/>
        <a:p>
          <a:endParaRPr lang="uk-UA"/>
        </a:p>
      </dgm:t>
    </dgm:pt>
    <dgm:pt modelId="{6995588D-1DEC-4CFE-BF38-287E8DEA9604}" type="pres">
      <dgm:prSet presAssocID="{811F4D71-9933-4D9D-BBE5-2E42FAB670C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uk-UA"/>
        </a:p>
      </dgm:t>
    </dgm:pt>
    <dgm:pt modelId="{E39833C4-C525-4A89-AFA0-B4BCF7D8E842}" type="pres">
      <dgm:prSet presAssocID="{AA89819E-90B5-424E-9504-74B81FE6BB09}" presName="parenttextcomposite" presStyleCnt="0"/>
      <dgm:spPr/>
    </dgm:pt>
    <dgm:pt modelId="{30330393-430E-4E6F-9C2C-BB9E1EB95D52}" type="pres">
      <dgm:prSet presAssocID="{AA89819E-90B5-424E-9504-74B81FE6BB09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22F86D3-3E6B-484B-A827-A4CB7B85816C}" type="pres">
      <dgm:prSet presAssocID="{AA89819E-90B5-424E-9504-74B81FE6BB09}" presName="composite" presStyleCnt="0"/>
      <dgm:spPr/>
    </dgm:pt>
    <dgm:pt modelId="{98DF2ABC-6917-4FF9-8D44-39F1E82E3FED}" type="pres">
      <dgm:prSet presAssocID="{AA89819E-90B5-424E-9504-74B81FE6BB09}" presName="chevron1" presStyleLbl="alignNode1" presStyleIdx="0" presStyleCnt="21" custScaleX="101846" custScaleY="101789" custLinFactNeighborX="25871" custLinFactNeighborY="-10538"/>
      <dgm:spPr/>
      <dgm:t>
        <a:bodyPr/>
        <a:lstStyle/>
        <a:p>
          <a:endParaRPr lang="uk-UA"/>
        </a:p>
      </dgm:t>
    </dgm:pt>
    <dgm:pt modelId="{E0031BD5-9DF0-4ADA-8985-0D0AD9D2F6E9}" type="pres">
      <dgm:prSet presAssocID="{AA89819E-90B5-424E-9504-74B81FE6BB09}" presName="chevron2" presStyleLbl="alignNode1" presStyleIdx="1" presStyleCnt="21" custLinFactNeighborX="3371" custLinFactNeighborY="-6544"/>
      <dgm:spPr/>
      <dgm:t>
        <a:bodyPr/>
        <a:lstStyle/>
        <a:p>
          <a:endParaRPr lang="uk-UA"/>
        </a:p>
      </dgm:t>
    </dgm:pt>
    <dgm:pt modelId="{64F9117B-D207-42E4-A43B-A16E795D3424}" type="pres">
      <dgm:prSet presAssocID="{AA89819E-90B5-424E-9504-74B81FE6BB09}" presName="chevron3" presStyleLbl="alignNode1" presStyleIdx="2" presStyleCnt="21" custScaleX="89887" custScaleY="93054" custLinFactNeighborX="-56743" custLinFactNeighborY="-6544"/>
      <dgm:spPr/>
      <dgm:t>
        <a:bodyPr/>
        <a:lstStyle/>
        <a:p>
          <a:endParaRPr lang="uk-UA"/>
        </a:p>
      </dgm:t>
    </dgm:pt>
    <dgm:pt modelId="{26CB7428-C9E4-40AA-AC9B-C08FB4340FF4}" type="pres">
      <dgm:prSet presAssocID="{AA89819E-90B5-424E-9504-74B81FE6BB09}" presName="chevron4" presStyleLbl="alignNode1" presStyleIdx="3" presStyleCnt="21" custLinFactNeighborX="12173" custLinFactNeighborY="-6544"/>
      <dgm:spPr/>
    </dgm:pt>
    <dgm:pt modelId="{B2484A4B-E2AC-42D3-B6ED-40325502C9C6}" type="pres">
      <dgm:prSet presAssocID="{AA89819E-90B5-424E-9504-74B81FE6BB09}" presName="chevron5" presStyleLbl="alignNode1" presStyleIdx="4" presStyleCnt="21" custLinFactNeighborX="7338" custLinFactNeighborY="-6544"/>
      <dgm:spPr/>
    </dgm:pt>
    <dgm:pt modelId="{998FF247-D01C-4BEC-AD08-2F812649443B}" type="pres">
      <dgm:prSet presAssocID="{AA89819E-90B5-424E-9504-74B81FE6BB09}" presName="chevron6" presStyleLbl="alignNode1" presStyleIdx="5" presStyleCnt="21" custLinFactNeighborX="8692" custLinFactNeighborY="-6544"/>
      <dgm:spPr/>
    </dgm:pt>
    <dgm:pt modelId="{F4A3602A-4973-4062-99FC-9DC8C9740F58}" type="pres">
      <dgm:prSet presAssocID="{AA89819E-90B5-424E-9504-74B81FE6BB09}" presName="chevron7" presStyleLbl="alignNode1" presStyleIdx="6" presStyleCnt="21" custScaleX="597634" custScaleY="97973" custLinFactNeighborX="-44918" custLinFactNeighborY="-9003"/>
      <dgm:spPr/>
      <dgm:t>
        <a:bodyPr/>
        <a:lstStyle/>
        <a:p>
          <a:endParaRPr lang="uk-UA"/>
        </a:p>
      </dgm:t>
    </dgm:pt>
    <dgm:pt modelId="{5709D60C-D579-43B7-B688-DFA4C67C11B7}" type="pres">
      <dgm:prSet presAssocID="{AA89819E-90B5-424E-9504-74B81FE6BB09}" presName="childtext" presStyleLbl="solidFgAcc1" presStyleIdx="0" presStyleCnt="3" custScaleX="119404" custLinFactNeighborX="32041" custLinFactNeighborY="-627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A969BE4-22F8-4C14-94CF-894C4A207C7A}" type="pres">
      <dgm:prSet presAssocID="{F16BE205-6564-453B-8DD9-9A53F9B29507}" presName="sibTrans" presStyleCnt="0"/>
      <dgm:spPr/>
    </dgm:pt>
    <dgm:pt modelId="{CB55B4F3-BD89-4F61-9DE7-A849D5384664}" type="pres">
      <dgm:prSet presAssocID="{BE501192-CF9D-4349-B490-FE5E9A2BBBDB}" presName="parenttextcomposite" presStyleCnt="0"/>
      <dgm:spPr/>
    </dgm:pt>
    <dgm:pt modelId="{3F2275FE-E664-4D96-A0B4-338808BAC284}" type="pres">
      <dgm:prSet presAssocID="{BE501192-CF9D-4349-B490-FE5E9A2BBBDB}" presName="parenttext" presStyleLbl="revTx" presStyleIdx="1" presStyleCnt="3" custLinFactY="100000" custLinFactNeighborX="25162" custLinFactNeighborY="19124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1F91AD-C6B7-4AC2-A0C3-9960D9A9650D}" type="pres">
      <dgm:prSet presAssocID="{BE501192-CF9D-4349-B490-FE5E9A2BBBDB}" presName="composite" presStyleCnt="0"/>
      <dgm:spPr/>
    </dgm:pt>
    <dgm:pt modelId="{DB27E098-5AAA-4011-AA46-B0EB414C0CF9}" type="pres">
      <dgm:prSet presAssocID="{BE501192-CF9D-4349-B490-FE5E9A2BBBDB}" presName="chevron1" presStyleLbl="alignNode1" presStyleIdx="7" presStyleCnt="21" custLinFactNeighborX="1032" custLinFactNeighborY="-45818"/>
      <dgm:spPr/>
      <dgm:t>
        <a:bodyPr/>
        <a:lstStyle/>
        <a:p>
          <a:endParaRPr lang="uk-UA"/>
        </a:p>
      </dgm:t>
    </dgm:pt>
    <dgm:pt modelId="{1917C02D-D59D-417A-9A4D-95305023D7BD}" type="pres">
      <dgm:prSet presAssocID="{BE501192-CF9D-4349-B490-FE5E9A2BBBDB}" presName="chevron2" presStyleLbl="alignNode1" presStyleIdx="8" presStyleCnt="21" custLinFactNeighborX="-9898" custLinFactNeighborY="-45818"/>
      <dgm:spPr/>
    </dgm:pt>
    <dgm:pt modelId="{A8658480-4EB3-4B91-9F42-2D86ECB668B1}" type="pres">
      <dgm:prSet presAssocID="{BE501192-CF9D-4349-B490-FE5E9A2BBBDB}" presName="chevron3" presStyleLbl="alignNode1" presStyleIdx="9" presStyleCnt="21" custLinFactNeighborX="-14734" custLinFactNeighborY="-45818"/>
      <dgm:spPr/>
    </dgm:pt>
    <dgm:pt modelId="{187CD089-FA75-4E11-92D7-958EBEB87572}" type="pres">
      <dgm:prSet presAssocID="{BE501192-CF9D-4349-B490-FE5E9A2BBBDB}" presName="chevron4" presStyleLbl="alignNode1" presStyleIdx="10" presStyleCnt="21" custLinFactNeighborX="-1095" custLinFactNeighborY="-45818"/>
      <dgm:spPr/>
    </dgm:pt>
    <dgm:pt modelId="{7AA962B5-B5F3-4327-8940-D1BF86003C94}" type="pres">
      <dgm:prSet presAssocID="{BE501192-CF9D-4349-B490-FE5E9A2BBBDB}" presName="chevron5" presStyleLbl="alignNode1" presStyleIdx="11" presStyleCnt="21" custLinFactNeighborX="6353" custLinFactNeighborY="-45818"/>
      <dgm:spPr/>
    </dgm:pt>
    <dgm:pt modelId="{EF522BF2-084D-4A91-B38E-ADE801F142EC}" type="pres">
      <dgm:prSet presAssocID="{BE501192-CF9D-4349-B490-FE5E9A2BBBDB}" presName="chevron6" presStyleLbl="alignNode1" presStyleIdx="12" presStyleCnt="21" custLinFactNeighborX="1565" custLinFactNeighborY="-45818"/>
      <dgm:spPr/>
    </dgm:pt>
    <dgm:pt modelId="{F7F0ECCC-B3DB-439A-BCC7-4854ED922620}" type="pres">
      <dgm:prSet presAssocID="{BE501192-CF9D-4349-B490-FE5E9A2BBBDB}" presName="chevron7" presStyleLbl="alignNode1" presStyleIdx="13" presStyleCnt="21" custScaleX="492854" custLinFactNeighborX="-15767" custLinFactNeighborY="-45818"/>
      <dgm:spPr/>
    </dgm:pt>
    <dgm:pt modelId="{C9569607-C458-4FD3-9C20-AEE6B2D17177}" type="pres">
      <dgm:prSet presAssocID="{BE501192-CF9D-4349-B490-FE5E9A2BBBDB}" presName="childtext" presStyleLbl="solidFgAcc1" presStyleIdx="1" presStyleCnt="3" custScaleX="123664" custLinFactNeighborX="23280" custLinFactNeighborY="-6506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0941A57-F6D0-4B23-9A00-8A440CF89A10}" type="pres">
      <dgm:prSet presAssocID="{FD0EF58F-ECDC-4CCC-A043-E25165C664A9}" presName="sibTrans" presStyleCnt="0"/>
      <dgm:spPr/>
    </dgm:pt>
    <dgm:pt modelId="{614B3736-3A49-4EBC-B62B-F8ABCF63796D}" type="pres">
      <dgm:prSet presAssocID="{3DFDB920-27D6-44EF-A9CF-5C989F857A20}" presName="parenttextcomposite" presStyleCnt="0"/>
      <dgm:spPr/>
    </dgm:pt>
    <dgm:pt modelId="{2875CC6F-B08A-4823-95E5-531934F093F8}" type="pres">
      <dgm:prSet presAssocID="{3DFDB920-27D6-44EF-A9CF-5C989F857A20}" presName="parenttext" presStyleLbl="revTx" presStyleIdx="2" presStyleCnt="3" custScaleX="110988" custLinFactNeighborX="14041" custLinFactNeighborY="-733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3916D76-E075-4302-A07D-C6A74F36AAFF}" type="pres">
      <dgm:prSet presAssocID="{3DFDB920-27D6-44EF-A9CF-5C989F857A20}" presName="composite" presStyleCnt="0"/>
      <dgm:spPr/>
    </dgm:pt>
    <dgm:pt modelId="{C7A61207-F56B-4EB9-ABCD-A874EF45F757}" type="pres">
      <dgm:prSet presAssocID="{3DFDB920-27D6-44EF-A9CF-5C989F857A20}" presName="chevron1" presStyleLbl="alignNode1" presStyleIdx="14" presStyleCnt="21" custScaleX="87545" custScaleY="92465" custLinFactNeighborX="24348" custLinFactNeighborY="280"/>
      <dgm:spPr/>
    </dgm:pt>
    <dgm:pt modelId="{806D7725-1A60-4F10-8002-14300AEB22ED}" type="pres">
      <dgm:prSet presAssocID="{3DFDB920-27D6-44EF-A9CF-5C989F857A20}" presName="chevron2" presStyleLbl="alignNode1" presStyleIdx="15" presStyleCnt="21" custScaleX="97809" custScaleY="94361" custLinFactNeighborX="12408" custLinFactNeighborY="1228"/>
      <dgm:spPr/>
    </dgm:pt>
    <dgm:pt modelId="{9AFFBC3A-5FEF-4B5F-92C7-A3C353544D1C}" type="pres">
      <dgm:prSet presAssocID="{3DFDB920-27D6-44EF-A9CF-5C989F857A20}" presName="chevron3" presStyleLbl="alignNode1" presStyleIdx="16" presStyleCnt="21" custScaleX="96124" custScaleY="94361" custLinFactNeighborX="588" custLinFactNeighborY="1228"/>
      <dgm:spPr/>
    </dgm:pt>
    <dgm:pt modelId="{A2E713C2-F467-4AB8-BCB6-56C2D7125476}" type="pres">
      <dgm:prSet presAssocID="{3DFDB920-27D6-44EF-A9CF-5C989F857A20}" presName="chevron4" presStyleLbl="alignNode1" presStyleIdx="17" presStyleCnt="21" custScaleX="117984" custScaleY="94361"/>
      <dgm:spPr/>
    </dgm:pt>
    <dgm:pt modelId="{3CE85456-279D-4E0D-ABCF-85BE5BA4A775}" type="pres">
      <dgm:prSet presAssocID="{3DFDB920-27D6-44EF-A9CF-5C989F857A20}" presName="chevron5" presStyleLbl="alignNode1" presStyleIdx="18" presStyleCnt="21" custScaleX="116361" custScaleY="78839" custLinFactNeighborX="-5647" custLinFactNeighborY="-6533"/>
      <dgm:spPr/>
    </dgm:pt>
    <dgm:pt modelId="{15ABA965-9E18-4A89-88AF-447694925AA7}" type="pres">
      <dgm:prSet presAssocID="{3DFDB920-27D6-44EF-A9CF-5C989F857A20}" presName="chevron6" presStyleLbl="alignNode1" presStyleIdx="19" presStyleCnt="21"/>
      <dgm:spPr/>
    </dgm:pt>
    <dgm:pt modelId="{82AB1E0A-B9E0-4EC2-A905-C3D38F48809E}" type="pres">
      <dgm:prSet presAssocID="{3DFDB920-27D6-44EF-A9CF-5C989F857A20}" presName="chevron7" presStyleLbl="alignNode1" presStyleIdx="20" presStyleCnt="21" custScaleX="448982" custScaleY="97917" custLinFactNeighborX="22645" custLinFactNeighborY="10767"/>
      <dgm:spPr/>
    </dgm:pt>
    <dgm:pt modelId="{69890FF2-57D3-444D-9200-185AE44846C5}" type="pres">
      <dgm:prSet presAssocID="{3DFDB920-27D6-44EF-A9CF-5C989F857A20}" presName="childtext" presStyleLbl="solidFgAcc1" presStyleIdx="2" presStyleCnt="3" custScaleX="119445" custScaleY="84042" custLinFactNeighborX="27999" custLinFactNeighborY="-2448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BF9EB29-2027-4BB3-94F0-ABC765E5D0C0}" type="presOf" srcId="{1709E48E-4EF4-4423-A296-32108D41F74D}" destId="{C9569607-C458-4FD3-9C20-AEE6B2D17177}" srcOrd="0" destOrd="0" presId="urn:microsoft.com/office/officeart/2008/layout/VerticalAccentList"/>
    <dgm:cxn modelId="{71665394-E1E5-46B1-8869-2509FE193C16}" srcId="{811F4D71-9933-4D9D-BBE5-2E42FAB670CB}" destId="{3DFDB920-27D6-44EF-A9CF-5C989F857A20}" srcOrd="2" destOrd="0" parTransId="{21D64316-6EDE-4445-B2B6-A7B79262A2BD}" sibTransId="{AE64B169-4944-48C4-9823-BE68011C817D}"/>
    <dgm:cxn modelId="{EE9FF069-7C67-4A71-90D0-0D0A9B0A1300}" srcId="{811F4D71-9933-4D9D-BBE5-2E42FAB670CB}" destId="{BE501192-CF9D-4349-B490-FE5E9A2BBBDB}" srcOrd="1" destOrd="0" parTransId="{4F88F147-D59A-4335-AEBC-BE184C808874}" sibTransId="{FD0EF58F-ECDC-4CCC-A043-E25165C664A9}"/>
    <dgm:cxn modelId="{70BA5E3A-4D0B-46FB-8232-AD47909873A8}" type="presOf" srcId="{3DFDB920-27D6-44EF-A9CF-5C989F857A20}" destId="{2875CC6F-B08A-4823-95E5-531934F093F8}" srcOrd="0" destOrd="0" presId="urn:microsoft.com/office/officeart/2008/layout/VerticalAccentList"/>
    <dgm:cxn modelId="{DA0662B7-C0A9-4AB9-B977-452EF3BE67E1}" srcId="{AA89819E-90B5-424E-9504-74B81FE6BB09}" destId="{E1081802-5DFB-4190-ACDB-AE4C6CD482E5}" srcOrd="0" destOrd="0" parTransId="{A68FACC1-C894-463A-B3EF-E7DF0F3F7CAE}" sibTransId="{4EB5BC7D-98E4-46FB-8BEA-A3842B7529C3}"/>
    <dgm:cxn modelId="{9A893ACE-7032-4BD2-87BD-F86940A495BB}" srcId="{3DFDB920-27D6-44EF-A9CF-5C989F857A20}" destId="{A8BA1563-8E47-4B0A-BD57-546D00A82C29}" srcOrd="0" destOrd="0" parTransId="{D4862E64-ED78-4799-931C-271E87C56E26}" sibTransId="{99DE1FB8-951E-4543-9AAC-A6667861F741}"/>
    <dgm:cxn modelId="{E89526AB-0D4C-4B92-A38B-C93A8E85BF25}" type="presOf" srcId="{AA89819E-90B5-424E-9504-74B81FE6BB09}" destId="{30330393-430E-4E6F-9C2C-BB9E1EB95D52}" srcOrd="0" destOrd="0" presId="urn:microsoft.com/office/officeart/2008/layout/VerticalAccentList"/>
    <dgm:cxn modelId="{D7C71233-EE6A-4E7A-BEBA-5D608ECCA570}" type="presOf" srcId="{811F4D71-9933-4D9D-BBE5-2E42FAB670CB}" destId="{6995588D-1DEC-4CFE-BF38-287E8DEA9604}" srcOrd="0" destOrd="0" presId="urn:microsoft.com/office/officeart/2008/layout/VerticalAccentList"/>
    <dgm:cxn modelId="{C13EDCFC-7460-42B1-A221-17F6195C9738}" type="presOf" srcId="{A8BA1563-8E47-4B0A-BD57-546D00A82C29}" destId="{69890FF2-57D3-444D-9200-185AE44846C5}" srcOrd="0" destOrd="0" presId="urn:microsoft.com/office/officeart/2008/layout/VerticalAccentList"/>
    <dgm:cxn modelId="{0F8116E6-1E71-4D37-B94C-FC52FE2BB6C5}" type="presOf" srcId="{E1081802-5DFB-4190-ACDB-AE4C6CD482E5}" destId="{5709D60C-D579-43B7-B688-DFA4C67C11B7}" srcOrd="0" destOrd="0" presId="urn:microsoft.com/office/officeart/2008/layout/VerticalAccentList"/>
    <dgm:cxn modelId="{E211AB97-34F8-41A8-B85E-DBEE52C75FFC}" srcId="{BE501192-CF9D-4349-B490-FE5E9A2BBBDB}" destId="{1709E48E-4EF4-4423-A296-32108D41F74D}" srcOrd="0" destOrd="0" parTransId="{80F0B643-05EA-4A2B-801F-1EA311D4E4BE}" sibTransId="{5F2F2BAE-1AD0-43EF-8046-E3C5442494CD}"/>
    <dgm:cxn modelId="{14B3C38F-0447-4081-A685-D3B53D5DF20F}" srcId="{811F4D71-9933-4D9D-BBE5-2E42FAB670CB}" destId="{AA89819E-90B5-424E-9504-74B81FE6BB09}" srcOrd="0" destOrd="0" parTransId="{0B549042-D72F-4185-8EAD-D9FD74174D82}" sibTransId="{F16BE205-6564-453B-8DD9-9A53F9B29507}"/>
    <dgm:cxn modelId="{3C5A558D-B4D5-45DE-ADB7-8F19BD54C614}" type="presOf" srcId="{BE501192-CF9D-4349-B490-FE5E9A2BBBDB}" destId="{3F2275FE-E664-4D96-A0B4-338808BAC284}" srcOrd="0" destOrd="0" presId="urn:microsoft.com/office/officeart/2008/layout/VerticalAccentList"/>
    <dgm:cxn modelId="{BF4B369F-C100-44F2-8406-45134DC347A1}" type="presParOf" srcId="{6995588D-1DEC-4CFE-BF38-287E8DEA9604}" destId="{E39833C4-C525-4A89-AFA0-B4BCF7D8E842}" srcOrd="0" destOrd="0" presId="urn:microsoft.com/office/officeart/2008/layout/VerticalAccentList"/>
    <dgm:cxn modelId="{03741773-C192-4741-9AC9-D50CEC57780F}" type="presParOf" srcId="{E39833C4-C525-4A89-AFA0-B4BCF7D8E842}" destId="{30330393-430E-4E6F-9C2C-BB9E1EB95D52}" srcOrd="0" destOrd="0" presId="urn:microsoft.com/office/officeart/2008/layout/VerticalAccentList"/>
    <dgm:cxn modelId="{F60FE3F2-02B8-4DD4-BB0C-D6171EE3F985}" type="presParOf" srcId="{6995588D-1DEC-4CFE-BF38-287E8DEA9604}" destId="{A22F86D3-3E6B-484B-A827-A4CB7B85816C}" srcOrd="1" destOrd="0" presId="urn:microsoft.com/office/officeart/2008/layout/VerticalAccentList"/>
    <dgm:cxn modelId="{215B5292-69DB-4E07-B4C4-D3BAFC82FD6C}" type="presParOf" srcId="{A22F86D3-3E6B-484B-A827-A4CB7B85816C}" destId="{98DF2ABC-6917-4FF9-8D44-39F1E82E3FED}" srcOrd="0" destOrd="0" presId="urn:microsoft.com/office/officeart/2008/layout/VerticalAccentList"/>
    <dgm:cxn modelId="{C02F6BBC-E700-4A0C-A7B2-0200AFF3607A}" type="presParOf" srcId="{A22F86D3-3E6B-484B-A827-A4CB7B85816C}" destId="{E0031BD5-9DF0-4ADA-8985-0D0AD9D2F6E9}" srcOrd="1" destOrd="0" presId="urn:microsoft.com/office/officeart/2008/layout/VerticalAccentList"/>
    <dgm:cxn modelId="{2C925159-83A7-4C3B-A536-B62A70E13DCF}" type="presParOf" srcId="{A22F86D3-3E6B-484B-A827-A4CB7B85816C}" destId="{64F9117B-D207-42E4-A43B-A16E795D3424}" srcOrd="2" destOrd="0" presId="urn:microsoft.com/office/officeart/2008/layout/VerticalAccentList"/>
    <dgm:cxn modelId="{DACD4441-FF73-454E-B7E2-472E6A721090}" type="presParOf" srcId="{A22F86D3-3E6B-484B-A827-A4CB7B85816C}" destId="{26CB7428-C9E4-40AA-AC9B-C08FB4340FF4}" srcOrd="3" destOrd="0" presId="urn:microsoft.com/office/officeart/2008/layout/VerticalAccentList"/>
    <dgm:cxn modelId="{C2AD0741-C193-4222-B30A-9A492377389B}" type="presParOf" srcId="{A22F86D3-3E6B-484B-A827-A4CB7B85816C}" destId="{B2484A4B-E2AC-42D3-B6ED-40325502C9C6}" srcOrd="4" destOrd="0" presId="urn:microsoft.com/office/officeart/2008/layout/VerticalAccentList"/>
    <dgm:cxn modelId="{89D0EC04-13CE-4423-AC6B-AE63BDF45A3F}" type="presParOf" srcId="{A22F86D3-3E6B-484B-A827-A4CB7B85816C}" destId="{998FF247-D01C-4BEC-AD08-2F812649443B}" srcOrd="5" destOrd="0" presId="urn:microsoft.com/office/officeart/2008/layout/VerticalAccentList"/>
    <dgm:cxn modelId="{17819476-CCCE-4E9D-8F2F-56C4C55CF072}" type="presParOf" srcId="{A22F86D3-3E6B-484B-A827-A4CB7B85816C}" destId="{F4A3602A-4973-4062-99FC-9DC8C9740F58}" srcOrd="6" destOrd="0" presId="urn:microsoft.com/office/officeart/2008/layout/VerticalAccentList"/>
    <dgm:cxn modelId="{0D5E7C83-B522-4FDA-BC05-433BF13B5688}" type="presParOf" srcId="{A22F86D3-3E6B-484B-A827-A4CB7B85816C}" destId="{5709D60C-D579-43B7-B688-DFA4C67C11B7}" srcOrd="7" destOrd="0" presId="urn:microsoft.com/office/officeart/2008/layout/VerticalAccentList"/>
    <dgm:cxn modelId="{7457C314-45F1-481E-8634-9597F0F63DD8}" type="presParOf" srcId="{6995588D-1DEC-4CFE-BF38-287E8DEA9604}" destId="{BA969BE4-22F8-4C14-94CF-894C4A207C7A}" srcOrd="2" destOrd="0" presId="urn:microsoft.com/office/officeart/2008/layout/VerticalAccentList"/>
    <dgm:cxn modelId="{5EE07B02-2396-471F-A87F-192CC275B2F3}" type="presParOf" srcId="{6995588D-1DEC-4CFE-BF38-287E8DEA9604}" destId="{CB55B4F3-BD89-4F61-9DE7-A849D5384664}" srcOrd="3" destOrd="0" presId="urn:microsoft.com/office/officeart/2008/layout/VerticalAccentList"/>
    <dgm:cxn modelId="{557495D7-6504-4B4D-BF41-B6972D715A02}" type="presParOf" srcId="{CB55B4F3-BD89-4F61-9DE7-A849D5384664}" destId="{3F2275FE-E664-4D96-A0B4-338808BAC284}" srcOrd="0" destOrd="0" presId="urn:microsoft.com/office/officeart/2008/layout/VerticalAccentList"/>
    <dgm:cxn modelId="{FD29FB2A-5A0E-43D5-B83A-B950BA45E275}" type="presParOf" srcId="{6995588D-1DEC-4CFE-BF38-287E8DEA9604}" destId="{781F91AD-C6B7-4AC2-A0C3-9960D9A9650D}" srcOrd="4" destOrd="0" presId="urn:microsoft.com/office/officeart/2008/layout/VerticalAccentList"/>
    <dgm:cxn modelId="{D0E39581-2CC6-4A62-A08C-562007771430}" type="presParOf" srcId="{781F91AD-C6B7-4AC2-A0C3-9960D9A9650D}" destId="{DB27E098-5AAA-4011-AA46-B0EB414C0CF9}" srcOrd="0" destOrd="0" presId="urn:microsoft.com/office/officeart/2008/layout/VerticalAccentList"/>
    <dgm:cxn modelId="{70216C08-ED0F-4FB3-8CCA-D9018A293BA8}" type="presParOf" srcId="{781F91AD-C6B7-4AC2-A0C3-9960D9A9650D}" destId="{1917C02D-D59D-417A-9A4D-95305023D7BD}" srcOrd="1" destOrd="0" presId="urn:microsoft.com/office/officeart/2008/layout/VerticalAccentList"/>
    <dgm:cxn modelId="{0A173C9E-D2C6-4721-A6F7-8B2E5281C68D}" type="presParOf" srcId="{781F91AD-C6B7-4AC2-A0C3-9960D9A9650D}" destId="{A8658480-4EB3-4B91-9F42-2D86ECB668B1}" srcOrd="2" destOrd="0" presId="urn:microsoft.com/office/officeart/2008/layout/VerticalAccentList"/>
    <dgm:cxn modelId="{EB35B0BA-7F6F-42ED-A0AA-F6582BACEE13}" type="presParOf" srcId="{781F91AD-C6B7-4AC2-A0C3-9960D9A9650D}" destId="{187CD089-FA75-4E11-92D7-958EBEB87572}" srcOrd="3" destOrd="0" presId="urn:microsoft.com/office/officeart/2008/layout/VerticalAccentList"/>
    <dgm:cxn modelId="{2319A357-15A8-4B70-8B8C-3E8E3A3DB3A8}" type="presParOf" srcId="{781F91AD-C6B7-4AC2-A0C3-9960D9A9650D}" destId="{7AA962B5-B5F3-4327-8940-D1BF86003C94}" srcOrd="4" destOrd="0" presId="urn:microsoft.com/office/officeart/2008/layout/VerticalAccentList"/>
    <dgm:cxn modelId="{A34D3F4E-4E47-49C7-8050-91BD60C2D8E9}" type="presParOf" srcId="{781F91AD-C6B7-4AC2-A0C3-9960D9A9650D}" destId="{EF522BF2-084D-4A91-B38E-ADE801F142EC}" srcOrd="5" destOrd="0" presId="urn:microsoft.com/office/officeart/2008/layout/VerticalAccentList"/>
    <dgm:cxn modelId="{387982CF-3B71-487D-905A-F2B8DC39D2FF}" type="presParOf" srcId="{781F91AD-C6B7-4AC2-A0C3-9960D9A9650D}" destId="{F7F0ECCC-B3DB-439A-BCC7-4854ED922620}" srcOrd="6" destOrd="0" presId="urn:microsoft.com/office/officeart/2008/layout/VerticalAccentList"/>
    <dgm:cxn modelId="{0712253F-5D46-49B2-B09A-3D9A54031DBE}" type="presParOf" srcId="{781F91AD-C6B7-4AC2-A0C3-9960D9A9650D}" destId="{C9569607-C458-4FD3-9C20-AEE6B2D17177}" srcOrd="7" destOrd="0" presId="urn:microsoft.com/office/officeart/2008/layout/VerticalAccentList"/>
    <dgm:cxn modelId="{F9F0F186-A56F-4318-A9BC-67F997749BAA}" type="presParOf" srcId="{6995588D-1DEC-4CFE-BF38-287E8DEA9604}" destId="{70941A57-F6D0-4B23-9A00-8A440CF89A10}" srcOrd="5" destOrd="0" presId="urn:microsoft.com/office/officeart/2008/layout/VerticalAccentList"/>
    <dgm:cxn modelId="{B2F989E2-6651-4071-B4D0-FD5BC9EC2521}" type="presParOf" srcId="{6995588D-1DEC-4CFE-BF38-287E8DEA9604}" destId="{614B3736-3A49-4EBC-B62B-F8ABCF63796D}" srcOrd="6" destOrd="0" presId="urn:microsoft.com/office/officeart/2008/layout/VerticalAccentList"/>
    <dgm:cxn modelId="{DA175F1C-B4FA-48A7-8ADF-C3FED74EAFAE}" type="presParOf" srcId="{614B3736-3A49-4EBC-B62B-F8ABCF63796D}" destId="{2875CC6F-B08A-4823-95E5-531934F093F8}" srcOrd="0" destOrd="0" presId="urn:microsoft.com/office/officeart/2008/layout/VerticalAccentList"/>
    <dgm:cxn modelId="{9E248EFC-9280-47D0-8E24-F2B37E5469E8}" type="presParOf" srcId="{6995588D-1DEC-4CFE-BF38-287E8DEA9604}" destId="{C3916D76-E075-4302-A07D-C6A74F36AAFF}" srcOrd="7" destOrd="0" presId="urn:microsoft.com/office/officeart/2008/layout/VerticalAccentList"/>
    <dgm:cxn modelId="{0F488853-8EF3-4283-A614-A3D3B189CDFE}" type="presParOf" srcId="{C3916D76-E075-4302-A07D-C6A74F36AAFF}" destId="{C7A61207-F56B-4EB9-ABCD-A874EF45F757}" srcOrd="0" destOrd="0" presId="urn:microsoft.com/office/officeart/2008/layout/VerticalAccentList"/>
    <dgm:cxn modelId="{C7D0CC87-9865-48F3-9672-0684DE0C9D08}" type="presParOf" srcId="{C3916D76-E075-4302-A07D-C6A74F36AAFF}" destId="{806D7725-1A60-4F10-8002-14300AEB22ED}" srcOrd="1" destOrd="0" presId="urn:microsoft.com/office/officeart/2008/layout/VerticalAccentList"/>
    <dgm:cxn modelId="{E7EC19BF-4B21-4049-B2C1-34C378D7E3EF}" type="presParOf" srcId="{C3916D76-E075-4302-A07D-C6A74F36AAFF}" destId="{9AFFBC3A-5FEF-4B5F-92C7-A3C353544D1C}" srcOrd="2" destOrd="0" presId="urn:microsoft.com/office/officeart/2008/layout/VerticalAccentList"/>
    <dgm:cxn modelId="{BB95F9EB-0499-4D62-89A7-BAA073326488}" type="presParOf" srcId="{C3916D76-E075-4302-A07D-C6A74F36AAFF}" destId="{A2E713C2-F467-4AB8-BCB6-56C2D7125476}" srcOrd="3" destOrd="0" presId="urn:microsoft.com/office/officeart/2008/layout/VerticalAccentList"/>
    <dgm:cxn modelId="{325235A0-3C8C-4294-8B84-E602A887DB80}" type="presParOf" srcId="{C3916D76-E075-4302-A07D-C6A74F36AAFF}" destId="{3CE85456-279D-4E0D-ABCF-85BE5BA4A775}" srcOrd="4" destOrd="0" presId="urn:microsoft.com/office/officeart/2008/layout/VerticalAccentList"/>
    <dgm:cxn modelId="{7986C07C-C8AE-42CF-B016-09DA71F06F10}" type="presParOf" srcId="{C3916D76-E075-4302-A07D-C6A74F36AAFF}" destId="{15ABA965-9E18-4A89-88AF-447694925AA7}" srcOrd="5" destOrd="0" presId="urn:microsoft.com/office/officeart/2008/layout/VerticalAccentList"/>
    <dgm:cxn modelId="{275E40AC-B0D4-4043-8293-68CEAD319DA9}" type="presParOf" srcId="{C3916D76-E075-4302-A07D-C6A74F36AAFF}" destId="{82AB1E0A-B9E0-4EC2-A905-C3D38F48809E}" srcOrd="6" destOrd="0" presId="urn:microsoft.com/office/officeart/2008/layout/VerticalAccentList"/>
    <dgm:cxn modelId="{9D0E3A9D-E6B4-4B82-8D26-5AA1BDD06948}" type="presParOf" srcId="{C3916D76-E075-4302-A07D-C6A74F36AAFF}" destId="{69890FF2-57D3-444D-9200-185AE44846C5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705B2D-C2EA-4206-A9CB-6171583AE23B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AB44C4B-5A24-4086-B65B-F7CCA438F4CD}">
      <dgm:prSet phldrT="[Текст]" custT="1"/>
      <dgm:spPr/>
      <dgm:t>
        <a:bodyPr/>
        <a:lstStyle/>
        <a:p>
          <a:pPr algn="r"/>
          <a:r>
            <a:rPr lang="uk-UA" sz="3200" b="1" dirty="0">
              <a:solidFill>
                <a:srgbClr val="800000"/>
              </a:solidFill>
            </a:rPr>
            <a:t>САМООЦІНЮВАННЯ</a:t>
          </a:r>
          <a:endParaRPr lang="ru-RU" sz="3200" b="1" dirty="0">
            <a:solidFill>
              <a:srgbClr val="800000"/>
            </a:solidFill>
          </a:endParaRPr>
        </a:p>
      </dgm:t>
    </dgm:pt>
    <dgm:pt modelId="{A16ACCCE-D1D5-4360-992C-0236A79A51CF}" type="parTrans" cxnId="{C87E62A1-6594-4D9F-BDB3-89F69809A8FF}">
      <dgm:prSet/>
      <dgm:spPr/>
      <dgm:t>
        <a:bodyPr/>
        <a:lstStyle/>
        <a:p>
          <a:endParaRPr lang="ru-RU"/>
        </a:p>
      </dgm:t>
    </dgm:pt>
    <dgm:pt modelId="{76FC077A-B211-407C-8642-511A4B1A30BC}" type="sibTrans" cxnId="{C87E62A1-6594-4D9F-BDB3-89F69809A8FF}">
      <dgm:prSet/>
      <dgm:spPr/>
      <dgm:t>
        <a:bodyPr/>
        <a:lstStyle/>
        <a:p>
          <a:endParaRPr lang="ru-RU"/>
        </a:p>
      </dgm:t>
    </dgm:pt>
    <dgm:pt modelId="{A9D975CD-514D-4DA0-9E06-B97A7E7EA840}">
      <dgm:prSet phldrT="[Текст]" custT="1"/>
      <dgm:spPr/>
      <dgm:t>
        <a:bodyPr/>
        <a:lstStyle/>
        <a:p>
          <a:pPr algn="r"/>
          <a:r>
            <a:rPr lang="uk-UA" sz="3200" b="1" dirty="0">
              <a:solidFill>
                <a:srgbClr val="800000"/>
              </a:solidFill>
            </a:rPr>
            <a:t>ВИЗНАЧЕННЯ ТРАЄКТОРІЇ ПРОФЕСІЙНОГО РОЗВИТКУ</a:t>
          </a:r>
          <a:endParaRPr lang="ru-RU" sz="3200" b="1" dirty="0">
            <a:solidFill>
              <a:srgbClr val="800000"/>
            </a:solidFill>
          </a:endParaRPr>
        </a:p>
      </dgm:t>
    </dgm:pt>
    <dgm:pt modelId="{0654A1C7-948A-4791-9A11-E9898A9793E2}" type="parTrans" cxnId="{090C811F-747F-439E-A2C9-FB19BC8579E0}">
      <dgm:prSet/>
      <dgm:spPr/>
      <dgm:t>
        <a:bodyPr/>
        <a:lstStyle/>
        <a:p>
          <a:endParaRPr lang="ru-RU"/>
        </a:p>
      </dgm:t>
    </dgm:pt>
    <dgm:pt modelId="{61DDEA2E-ED32-4B23-A6F8-65DBE2303748}" type="sibTrans" cxnId="{090C811F-747F-439E-A2C9-FB19BC8579E0}">
      <dgm:prSet/>
      <dgm:spPr/>
      <dgm:t>
        <a:bodyPr/>
        <a:lstStyle/>
        <a:p>
          <a:endParaRPr lang="ru-RU"/>
        </a:p>
      </dgm:t>
    </dgm:pt>
    <dgm:pt modelId="{E5FC7DDD-2BCC-4867-A1E6-79C07C5303FE}">
      <dgm:prSet phldrT="[Текст]" custT="1"/>
      <dgm:spPr/>
      <dgm:t>
        <a:bodyPr/>
        <a:lstStyle/>
        <a:p>
          <a:pPr algn="r"/>
          <a:r>
            <a:rPr lang="uk-UA" sz="3200" b="1" dirty="0">
              <a:solidFill>
                <a:srgbClr val="800000"/>
              </a:solidFill>
            </a:rPr>
            <a:t>ПЛАНУВАННЯ ПІДВИЩЕННЯ КВАЛІФКАЦІЇ</a:t>
          </a:r>
          <a:endParaRPr lang="ru-RU" sz="3200" b="1" dirty="0">
            <a:solidFill>
              <a:srgbClr val="800000"/>
            </a:solidFill>
          </a:endParaRPr>
        </a:p>
      </dgm:t>
    </dgm:pt>
    <dgm:pt modelId="{2DBBBCCA-144B-4C91-8BA2-D407841045CA}" type="parTrans" cxnId="{FEF7C03D-265D-4A4C-94DB-03A155A26185}">
      <dgm:prSet/>
      <dgm:spPr/>
      <dgm:t>
        <a:bodyPr/>
        <a:lstStyle/>
        <a:p>
          <a:endParaRPr lang="ru-RU"/>
        </a:p>
      </dgm:t>
    </dgm:pt>
    <dgm:pt modelId="{821C0AFC-F91B-4E0C-AE37-C3596C74A929}" type="sibTrans" cxnId="{FEF7C03D-265D-4A4C-94DB-03A155A26185}">
      <dgm:prSet/>
      <dgm:spPr/>
      <dgm:t>
        <a:bodyPr/>
        <a:lstStyle/>
        <a:p>
          <a:endParaRPr lang="ru-RU"/>
        </a:p>
      </dgm:t>
    </dgm:pt>
    <dgm:pt modelId="{28EE13E3-AED3-4677-8B51-2A04A33548A8}" type="pres">
      <dgm:prSet presAssocID="{CA705B2D-C2EA-4206-A9CB-6171583AE23B}" presName="compositeShape" presStyleCnt="0">
        <dgm:presLayoutVars>
          <dgm:dir/>
          <dgm:resizeHandles/>
        </dgm:presLayoutVars>
      </dgm:prSet>
      <dgm:spPr/>
    </dgm:pt>
    <dgm:pt modelId="{595CFD07-50C4-46AC-BA3E-2034D59F3268}" type="pres">
      <dgm:prSet presAssocID="{CA705B2D-C2EA-4206-A9CB-6171583AE23B}" presName="pyramid" presStyleLbl="node1" presStyleIdx="0" presStyleCnt="1" custLinFactNeighborX="-31956" custLinFactNeighborY="10968"/>
      <dgm:spPr/>
    </dgm:pt>
    <dgm:pt modelId="{8B0BD9DB-335A-441A-A6A6-BED32B800355}" type="pres">
      <dgm:prSet presAssocID="{CA705B2D-C2EA-4206-A9CB-6171583AE23B}" presName="theList" presStyleCnt="0"/>
      <dgm:spPr/>
    </dgm:pt>
    <dgm:pt modelId="{32B7BF5B-4225-4F43-A361-EF060B0C9297}" type="pres">
      <dgm:prSet presAssocID="{1AB44C4B-5A24-4086-B65B-F7CCA438F4CD}" presName="aNode" presStyleLbl="fgAcc1" presStyleIdx="0" presStyleCnt="3" custScaleX="169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AF7D-9856-46BA-BA87-3A82D4159ECB}" type="pres">
      <dgm:prSet presAssocID="{1AB44C4B-5A24-4086-B65B-F7CCA438F4CD}" presName="aSpace" presStyleCnt="0"/>
      <dgm:spPr/>
    </dgm:pt>
    <dgm:pt modelId="{79325D6F-E1E0-4B2F-AA85-2AEAB5289F76}" type="pres">
      <dgm:prSet presAssocID="{A9D975CD-514D-4DA0-9E06-B97A7E7EA840}" presName="aNode" presStyleLbl="fgAcc1" presStyleIdx="1" presStyleCnt="3" custScaleX="169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FBED0-591E-44D0-8F86-84FBF71BD27F}" type="pres">
      <dgm:prSet presAssocID="{A9D975CD-514D-4DA0-9E06-B97A7E7EA840}" presName="aSpace" presStyleCnt="0"/>
      <dgm:spPr/>
    </dgm:pt>
    <dgm:pt modelId="{CD1DB701-8B1D-4239-848E-FD6B2A9B1C68}" type="pres">
      <dgm:prSet presAssocID="{E5FC7DDD-2BCC-4867-A1E6-79C07C5303FE}" presName="aNode" presStyleLbl="fgAcc1" presStyleIdx="2" presStyleCnt="3" custScaleX="170085" custScaleY="99149" custLinFactNeighborX="2776" custLinFactNeighborY="-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17EB8-AF01-424B-ABCB-1BE6EB6E709A}" type="pres">
      <dgm:prSet presAssocID="{E5FC7DDD-2BCC-4867-A1E6-79C07C5303FE}" presName="aSpace" presStyleCnt="0"/>
      <dgm:spPr/>
    </dgm:pt>
  </dgm:ptLst>
  <dgm:cxnLst>
    <dgm:cxn modelId="{96B88D3A-E0B0-4999-A55E-AC6DB793180F}" type="presOf" srcId="{1AB44C4B-5A24-4086-B65B-F7CCA438F4CD}" destId="{32B7BF5B-4225-4F43-A361-EF060B0C9297}" srcOrd="0" destOrd="0" presId="urn:microsoft.com/office/officeart/2005/8/layout/pyramid2"/>
    <dgm:cxn modelId="{BEB5824A-4A24-4156-8A55-1EE57C7A13AA}" type="presOf" srcId="{E5FC7DDD-2BCC-4867-A1E6-79C07C5303FE}" destId="{CD1DB701-8B1D-4239-848E-FD6B2A9B1C68}" srcOrd="0" destOrd="0" presId="urn:microsoft.com/office/officeart/2005/8/layout/pyramid2"/>
    <dgm:cxn modelId="{159FC0D4-430D-4BE2-BDA1-6D6B49CA2924}" type="presOf" srcId="{CA705B2D-C2EA-4206-A9CB-6171583AE23B}" destId="{28EE13E3-AED3-4677-8B51-2A04A33548A8}" srcOrd="0" destOrd="0" presId="urn:microsoft.com/office/officeart/2005/8/layout/pyramid2"/>
    <dgm:cxn modelId="{090C811F-747F-439E-A2C9-FB19BC8579E0}" srcId="{CA705B2D-C2EA-4206-A9CB-6171583AE23B}" destId="{A9D975CD-514D-4DA0-9E06-B97A7E7EA840}" srcOrd="1" destOrd="0" parTransId="{0654A1C7-948A-4791-9A11-E9898A9793E2}" sibTransId="{61DDEA2E-ED32-4B23-A6F8-65DBE2303748}"/>
    <dgm:cxn modelId="{FEF7C03D-265D-4A4C-94DB-03A155A26185}" srcId="{CA705B2D-C2EA-4206-A9CB-6171583AE23B}" destId="{E5FC7DDD-2BCC-4867-A1E6-79C07C5303FE}" srcOrd="2" destOrd="0" parTransId="{2DBBBCCA-144B-4C91-8BA2-D407841045CA}" sibTransId="{821C0AFC-F91B-4E0C-AE37-C3596C74A929}"/>
    <dgm:cxn modelId="{48B00E99-549C-4782-B034-4301E18CC22E}" type="presOf" srcId="{A9D975CD-514D-4DA0-9E06-B97A7E7EA840}" destId="{79325D6F-E1E0-4B2F-AA85-2AEAB5289F76}" srcOrd="0" destOrd="0" presId="urn:microsoft.com/office/officeart/2005/8/layout/pyramid2"/>
    <dgm:cxn modelId="{C87E62A1-6594-4D9F-BDB3-89F69809A8FF}" srcId="{CA705B2D-C2EA-4206-A9CB-6171583AE23B}" destId="{1AB44C4B-5A24-4086-B65B-F7CCA438F4CD}" srcOrd="0" destOrd="0" parTransId="{A16ACCCE-D1D5-4360-992C-0236A79A51CF}" sibTransId="{76FC077A-B211-407C-8642-511A4B1A30BC}"/>
    <dgm:cxn modelId="{F1999381-9214-4115-A8AE-0B02BE5DB57B}" type="presParOf" srcId="{28EE13E3-AED3-4677-8B51-2A04A33548A8}" destId="{595CFD07-50C4-46AC-BA3E-2034D59F3268}" srcOrd="0" destOrd="0" presId="urn:microsoft.com/office/officeart/2005/8/layout/pyramid2"/>
    <dgm:cxn modelId="{EC4C71C9-3BB2-494B-B830-F66D4A8FC599}" type="presParOf" srcId="{28EE13E3-AED3-4677-8B51-2A04A33548A8}" destId="{8B0BD9DB-335A-441A-A6A6-BED32B800355}" srcOrd="1" destOrd="0" presId="urn:microsoft.com/office/officeart/2005/8/layout/pyramid2"/>
    <dgm:cxn modelId="{05F70B01-1FBC-491C-B2CD-D82D40D9D4A3}" type="presParOf" srcId="{8B0BD9DB-335A-441A-A6A6-BED32B800355}" destId="{32B7BF5B-4225-4F43-A361-EF060B0C9297}" srcOrd="0" destOrd="0" presId="urn:microsoft.com/office/officeart/2005/8/layout/pyramid2"/>
    <dgm:cxn modelId="{6168EDC2-805B-4A00-8D3E-EA0F0F53FF68}" type="presParOf" srcId="{8B0BD9DB-335A-441A-A6A6-BED32B800355}" destId="{4297AF7D-9856-46BA-BA87-3A82D4159ECB}" srcOrd="1" destOrd="0" presId="urn:microsoft.com/office/officeart/2005/8/layout/pyramid2"/>
    <dgm:cxn modelId="{5F01E2D1-E921-4FAB-B60F-772251173299}" type="presParOf" srcId="{8B0BD9DB-335A-441A-A6A6-BED32B800355}" destId="{79325D6F-E1E0-4B2F-AA85-2AEAB5289F76}" srcOrd="2" destOrd="0" presId="urn:microsoft.com/office/officeart/2005/8/layout/pyramid2"/>
    <dgm:cxn modelId="{D151B7AC-ED7E-4E64-942A-6A771ABA2AF5}" type="presParOf" srcId="{8B0BD9DB-335A-441A-A6A6-BED32B800355}" destId="{C72FBED0-591E-44D0-8F86-84FBF71BD27F}" srcOrd="3" destOrd="0" presId="urn:microsoft.com/office/officeart/2005/8/layout/pyramid2"/>
    <dgm:cxn modelId="{68B4175C-12E8-4A0D-973F-66539C2EB8D2}" type="presParOf" srcId="{8B0BD9DB-335A-441A-A6A6-BED32B800355}" destId="{CD1DB701-8B1D-4239-848E-FD6B2A9B1C68}" srcOrd="4" destOrd="0" presId="urn:microsoft.com/office/officeart/2005/8/layout/pyramid2"/>
    <dgm:cxn modelId="{5559097E-0FFB-4DF8-9B62-799287373EAF}" type="presParOf" srcId="{8B0BD9DB-335A-441A-A6A6-BED32B800355}" destId="{5E217EB8-AF01-424B-ABCB-1BE6EB6E709A}" srcOrd="5" destOrd="0" presId="urn:microsoft.com/office/officeart/2005/8/layout/pyramid2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330393-430E-4E6F-9C2C-BB9E1EB95D52}">
      <dsp:nvSpPr>
        <dsp:cNvPr id="0" name=""/>
        <dsp:cNvSpPr/>
      </dsp:nvSpPr>
      <dsp:spPr>
        <a:xfrm>
          <a:off x="-526903" y="2986"/>
          <a:ext cx="5280124" cy="480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200" kern="1200" dirty="0"/>
        </a:p>
      </dsp:txBody>
      <dsp:txXfrm>
        <a:off x="-526903" y="2986"/>
        <a:ext cx="5280124" cy="480011"/>
      </dsp:txXfrm>
    </dsp:sp>
    <dsp:sp modelId="{98DF2ABC-6917-4FF9-8D44-39F1E82E3FED}">
      <dsp:nvSpPr>
        <dsp:cNvPr id="0" name=""/>
        <dsp:cNvSpPr/>
      </dsp:nvSpPr>
      <dsp:spPr>
        <a:xfrm>
          <a:off x="300278" y="379957"/>
          <a:ext cx="1258357" cy="995293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31BD5-9DF0-4ADA-8985-0D0AD9D2F6E9}">
      <dsp:nvSpPr>
        <dsp:cNvPr id="0" name=""/>
        <dsp:cNvSpPr/>
      </dsp:nvSpPr>
      <dsp:spPr>
        <a:xfrm>
          <a:off x="775834" y="427757"/>
          <a:ext cx="1235549" cy="977800"/>
        </a:xfrm>
        <a:prstGeom prst="chevron">
          <a:avLst>
            <a:gd name="adj" fmla="val 70610"/>
          </a:avLst>
        </a:prstGeom>
        <a:solidFill>
          <a:schemeClr val="accent3">
            <a:hueOff val="562513"/>
            <a:satOff val="-844"/>
            <a:lumOff val="-137"/>
            <a:alphaOff val="0"/>
          </a:schemeClr>
        </a:solidFill>
        <a:ln w="25400" cap="flat" cmpd="sng" algn="ctr">
          <a:solidFill>
            <a:schemeClr val="accent3">
              <a:hueOff val="562513"/>
              <a:satOff val="-844"/>
              <a:lumOff val="-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9117B-D207-42E4-A43B-A16E795D3424}">
      <dsp:nvSpPr>
        <dsp:cNvPr id="0" name=""/>
        <dsp:cNvSpPr/>
      </dsp:nvSpPr>
      <dsp:spPr>
        <a:xfrm>
          <a:off x="838309" y="461716"/>
          <a:ext cx="1110597" cy="909882"/>
        </a:xfrm>
        <a:prstGeom prst="chevron">
          <a:avLst>
            <a:gd name="adj" fmla="val 70610"/>
          </a:avLst>
        </a:prstGeom>
        <a:solidFill>
          <a:schemeClr val="accent3">
            <a:hueOff val="1125026"/>
            <a:satOff val="-1688"/>
            <a:lumOff val="-275"/>
            <a:alphaOff val="0"/>
          </a:schemeClr>
        </a:solidFill>
        <a:ln w="25400" cap="flat" cmpd="sng" algn="ctr">
          <a:solidFill>
            <a:schemeClr val="accent3">
              <a:hueOff val="1125026"/>
              <a:satOff val="-1688"/>
              <a:lumOff val="-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B7428-C9E4-40AA-AC9B-C08FB4340FF4}">
      <dsp:nvSpPr>
        <dsp:cNvPr id="0" name=""/>
        <dsp:cNvSpPr/>
      </dsp:nvSpPr>
      <dsp:spPr>
        <a:xfrm>
          <a:off x="2369476" y="427757"/>
          <a:ext cx="1235549" cy="977800"/>
        </a:xfrm>
        <a:prstGeom prst="chevron">
          <a:avLst>
            <a:gd name="adj" fmla="val 70610"/>
          </a:avLst>
        </a:prstGeom>
        <a:solidFill>
          <a:schemeClr val="accent3">
            <a:hueOff val="1687540"/>
            <a:satOff val="-2532"/>
            <a:lumOff val="-412"/>
            <a:alphaOff val="0"/>
          </a:schemeClr>
        </a:solidFill>
        <a:ln w="25400" cap="flat" cmpd="sng" algn="ctr">
          <a:solidFill>
            <a:schemeClr val="accent3">
              <a:hueOff val="1687540"/>
              <a:satOff val="-2532"/>
              <a:lumOff val="-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84A4B-E2AC-42D3-B6ED-40325502C9C6}">
      <dsp:nvSpPr>
        <dsp:cNvPr id="0" name=""/>
        <dsp:cNvSpPr/>
      </dsp:nvSpPr>
      <dsp:spPr>
        <a:xfrm>
          <a:off x="3052474" y="427757"/>
          <a:ext cx="1235549" cy="977800"/>
        </a:xfrm>
        <a:prstGeom prst="chevron">
          <a:avLst>
            <a:gd name="adj" fmla="val 7061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FF247-D01C-4BEC-AD08-2F812649443B}">
      <dsp:nvSpPr>
        <dsp:cNvPr id="0" name=""/>
        <dsp:cNvSpPr/>
      </dsp:nvSpPr>
      <dsp:spPr>
        <a:xfrm>
          <a:off x="3811354" y="427757"/>
          <a:ext cx="1235549" cy="977800"/>
        </a:xfrm>
        <a:prstGeom prst="chevron">
          <a:avLst>
            <a:gd name="adj" fmla="val 7061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A3602A-4973-4062-99FC-9DC8C9740F58}">
      <dsp:nvSpPr>
        <dsp:cNvPr id="0" name=""/>
        <dsp:cNvSpPr/>
      </dsp:nvSpPr>
      <dsp:spPr>
        <a:xfrm>
          <a:off x="817458" y="413622"/>
          <a:ext cx="7384061" cy="957980"/>
        </a:xfrm>
        <a:prstGeom prst="chevron">
          <a:avLst>
            <a:gd name="adj" fmla="val 70610"/>
          </a:avLst>
        </a:prstGeom>
        <a:solidFill>
          <a:schemeClr val="accent3">
            <a:hueOff val="3375079"/>
            <a:satOff val="-5064"/>
            <a:lumOff val="-824"/>
            <a:alphaOff val="0"/>
          </a:schemeClr>
        </a:solidFill>
        <a:ln w="25400" cap="flat" cmpd="sng" algn="ctr">
          <a:solidFill>
            <a:schemeClr val="accent3">
              <a:hueOff val="3375079"/>
              <a:satOff val="-5064"/>
              <a:lumOff val="-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09D60C-D579-43B7-B688-DFA4C67C11B7}">
      <dsp:nvSpPr>
        <dsp:cNvPr id="0" name=""/>
        <dsp:cNvSpPr/>
      </dsp:nvSpPr>
      <dsp:spPr>
        <a:xfrm>
          <a:off x="1186894" y="540477"/>
          <a:ext cx="6386640" cy="7822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Постановки власних цілей у вивченні конкретної теми</a:t>
          </a:r>
          <a:endParaRPr lang="uk-UA" sz="2400" b="1" kern="1200" dirty="0"/>
        </a:p>
      </dsp:txBody>
      <dsp:txXfrm>
        <a:off x="1186894" y="540477"/>
        <a:ext cx="6386640" cy="782240"/>
      </dsp:txXfrm>
    </dsp:sp>
    <dsp:sp modelId="{3F2275FE-E664-4D96-A0B4-338808BAC284}">
      <dsp:nvSpPr>
        <dsp:cNvPr id="0" name=""/>
        <dsp:cNvSpPr/>
      </dsp:nvSpPr>
      <dsp:spPr>
        <a:xfrm>
          <a:off x="801681" y="2940811"/>
          <a:ext cx="5280124" cy="480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3200" b="1" kern="1200" dirty="0"/>
        </a:p>
      </dsp:txBody>
      <dsp:txXfrm>
        <a:off x="801681" y="2940811"/>
        <a:ext cx="5280124" cy="480011"/>
      </dsp:txXfrm>
    </dsp:sp>
    <dsp:sp modelId="{DB27E098-5AAA-4011-AA46-B0EB414C0CF9}">
      <dsp:nvSpPr>
        <dsp:cNvPr id="0" name=""/>
        <dsp:cNvSpPr/>
      </dsp:nvSpPr>
      <dsp:spPr>
        <a:xfrm>
          <a:off x="118713" y="1574824"/>
          <a:ext cx="1235549" cy="977800"/>
        </a:xfrm>
        <a:prstGeom prst="chevron">
          <a:avLst>
            <a:gd name="adj" fmla="val 70610"/>
          </a:avLst>
        </a:prstGeom>
        <a:solidFill>
          <a:schemeClr val="accent3">
            <a:hueOff val="3937592"/>
            <a:satOff val="-5908"/>
            <a:lumOff val="-961"/>
            <a:alphaOff val="0"/>
          </a:schemeClr>
        </a:solidFill>
        <a:ln w="25400" cap="flat" cmpd="sng" algn="ctr">
          <a:solidFill>
            <a:schemeClr val="accent3">
              <a:hueOff val="3937592"/>
              <a:satOff val="-5908"/>
              <a:lumOff val="-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7C02D-D59D-417A-9A4D-95305023D7BD}">
      <dsp:nvSpPr>
        <dsp:cNvPr id="0" name=""/>
        <dsp:cNvSpPr/>
      </dsp:nvSpPr>
      <dsp:spPr>
        <a:xfrm>
          <a:off x="725818" y="1574824"/>
          <a:ext cx="1235549" cy="977800"/>
        </a:xfrm>
        <a:prstGeom prst="chevron">
          <a:avLst>
            <a:gd name="adj" fmla="val 7061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658480-4EB3-4B91-9F42-2D86ECB668B1}">
      <dsp:nvSpPr>
        <dsp:cNvPr id="0" name=""/>
        <dsp:cNvSpPr/>
      </dsp:nvSpPr>
      <dsp:spPr>
        <a:xfrm>
          <a:off x="1408804" y="1574824"/>
          <a:ext cx="1235549" cy="977800"/>
        </a:xfrm>
        <a:prstGeom prst="chevron">
          <a:avLst>
            <a:gd name="adj" fmla="val 70610"/>
          </a:avLst>
        </a:prstGeom>
        <a:solidFill>
          <a:schemeClr val="accent3">
            <a:hueOff val="5062619"/>
            <a:satOff val="-7596"/>
            <a:lumOff val="-1235"/>
            <a:alphaOff val="0"/>
          </a:schemeClr>
        </a:solidFill>
        <a:ln w="25400" cap="flat" cmpd="sng" algn="ctr">
          <a:solidFill>
            <a:schemeClr val="accent3">
              <a:hueOff val="5062619"/>
              <a:satOff val="-7596"/>
              <a:lumOff val="-1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CD089-FA75-4E11-92D7-958EBEB87572}">
      <dsp:nvSpPr>
        <dsp:cNvPr id="0" name=""/>
        <dsp:cNvSpPr/>
      </dsp:nvSpPr>
      <dsp:spPr>
        <a:xfrm>
          <a:off x="2319472" y="1574824"/>
          <a:ext cx="1235549" cy="977800"/>
        </a:xfrm>
        <a:prstGeom prst="chevron">
          <a:avLst>
            <a:gd name="adj" fmla="val 7061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962B5-B5F3-4327-8940-D1BF86003C94}">
      <dsp:nvSpPr>
        <dsp:cNvPr id="0" name=""/>
        <dsp:cNvSpPr/>
      </dsp:nvSpPr>
      <dsp:spPr>
        <a:xfrm>
          <a:off x="3154233" y="1574824"/>
          <a:ext cx="1235549" cy="977800"/>
        </a:xfrm>
        <a:prstGeom prst="chevron">
          <a:avLst>
            <a:gd name="adj" fmla="val 70610"/>
          </a:avLst>
        </a:prstGeom>
        <a:solidFill>
          <a:schemeClr val="accent3">
            <a:hueOff val="6187645"/>
            <a:satOff val="-9284"/>
            <a:lumOff val="-1510"/>
            <a:alphaOff val="0"/>
          </a:schemeClr>
        </a:solidFill>
        <a:ln w="25400" cap="flat" cmpd="sng" algn="ctr">
          <a:solidFill>
            <a:schemeClr val="accent3">
              <a:hueOff val="6187645"/>
              <a:satOff val="-9284"/>
              <a:lumOff val="-1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22BF2-084D-4A91-B38E-ADE801F142EC}">
      <dsp:nvSpPr>
        <dsp:cNvPr id="0" name=""/>
        <dsp:cNvSpPr/>
      </dsp:nvSpPr>
      <dsp:spPr>
        <a:xfrm>
          <a:off x="3837226" y="1574824"/>
          <a:ext cx="1235549" cy="977800"/>
        </a:xfrm>
        <a:prstGeom prst="chevron">
          <a:avLst>
            <a:gd name="adj" fmla="val 7061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0ECCC-B3DB-439A-BCC7-4854ED922620}">
      <dsp:nvSpPr>
        <dsp:cNvPr id="0" name=""/>
        <dsp:cNvSpPr/>
      </dsp:nvSpPr>
      <dsp:spPr>
        <a:xfrm>
          <a:off x="1938866" y="1574824"/>
          <a:ext cx="6089452" cy="977800"/>
        </a:xfrm>
        <a:prstGeom prst="chevron">
          <a:avLst>
            <a:gd name="adj" fmla="val 70610"/>
          </a:avLst>
        </a:prstGeom>
        <a:solidFill>
          <a:schemeClr val="accent3">
            <a:hueOff val="7312671"/>
            <a:satOff val="-10972"/>
            <a:lumOff val="-1784"/>
            <a:alphaOff val="0"/>
          </a:schemeClr>
        </a:solidFill>
        <a:ln w="25400" cap="flat" cmpd="sng" algn="ctr">
          <a:solidFill>
            <a:schemeClr val="accent3">
              <a:hueOff val="7312671"/>
              <a:satOff val="-10972"/>
              <a:lumOff val="-1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69607-C458-4FD3-9C20-AEE6B2D17177}">
      <dsp:nvSpPr>
        <dsp:cNvPr id="0" name=""/>
        <dsp:cNvSpPr/>
      </dsp:nvSpPr>
      <dsp:spPr>
        <a:xfrm>
          <a:off x="718289" y="1611656"/>
          <a:ext cx="6614497" cy="7822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Вибору оптимальної форми,темпу навчання, що відповідають індивідуальним особливостям </a:t>
          </a:r>
          <a:endParaRPr lang="uk-UA" sz="2400" b="1" kern="1200" dirty="0"/>
        </a:p>
      </dsp:txBody>
      <dsp:txXfrm>
        <a:off x="718289" y="1611656"/>
        <a:ext cx="6614497" cy="782240"/>
      </dsp:txXfrm>
    </dsp:sp>
    <dsp:sp modelId="{2875CC6F-B08A-4823-95E5-531934F093F8}">
      <dsp:nvSpPr>
        <dsp:cNvPr id="0" name=""/>
        <dsp:cNvSpPr/>
      </dsp:nvSpPr>
      <dsp:spPr>
        <a:xfrm>
          <a:off x="214478" y="3029965"/>
          <a:ext cx="5860304" cy="480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800" kern="1200" dirty="0"/>
        </a:p>
      </dsp:txBody>
      <dsp:txXfrm>
        <a:off x="214478" y="3029965"/>
        <a:ext cx="5860304" cy="480011"/>
      </dsp:txXfrm>
    </dsp:sp>
    <dsp:sp modelId="{C7A61207-F56B-4EB9-ABCD-A874EF45F757}">
      <dsp:nvSpPr>
        <dsp:cNvPr id="0" name=""/>
        <dsp:cNvSpPr/>
      </dsp:nvSpPr>
      <dsp:spPr>
        <a:xfrm>
          <a:off x="370905" y="3584752"/>
          <a:ext cx="1081661" cy="904123"/>
        </a:xfrm>
        <a:prstGeom prst="chevron">
          <a:avLst>
            <a:gd name="adj" fmla="val 70610"/>
          </a:avLst>
        </a:prstGeom>
        <a:solidFill>
          <a:schemeClr val="accent3">
            <a:hueOff val="7875184"/>
            <a:satOff val="-11816"/>
            <a:lumOff val="-1922"/>
            <a:alphaOff val="0"/>
          </a:schemeClr>
        </a:solidFill>
        <a:ln w="25400" cap="flat" cmpd="sng" algn="ctr">
          <a:solidFill>
            <a:schemeClr val="accent3">
              <a:hueOff val="7875184"/>
              <a:satOff val="-11816"/>
              <a:lumOff val="-1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6D7725-1A60-4F10-8002-14300AEB22ED}">
      <dsp:nvSpPr>
        <dsp:cNvPr id="0" name=""/>
        <dsp:cNvSpPr/>
      </dsp:nvSpPr>
      <dsp:spPr>
        <a:xfrm>
          <a:off x="902123" y="3584752"/>
          <a:ext cx="1208478" cy="922662"/>
        </a:xfrm>
        <a:prstGeom prst="chevron">
          <a:avLst>
            <a:gd name="adj" fmla="val 7061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FBC3A-5FEF-4B5F-92C7-A3C353544D1C}">
      <dsp:nvSpPr>
        <dsp:cNvPr id="0" name=""/>
        <dsp:cNvSpPr/>
      </dsp:nvSpPr>
      <dsp:spPr>
        <a:xfrm>
          <a:off x="1509228" y="3584752"/>
          <a:ext cx="1187659" cy="922662"/>
        </a:xfrm>
        <a:prstGeom prst="chevron">
          <a:avLst>
            <a:gd name="adj" fmla="val 7061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713C2-F467-4AB8-BCB6-56C2D7125476}">
      <dsp:nvSpPr>
        <dsp:cNvPr id="0" name=""/>
        <dsp:cNvSpPr/>
      </dsp:nvSpPr>
      <dsp:spPr>
        <a:xfrm>
          <a:off x="2109068" y="3572744"/>
          <a:ext cx="1457750" cy="922662"/>
        </a:xfrm>
        <a:prstGeom prst="chevron">
          <a:avLst>
            <a:gd name="adj" fmla="val 70610"/>
          </a:avLst>
        </a:prstGeom>
        <a:solidFill>
          <a:schemeClr val="accent3">
            <a:hueOff val="9562724"/>
            <a:satOff val="-14348"/>
            <a:lumOff val="-2333"/>
            <a:alphaOff val="0"/>
          </a:schemeClr>
        </a:solidFill>
        <a:ln w="25400" cap="flat" cmpd="sng" algn="ctr">
          <a:solidFill>
            <a:schemeClr val="accent3">
              <a:hueOff val="9562724"/>
              <a:satOff val="-14348"/>
              <a:lumOff val="-2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85456-279D-4E0D-ABCF-85BE5BA4A775}">
      <dsp:nvSpPr>
        <dsp:cNvPr id="0" name=""/>
        <dsp:cNvSpPr/>
      </dsp:nvSpPr>
      <dsp:spPr>
        <a:xfrm>
          <a:off x="2792061" y="3584752"/>
          <a:ext cx="1437697" cy="770888"/>
        </a:xfrm>
        <a:prstGeom prst="chevron">
          <a:avLst>
            <a:gd name="adj" fmla="val 70610"/>
          </a:avLst>
        </a:prstGeom>
        <a:solidFill>
          <a:schemeClr val="accent3">
            <a:hueOff val="10125237"/>
            <a:satOff val="-15192"/>
            <a:lumOff val="-2471"/>
            <a:alphaOff val="0"/>
          </a:schemeClr>
        </a:solidFill>
        <a:ln w="25400" cap="flat" cmpd="sng" algn="ctr">
          <a:solidFill>
            <a:schemeClr val="accent3">
              <a:hueOff val="10125237"/>
              <a:satOff val="-15192"/>
              <a:lumOff val="-2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BA965-9E18-4A89-88AF-447694925AA7}">
      <dsp:nvSpPr>
        <dsp:cNvPr id="0" name=""/>
        <dsp:cNvSpPr/>
      </dsp:nvSpPr>
      <dsp:spPr>
        <a:xfrm>
          <a:off x="3705057" y="3545175"/>
          <a:ext cx="1235549" cy="977800"/>
        </a:xfrm>
        <a:prstGeom prst="chevron">
          <a:avLst>
            <a:gd name="adj" fmla="val 70610"/>
          </a:avLst>
        </a:prstGeom>
        <a:solidFill>
          <a:schemeClr val="accent3">
            <a:hueOff val="10687750"/>
            <a:satOff val="-16036"/>
            <a:lumOff val="-2608"/>
            <a:alphaOff val="0"/>
          </a:schemeClr>
        </a:solidFill>
        <a:ln w="25400" cap="flat" cmpd="sng" algn="ctr">
          <a:solidFill>
            <a:schemeClr val="accent3">
              <a:hueOff val="10687750"/>
              <a:satOff val="-16036"/>
              <a:lumOff val="-2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B1E0A-B9E0-4EC2-A905-C3D38F48809E}">
      <dsp:nvSpPr>
        <dsp:cNvPr id="0" name=""/>
        <dsp:cNvSpPr/>
      </dsp:nvSpPr>
      <dsp:spPr>
        <a:xfrm>
          <a:off x="2571663" y="3568529"/>
          <a:ext cx="5547392" cy="957433"/>
        </a:xfrm>
        <a:prstGeom prst="chevron">
          <a:avLst>
            <a:gd name="adj" fmla="val 706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90FF2-57D3-444D-9200-185AE44846C5}">
      <dsp:nvSpPr>
        <dsp:cNvPr id="0" name=""/>
        <dsp:cNvSpPr/>
      </dsp:nvSpPr>
      <dsp:spPr>
        <a:xfrm>
          <a:off x="970697" y="3686221"/>
          <a:ext cx="6388833" cy="6574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/>
            <a:t>Оцінювання</a:t>
          </a:r>
          <a:r>
            <a:rPr lang="uk-UA" sz="2400" b="1" kern="1200" baseline="0" dirty="0" smtClean="0"/>
            <a:t> та корегування своєї діяльності</a:t>
          </a:r>
          <a:endParaRPr lang="uk-UA" sz="2400" b="1" kern="1200" dirty="0"/>
        </a:p>
      </dsp:txBody>
      <dsp:txXfrm>
        <a:off x="970697" y="3686221"/>
        <a:ext cx="6388833" cy="657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F2E3-2E9C-4332-9BD4-C6BF233FFC21}" type="datetimeFigureOut">
              <a:rPr lang="uk-UA" smtClean="0"/>
              <a:pPr/>
              <a:t>09.09.2022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E7E59-4E54-4AC8-A805-FC24D521C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563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="" xmlns:p14="http://schemas.microsoft.com/office/powerpoint/2010/main" val="128164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4515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="" xmlns:p14="http://schemas.microsoft.com/office/powerpoint/2010/main" val="176329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39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="" xmlns:p14="http://schemas.microsoft.com/office/powerpoint/2010/main" val="253659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6083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="" xmlns:p14="http://schemas.microsoft.com/office/powerpoint/2010/main" val="2991149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1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="" xmlns:p14="http://schemas.microsoft.com/office/powerpoint/2010/main" val="2017476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79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="" xmlns:p14="http://schemas.microsoft.com/office/powerpoint/2010/main" val="2283041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hape 188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70659" name="Shape 189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="" xmlns:p14="http://schemas.microsoft.com/office/powerpoint/2010/main" val="341191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971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332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619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3182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7248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5594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782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216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136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890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800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3521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777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757FE-F647-4B75-BFB9-D9D36A507AEA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4633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AB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79812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052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6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72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252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852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719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8092A-4960-4BB3-9EF9-CC564EAE89A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168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8092A-4960-4BB3-9EF9-CC564EAE89A9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7A519-3DA1-4C10-91ED-BC8D2DC9F90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6750"/>
          <a:stretch/>
        </p:blipFill>
        <p:spPr>
          <a:xfrm>
            <a:off x="0" y="1679881"/>
            <a:ext cx="9144000" cy="517811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379"/>
            <a:ext cx="9144000" cy="212822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00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757FE-F647-4B75-BFB9-D9D36A507AEA}" type="datetimeFigureOut">
              <a:rPr lang="en-US" smtClean="0"/>
              <a:pPr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07CA1-DC4D-4C43-9E64-6621F6B2E2F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-26893" y="5981174"/>
            <a:ext cx="3074893" cy="876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2971800" y="5981174"/>
            <a:ext cx="3227294" cy="876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9" t="8793" r="2236" b="52466"/>
          <a:stretch/>
        </p:blipFill>
        <p:spPr>
          <a:xfrm>
            <a:off x="6096000" y="5981174"/>
            <a:ext cx="3048000" cy="87682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219200"/>
            <a:ext cx="9144000" cy="4761974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0" y="0"/>
            <a:ext cx="9144000" cy="1219200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510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oippo.org.ua/activities/superviziya-v-rivnens%60kiy-oblasti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153400" cy="2285999"/>
          </a:xfrm>
        </p:spPr>
        <p:txBody>
          <a:bodyPr>
            <a:normAutofit fontScale="90000"/>
          </a:bodyPr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ФОРМУВАННЯ ІНДИВІДУАЛЬНОЇ ТРАЄКТОРІЇ ПІДВИЩЕННЯ РІВНЯ ПРОФЕСІЙНОЇ КОМПЕТЕНТНОСТІ ПЕДАГОГА</a:t>
            </a:r>
            <a:b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4600" y="4876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sz="24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 descr="Засідання Громадської ради Кропивницького відбудеться 26 жовтня —  Інформаційний портал Кіровоградщини - Гречка - Новини Кропивниць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58868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61722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 smtClean="0">
                <a:solidFill>
                  <a:srgbClr val="0000CC"/>
                </a:solidFill>
              </a:rPr>
              <a:t>САРНЕНСЬКИЙ   РАЙОННИЙ   ЛІЦЕЙ   “ЛІДЕР”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9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/>
          <p:cNvSpPr txBox="1">
            <a:spLocks noChangeArrowheads="1"/>
          </p:cNvSpPr>
          <p:nvPr/>
        </p:nvSpPr>
        <p:spPr bwMode="gray">
          <a:xfrm>
            <a:off x="2684635" y="0"/>
            <a:ext cx="426515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charset="0"/>
              </a:rPr>
              <a:t>ПРОФСТАНДАРТ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charset="0"/>
              </a:rPr>
              <a:t>И</a:t>
            </a:r>
          </a:p>
        </p:txBody>
      </p:sp>
      <p:graphicFrame>
        <p:nvGraphicFramePr>
          <p:cNvPr id="12" name="Схема 11"/>
          <p:cNvGraphicFramePr/>
          <p:nvPr>
            <p:extLst/>
          </p:nvPr>
        </p:nvGraphicFramePr>
        <p:xfrm>
          <a:off x="2597472" y="2348927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1" name="Місце для вмісту 2"/>
          <p:cNvSpPr>
            <a:spLocks noGrp="1"/>
          </p:cNvSpPr>
          <p:nvPr>
            <p:ph idx="1"/>
          </p:nvPr>
        </p:nvSpPr>
        <p:spPr>
          <a:xfrm>
            <a:off x="0" y="410537"/>
            <a:ext cx="8161470" cy="164893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750"/>
              </a:spcBef>
              <a:buClrTx/>
              <a:buSzTx/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ВИЗНАЧАЮТЬ:</a:t>
            </a:r>
          </a:p>
          <a:p>
            <a:pPr marL="0" lvl="0" indent="-3429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ОБСЯГ КОМПЕТЕНТНОСТЕЙ</a:t>
            </a:r>
          </a:p>
          <a:p>
            <a:pPr marL="0" lvl="0" indent="-3429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ЗНАННЯ, УМІННЯ, НАВИЧКИ В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РОЗРІЗІ КВАЛІФІКАЦ. КАТЕГОРІЙ</a:t>
            </a:r>
          </a:p>
          <a:p>
            <a:pPr marL="0" lvl="0" indent="-342900">
              <a:lnSpc>
                <a:spcPct val="90000"/>
              </a:lnSpc>
              <a:spcBef>
                <a:spcPts val="75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rgbClr val="002060"/>
                </a:solidFill>
              </a:rPr>
              <a:t>ТРАЄКТОРІЮ РОЗВИТКУ КОЖНОЇ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КОМПЕТЕНТНОСТІ</a:t>
            </a:r>
          </a:p>
          <a:p>
            <a:pPr marL="0" lvl="0" indent="0">
              <a:lnSpc>
                <a:spcPct val="90000"/>
              </a:lnSpc>
              <a:spcBef>
                <a:spcPts val="750"/>
              </a:spcBef>
              <a:buClrTx/>
              <a:buSzTx/>
              <a:buNone/>
            </a:pPr>
            <a:r>
              <a:rPr lang="uk-UA" sz="1800" dirty="0" smtClean="0">
                <a:solidFill>
                  <a:srgbClr val="002060"/>
                </a:solidFill>
              </a:rPr>
              <a:t>	</a:t>
            </a:r>
            <a:endParaRPr lang="uk-UA" sz="18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778" y="3619488"/>
            <a:ext cx="7776864" cy="1836550"/>
          </a:xfrm>
          <a:prstGeom prst="rect">
            <a:avLst/>
          </a:prstGeom>
          <a:solidFill>
            <a:srgbClr val="B0CCB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E6842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КЛЮЧОВІ ЗАСАДИ: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ОСОБИСТІСНИЙ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І ПРОФЕСІЙНИЙ ВИМІРИ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КОМПЕТЕНТНІСНИЙ ПІДХІД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ОРІЄНТОВАНІСТЬ НА ПРОФЕСІЙНИЙ РОЗВИТОК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СПІВГОЛОСНІСТЬ ІЗ НУШ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ГНУЧКІСТЬ ЗАСТОСУВАННЯ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36950" y="88952"/>
            <a:ext cx="1928205" cy="8891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120840"/>
            <a:ext cx="7968913" cy="14496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6842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ДАЮТЬ МОЖЛИВІСТЬ САМОСТІЙНОГО ВИБОРУ: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ШЛЯХІВ ДОСЯГНЕННЯ РЕЗУЛЬТАТІВ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СПОСОБІВ РОЗВИТКУ КОМПЕТЕНТНОСТЕЙ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ФОРМИ ПІДВИЩЕННЯ КВАЛІФІКАЦІЇ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ДОДАТКОВИХ НАПРЯМІВ ПРОФЕСІЙНОГО РОЗВИТКУ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5554078"/>
            <a:ext cx="7884368" cy="1278301"/>
          </a:xfrm>
          <a:prstGeom prst="rect">
            <a:avLst/>
          </a:prstGeom>
          <a:solidFill>
            <a:srgbClr val="B0CCB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srgbClr val="E68422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ПРОФЕСІЙНИЙ СТАНДАРТ – ЦЕ ДОРОГОВКАЗ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ФОРМАЛЬНОЇ, НЕФОРМАЛЬНОЇ, ІНФОРМАЛЬНОЇ ОСВІТИ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ПІДВИЩЕННЯ КВАЛІФІКАЦІЇ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 Antiqua"/>
                <a:ea typeface="+mn-ea"/>
                <a:cs typeface="+mn-cs"/>
              </a:rPr>
              <a:t>C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АМОРОЗВИТКУ</a:t>
            </a: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864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/>
          <p:cNvSpPr txBox="1">
            <a:spLocks noChangeArrowheads="1"/>
          </p:cNvSpPr>
          <p:nvPr/>
        </p:nvSpPr>
        <p:spPr bwMode="gray">
          <a:xfrm>
            <a:off x="795943" y="30060"/>
            <a:ext cx="8348057" cy="85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charset="0"/>
              </a:rPr>
              <a:t>ПЛАНУВАННЯ ТА ВИЗНАЧЕННЯ ТРАЄКТОРІЇ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charset="0"/>
              </a:rPr>
              <a:t> ПРОФЕСІЙНОГО РОЗВИТКУ ПЕДАГОГІЧНИХ ПРАЦІВНИКІВ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7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1" name="Місце для вмісту 2"/>
          <p:cNvSpPr>
            <a:spLocks noGrp="1"/>
          </p:cNvSpPr>
          <p:nvPr>
            <p:ph idx="1"/>
          </p:nvPr>
        </p:nvSpPr>
        <p:spPr>
          <a:xfrm>
            <a:off x="1734043" y="3501008"/>
            <a:ext cx="6768752" cy="5382238"/>
          </a:xfrm>
        </p:spPr>
        <p:txBody>
          <a:bodyPr>
            <a:normAutofit/>
          </a:bodyPr>
          <a:lstStyle/>
          <a:p>
            <a:pPr marL="0" lvl="0" indent="0" algn="just" defTabSz="685800">
              <a:lnSpc>
                <a:spcPct val="90000"/>
              </a:lnSpc>
              <a:spcBef>
                <a:spcPts val="750"/>
              </a:spcBef>
              <a:buClrTx/>
              <a:buSzTx/>
              <a:buNone/>
            </a:pP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	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889783"/>
            <a:ext cx="8532440" cy="4699457"/>
          </a:xfrm>
          <a:prstGeom prst="rect">
            <a:avLst/>
          </a:prstGeom>
          <a:solidFill>
            <a:srgbClr val="B0CCB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8580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Моделювання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8580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B8580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стратегії професійного розвитку дозволить: 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окреслити мету/результати своєї роботи та визначити шляхи їх досягнення;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успішно поєднувати виконання норм законодавства та свого реального професійного й особистісного розвитку;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перетворювати освітні інновації в механізми для щоденної продуктивної роботи;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перевіряти свої сили, ділитися досвідом, ідеями та напрацюваннями;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виявляти слабкі сторони та швидко вносити корективи.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630211"/>
            <a:ext cx="1928205" cy="1227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96745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969" y="2193102"/>
            <a:ext cx="8136904" cy="426023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rgbClr val="002060"/>
                </a:solidFill>
              </a:rPr>
              <a:t>РОЗРОБЛЕННЯ ІНСТРУМЕНТАРІЮ ДЛЯ ОЦІНЮВАННЯ ГОТОВНОСТІ ВЧИТЕЛІВ ДО ПРОФЕСІЙНОЇ ДІЯЛЬНОСТІ У РАМКАХ ПЕВНОЇ КВАЛІФІКАЦІЙНОЇ КАТЕГОРІЇ. </a:t>
            </a:r>
          </a:p>
          <a:p>
            <a:pPr>
              <a:buFont typeface="Wingdings" panose="05000000000000000000" pitchFamily="2" charset="2"/>
              <a:buChar char="q"/>
            </a:pPr>
            <a:endParaRPr lang="uk-UA" sz="20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000" dirty="0" smtClean="0">
                <a:solidFill>
                  <a:srgbClr val="002060"/>
                </a:solidFill>
              </a:rPr>
              <a:t>ВРАХУВАННЯ ПРОФЕСІЙНОГО СТАНДАРТУ  У  ПРОЦЕСІ АТЕСТАЦІЇ ТА СЕРТИФІКАЦІЇ ВЧИТЕЛІВ.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uk-UA" sz="20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</a:rPr>
              <a:t>ОРІЄНТУВАННЯ ПРОГРАМ ПІДВИЩЕННЯ КВАЛІФІКАЦІЇ ПЕДАГОГІЧНИХ ПРАЦІВНИКІВ </a:t>
            </a:r>
            <a:r>
              <a:rPr lang="ru-RU" sz="2000" dirty="0">
                <a:solidFill>
                  <a:srgbClr val="002060"/>
                </a:solidFill>
              </a:rPr>
              <a:t>ТА </a:t>
            </a:r>
            <a:r>
              <a:rPr lang="uk-UA" sz="2000" dirty="0">
                <a:solidFill>
                  <a:srgbClr val="002060"/>
                </a:solidFill>
              </a:rPr>
              <a:t>ПРОФЕСІЙНИХ </a:t>
            </a:r>
            <a:r>
              <a:rPr lang="uk-UA" sz="2000" dirty="0" smtClean="0">
                <a:solidFill>
                  <a:srgbClr val="002060"/>
                </a:solidFill>
              </a:rPr>
              <a:t>СПІЛЬНОТ </a:t>
            </a:r>
            <a:r>
              <a:rPr lang="ru-RU" sz="2000" dirty="0" smtClean="0">
                <a:solidFill>
                  <a:srgbClr val="002060"/>
                </a:solidFill>
              </a:rPr>
              <a:t>НА ПРОФЕСІЙНИЙ СТАНДАРТ.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</a:rPr>
              <a:t>РЕКОМЕНДАЦІЇ ЩОДО ПЛАНУВАННЯ ТА ВИЗНАЧЕННЯ ТРАЄКТОРІЇ ПРОФЕСІЙНОГО РОЗВИТКУ ВЧИТЕЛЯ.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B0CCB0"/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4510" y="548680"/>
            <a:ext cx="433298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charset="0"/>
              </a:rPr>
              <a:t>ПРОФЕСІЙНИЙ СТАНДАРТ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46" y="1959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6949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650" y="0"/>
            <a:ext cx="76200" cy="6858000"/>
          </a:xfrm>
          <a:prstGeom prst="rect">
            <a:avLst/>
          </a:prstGeom>
          <a:solidFill>
            <a:schemeClr val="accent2"/>
          </a:solidFill>
          <a:ln w="9525" cap="rnd">
            <a:solidFill>
              <a:schemeClr val="bg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2"/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38916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8917" name="Прямоугольник 1"/>
          <p:cNvSpPr>
            <a:spLocks noChangeArrowheads="1"/>
          </p:cNvSpPr>
          <p:nvPr/>
        </p:nvSpPr>
        <p:spPr bwMode="auto">
          <a:xfrm>
            <a:off x="857250" y="50800"/>
            <a:ext cx="82438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МЕТОДИЧНІ РЕКОМЕНДАЦІЇ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ДЛЯ ПРАЦІВНИКІВ ЦПРПП, КЕРІВНИКІВ І ПЕДАГОГІЧНИХ ПРАЦІВНИКІВ ЗАКЛАДІВ ОСВІТИ ЩОДО ВИКОРИСТАННЯ В РОБОТІ ПРОФЕСІЙНОГО СТАНДАРТУ ЗА ПРОФЕСІЯМИ   «ВЧИТЕЛЬ ПОЧАТКОВИХ КЛАСІВ ЗЗСО», «ВЧИТЕЛЬ ЗЗСО», «ВЧИТЕЛЬ З ПОЧАТКОВОЇ ОСВІТИ</a:t>
            </a:r>
            <a:r>
              <a:rPr kumimoji="0" lang="uk-UA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»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2262188"/>
            <a:ext cx="7720012" cy="318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940852" y="1881188"/>
            <a:ext cx="1678523" cy="967520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2"/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КЕРІВНИК ЗО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926564" y="3742022"/>
            <a:ext cx="1678523" cy="967520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2"/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ВЧИТЕЛІ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41638" y="1881188"/>
            <a:ext cx="6081712" cy="17129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Встановлення відповідності вчителя займаній посаді. 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Розроблення посадових інструкцій учителів.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Планування підвищення кваліфікації.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Організація педагогічної інтернатури.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!!!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uk-UA" sz="1600" b="0" i="0" u="none" strike="noStrike" kern="0" cap="none" spc="0" normalizeH="0" baseline="0" noProof="1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Педагогічна рада, круглі столи,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семінари, наради.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84500" y="3725863"/>
            <a:ext cx="6038850" cy="15097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1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Самооцінювання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власної професійної діяльності.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Планування та визначення траєкторії професійного розвитку вчителя.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Планування підвищення кваліфікації.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!!!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Педагогічна рада, професійні спільноти.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926564" y="5455116"/>
            <a:ext cx="1678523" cy="967520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2"/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СУПЕРВІЗІЯ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974975" y="5448300"/>
            <a:ext cx="6048375" cy="1214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1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Самооцінювання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вчителем власної професійної діяльності.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Створення плану професійного розвитку вчителя.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Розвиток культури і практики партнерської взаємодії.</a:t>
            </a:r>
          </a:p>
        </p:txBody>
      </p:sp>
    </p:spTree>
    <p:extLst>
      <p:ext uri="{BB962C8B-B14F-4D97-AF65-F5344CB8AC3E}">
        <p14:creationId xmlns="" xmlns:p14="http://schemas.microsoft.com/office/powerpoint/2010/main" val="94816605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650" y="0"/>
            <a:ext cx="76200" cy="6858000"/>
          </a:xfrm>
          <a:prstGeom prst="rect">
            <a:avLst/>
          </a:prstGeom>
          <a:solidFill>
            <a:srgbClr val="B0CCB0"/>
          </a:solidFill>
          <a:ln w="9525" cap="rnd">
            <a:solidFill>
              <a:schemeClr val="bg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B0CCB0"/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39940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9941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  <a:tab pos="6210300" algn="l"/>
                <a:tab pos="6478588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uk-UA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857250" y="803688"/>
            <a:ext cx="1678523" cy="967520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chemeClr val="accent2"/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ЦПРПП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857250" y="3739155"/>
            <a:ext cx="1678523" cy="967520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rgbClr val="B0CCB0"/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0" cap="none" spc="0" normalizeH="0" baseline="0" noProof="0" dirty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ПРОФЕСІЙНІ СПІЛЬНОТИ ВЧИТЕЛІВ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70188" y="741363"/>
            <a:ext cx="6267450" cy="23447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Розроблення інструментарію для проведення вчителями </a:t>
            </a:r>
            <a:r>
              <a:rPr kumimoji="0" lang="uk-UA" sz="1600" b="0" i="0" u="none" strike="noStrike" kern="0" cap="none" spc="0" normalizeH="0" baseline="0" noProof="1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самооцінювання.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Допомога вчителям у плануванні та визначенні траєкторії професійного розвитку. 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Формування бази даних програм підвищення кваліфікації, інших джерел інформації </a:t>
            </a:r>
            <a:r>
              <a:rPr kumimoji="0" lang="uk-UA" sz="1600" b="0" i="0" u="none" strike="noStrike" kern="0" cap="none" spc="0" normalizeH="0" baseline="0" noProof="1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(веб-ресурси),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необхідних для професійного розвитку вчителів. 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!!!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Врахувати під час розроблення стратегії розвитку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і плану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діяльності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центру.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2900" y="3711575"/>
            <a:ext cx="6192838" cy="2760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Визначення тем зустрічей.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Розроблення програм зустрічей і рекомендацій за їх результатами.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Об’єднання створювати як на рівні закладу освіти, в якому працюють вчителі, так і територіальної громади.</a:t>
            </a:r>
          </a:p>
          <a:p>
            <a:pPr marL="3429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Дотримання принципу добровільності.</a:t>
            </a:r>
          </a:p>
          <a:p>
            <a:pPr marL="285750" marR="0" lvl="0" indent="-28575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!!!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uk-UA" sz="1600" b="0" i="0" u="none" strike="noStrike" kern="0" cap="none" spc="0" normalizeH="0" baseline="0" noProof="0" dirty="0">
                <a:ln>
                  <a:noFill/>
                </a:ln>
                <a:solidFill>
                  <a:srgbClr val="2F5897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Вироблення єдиних підходів ЦПРПП і закладами освіти до проведення засідань професійних спільнот, оскільки їх діяльність нормативно не регламентовано.</a:t>
            </a:r>
          </a:p>
        </p:txBody>
      </p:sp>
      <p:sp>
        <p:nvSpPr>
          <p:cNvPr id="39950" name="Прямоугольник 2"/>
          <p:cNvSpPr>
            <a:spLocks noChangeArrowheads="1"/>
          </p:cNvSpPr>
          <p:nvPr/>
        </p:nvSpPr>
        <p:spPr bwMode="auto">
          <a:xfrm>
            <a:off x="3392488" y="57150"/>
            <a:ext cx="35067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2200" b="1" i="0" u="none" strike="noStrike" kern="1200" cap="none" spc="0" normalizeH="0" baseline="0" noProof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ПРОФЕСІЙНИЙ СТАНДАРТ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7695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650" y="0"/>
            <a:ext cx="76200" cy="6858000"/>
          </a:xfrm>
          <a:prstGeom prst="rect">
            <a:avLst/>
          </a:prstGeom>
          <a:solidFill>
            <a:srgbClr val="B0CCB0"/>
          </a:solidFill>
          <a:ln w="9525" cap="rnd">
            <a:solidFill>
              <a:schemeClr val="bg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B0CCB0"/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45060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5061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  <a:tab pos="6210300" algn="l"/>
                <a:tab pos="64785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  <a:tab pos="6210300" algn="l"/>
                <a:tab pos="6478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  <a:tab pos="6210300" algn="l"/>
                <a:tab pos="6478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  <a:tab pos="6210300" algn="l"/>
                <a:tab pos="6478588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uk-UA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Прямоугольник 1"/>
          <p:cNvSpPr>
            <a:spLocks noChangeArrowheads="1"/>
          </p:cNvSpPr>
          <p:nvPr/>
        </p:nvSpPr>
        <p:spPr bwMode="auto">
          <a:xfrm>
            <a:off x="831850" y="146050"/>
            <a:ext cx="8243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ФОРМИ ПРОВЕДЕННЯ СУПЕРВІЗІЇ</a:t>
            </a:r>
            <a:endParaRPr kumimoji="0" lang="uk-UA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AC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5063" name="Прямоугольник 1"/>
          <p:cNvSpPr>
            <a:spLocks noChangeArrowheads="1"/>
          </p:cNvSpPr>
          <p:nvPr/>
        </p:nvSpPr>
        <p:spPr bwMode="auto">
          <a:xfrm>
            <a:off x="755650" y="1601788"/>
            <a:ext cx="8218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7000"/>
              </a:lnSpc>
              <a:spcBef>
                <a:spcPts val="150"/>
              </a:spcBef>
              <a:spcAft>
                <a:spcPts val="75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uk-UA" alt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altLang="en-US" sz="16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062030" y="1177193"/>
            <a:ext cx="2247688" cy="967520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rgbClr val="B0CCB0"/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індивідуальна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977900" y="4767107"/>
            <a:ext cx="2331818" cy="945504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rgbClr val="B0CCB0"/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групова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41713" y="808038"/>
            <a:ext cx="5432425" cy="24050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3240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2F5897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24000" marR="0" lvl="0" indent="-342900" algn="just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2F5897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24000" marR="0" lvl="0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ознайомлення з результатами самооцінювання;</a:t>
            </a:r>
          </a:p>
          <a:p>
            <a:pPr marL="324000" marR="0" lvl="0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спостереження за діяльністю педагога;</a:t>
            </a:r>
          </a:p>
          <a:p>
            <a:pPr marL="324000" marR="0" lvl="0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наставницька бесіда;</a:t>
            </a:r>
          </a:p>
          <a:p>
            <a:pPr marL="324000" marR="0" lvl="0" indent="-34290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допомога у створенні </a:t>
            </a:r>
            <a:r>
              <a:rPr kumimoji="0" lang="uk-UA" sz="18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плану професійного розвитку педагогічного працівника</a:t>
            </a:r>
            <a:endParaRPr kumimoji="0" lang="uk-UA" sz="1800" b="0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2F5897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1713" y="4348163"/>
            <a:ext cx="5432425" cy="1897062"/>
          </a:xfrm>
          <a:prstGeom prst="rect">
            <a:avLst/>
          </a:prstGeom>
          <a:solidFill>
            <a:srgbClr val="E4E9EF">
              <a:lumMod val="90000"/>
            </a:srgbClr>
          </a:solidFill>
          <a:ln w="9525" cap="flat" cmpd="sng" algn="ctr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2F5897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Група – 5-12 осіб: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обговорення кращих практик, труднощів у професійній діяльності, пошук шляхів їх вирішення та окреслення можливостей для подальшого професійного розвитку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>
              <a:ln>
                <a:noFill/>
              </a:ln>
              <a:solidFill>
                <a:srgbClr val="2F5897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82612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650" y="0"/>
            <a:ext cx="762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rnd">
            <a:solidFill>
              <a:schemeClr val="bg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47108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7109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  <a:tab pos="6210300" algn="l"/>
                <a:tab pos="64785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  <a:tab pos="6210300" algn="l"/>
                <a:tab pos="6478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  <a:tab pos="6210300" algn="l"/>
                <a:tab pos="6478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  <a:tab pos="6210300" algn="l"/>
                <a:tab pos="6478588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uk-UA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110" name="Прямоугольник 1"/>
          <p:cNvSpPr>
            <a:spLocks noChangeArrowheads="1"/>
          </p:cNvSpPr>
          <p:nvPr/>
        </p:nvSpPr>
        <p:spPr bwMode="auto">
          <a:xfrm>
            <a:off x="3943350" y="227013"/>
            <a:ext cx="1749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СУПЕРВІЗІЯ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2262188"/>
            <a:ext cx="7720012" cy="318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1090613" y="941388"/>
            <a:ext cx="7773987" cy="5078412"/>
          </a:xfrm>
          <a:prstGeom prst="rect">
            <a:avLst/>
          </a:prstGeom>
          <a:solidFill>
            <a:srgbClr val="B0CCB0"/>
          </a:solidFill>
          <a:ln>
            <a:noFill/>
          </a:ln>
          <a:extLst/>
        </p:spPr>
        <p:txBody>
          <a:bodyPr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Наказ Міністерства освіти і науки від 04.03.2020 №346 «Про внесення змін до Програми проведення супервізії», затвердженої наказом Міністерства освіти і науки від 18.10.2019 №1313 «Деякі питання організації </a:t>
            </a:r>
            <a:r>
              <a:rPr kumimoji="0" lang="uk-UA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супервізії</a:t>
            </a: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Всього 10 годин:</a:t>
            </a:r>
          </a:p>
          <a:p>
            <a:pPr marL="457200" marR="0" lvl="1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Ознайомлення з результатами самооцінювання педагогічного працівника    та вибраними пріоритетами для покращення професійної діяльності вчителя  (1 акад. год).</a:t>
            </a:r>
          </a:p>
          <a:p>
            <a:pPr marL="457200" marR="0" lvl="1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Спостереження за діяльністю педагогічного працівника (3 акад. год). </a:t>
            </a:r>
          </a:p>
          <a:p>
            <a:pPr marL="457200" marR="0" lvl="1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Проведення індивідуальної бесіди, діалогу (2 акад. год).</a:t>
            </a:r>
          </a:p>
          <a:p>
            <a:pPr marL="457200" marR="0" lvl="1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Створення плану професійного розвитку педагогічного працівника (2 акад. год).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5. Проведення індивідуального/групового обговорення (2 акад. год).</a:t>
            </a: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379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755650" y="0"/>
            <a:ext cx="762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rnd">
            <a:solidFill>
              <a:schemeClr val="bg1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smtClean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9157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  <a:tab pos="6210300" algn="l"/>
                <a:tab pos="64785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  <a:tab pos="6210300" algn="l"/>
                <a:tab pos="6478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  <a:tab pos="6210300" algn="l"/>
                <a:tab pos="6478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  <a:tab pos="6210300" algn="l"/>
                <a:tab pos="6478588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uk-UA" altLang="en-US" sz="1800" b="1" i="0" u="none" strike="noStrike" kern="1200" cap="none" spc="0" normalizeH="0" baseline="0" noProof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158" name="Прямоугольник 1"/>
          <p:cNvSpPr>
            <a:spLocks noChangeArrowheads="1"/>
          </p:cNvSpPr>
          <p:nvPr/>
        </p:nvSpPr>
        <p:spPr bwMode="auto">
          <a:xfrm>
            <a:off x="3943350" y="227013"/>
            <a:ext cx="1749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СУПЕРВІЗІЯ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4588" y="2262188"/>
            <a:ext cx="7720012" cy="318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272" name="Прямоугольник 1"/>
          <p:cNvSpPr>
            <a:spLocks noChangeArrowheads="1"/>
          </p:cNvSpPr>
          <p:nvPr/>
        </p:nvSpPr>
        <p:spPr bwMode="auto">
          <a:xfrm>
            <a:off x="968375" y="822325"/>
            <a:ext cx="7970838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Наказ Рівненського обласного інституту післядипломної педагогічної освіти від 16.09.2021 №141 «Про організаційні питання щодо підготовки супервізорів»: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провести 22-24.09.2021 року підготовку супервізорів згідно з </a:t>
            </a:r>
            <a:r>
              <a:rPr lang="uk-UA" dirty="0">
                <a:solidFill>
                  <a:srgbClr val="002060"/>
                </a:solidFill>
                <a:latin typeface="Arial" charset="0"/>
              </a:rPr>
              <a:t>Програмою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підготовки супервізорів;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затвердити список тренерів, залучених до підготовки супервізорів;</a:t>
            </a:r>
          </a:p>
          <a:p>
            <a:pPr marL="742950" marR="0" lvl="1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затвердити список учасників Програми підготовки супервізорів.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Накази </a:t>
            </a: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Рівненського обласного інституту післядипломної педагогічної освіти від 16.09.2021 №141 «Про організаційні питання щодо підготовки супервізорів</a:t>
            </a: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»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та від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20.09.2021 №144 "Про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внесення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змін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до наказу від 16.09.2021 №141"</a:t>
            </a:r>
            <a:r>
              <a:rPr kumimoji="0" lang="uk-UA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розміщені  </a:t>
            </a: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 сайті інституту з метою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оприлюднення</a:t>
            </a:r>
            <a:r>
              <a:rPr kumimoji="0" lang="uk-UA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списків супервізорів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uk-UA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1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Супервізори </a:t>
            </a:r>
            <a:r>
              <a:rPr kumimoji="0" lang="uk-U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Рівненського ОІППО: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https://roippo.org.ua/activities/superviziya-v-rivnens%60kiy-oblasti.php</a:t>
            </a:r>
            <a:endParaRPr kumimoji="0" lang="uk-UA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916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22" y="5865713"/>
            <a:ext cx="2110178" cy="112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485189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179"/>
          <p:cNvSpPr txBox="1">
            <a:spLocks noChangeArrowheads="1"/>
          </p:cNvSpPr>
          <p:nvPr/>
        </p:nvSpPr>
        <p:spPr bwMode="auto">
          <a:xfrm>
            <a:off x="685800" y="-152400"/>
            <a:ext cx="76200" cy="6858000"/>
          </a:xfrm>
          <a:prstGeom prst="rect">
            <a:avLst/>
          </a:prstGeom>
          <a:solidFill>
            <a:srgbClr val="B0CCB0"/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53251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B0CCB0"/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45060" name="Прямоугольник 1"/>
          <p:cNvSpPr>
            <a:spLocks noChangeArrowheads="1"/>
          </p:cNvSpPr>
          <p:nvPr/>
        </p:nvSpPr>
        <p:spPr bwMode="auto">
          <a:xfrm>
            <a:off x="857250" y="992188"/>
            <a:ext cx="7921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45061" name="Прямоугольник 8"/>
          <p:cNvSpPr>
            <a:spLocks noChangeArrowheads="1"/>
          </p:cNvSpPr>
          <p:nvPr/>
        </p:nvSpPr>
        <p:spPr bwMode="auto">
          <a:xfrm>
            <a:off x="857250" y="623888"/>
            <a:ext cx="8218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90600" algn="l"/>
                <a:tab pos="6210300" algn="l"/>
                <a:tab pos="64785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90600" algn="l"/>
                <a:tab pos="6210300" algn="l"/>
                <a:tab pos="6478588" algn="l"/>
              </a:tabLst>
              <a:defRPr/>
            </a:pPr>
            <a:r>
              <a:rPr kumimoji="0" lang="en-US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uk-UA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2" name="Прямоугольник 1"/>
          <p:cNvSpPr>
            <a:spLocks noChangeArrowheads="1"/>
          </p:cNvSpPr>
          <p:nvPr/>
        </p:nvSpPr>
        <p:spPr bwMode="auto">
          <a:xfrm>
            <a:off x="685800" y="0"/>
            <a:ext cx="7921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ІНДИВІДУАЛЬНА ОСВІТНЯ ТРАЄКТОРІЯ ЗДОБУВАЧА ОСВІТИ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550" y="3525838"/>
            <a:ext cx="7720013" cy="318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uk-UA" sz="105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25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" y="533400"/>
            <a:ext cx="875823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3акон України «Про освіту», 2017 р., ст. 1, 53.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Закон України «Про повну загальну середню освіту», 2020  р.,ст. 14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 потреби заклад освіти може організувати здобуття освіти за індивідуальною освітньою траєкторією з урахуванням необхідних для цього ресурсів.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 Індивідуальна освітня траєкторія учня реалізується на підставі індивідуальної програми розвитку, індивідуального навчального плану, що розробляється педагогічними працівниками у взаємодії з учнем та/або його батьками, </a:t>
            </a:r>
            <a:r>
              <a:rPr kumimoji="0" lang="uk-UA" sz="1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схвалюється педагогічною радою закладу освіти, затверджується його керівником та підписується батьками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І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ндивідуальна освітня траєкторія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для здобувачів освіти, які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потребують індивідуальної форми навчання (пед. патронаж, екстернат);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перебували і перебувають на довготривалому лікуванні;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потребують додаткового періоду адаптації;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прибули з інших закладів освіти (зі шкіл із навчанням мовою національних меншин);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випереджають однокласників у швидкості і якості засвоєння навчального матеріалу;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повільніше засвоюють навчальний матеріал;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мають індивідуальні інтереси, нахили, уподобання;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мають особливі освітні потреби</a:t>
            </a:r>
            <a:r>
              <a:rPr kumimoji="0" lang="uk-U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4555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ідвищення кваліфікації &quot;сумісником&quot;: коли зберігається середня зарплата? |  «Дебет-Кредит» - Бухгалтерські новини">
            <a:extLst>
              <a:ext uri="{FF2B5EF4-FFF2-40B4-BE49-F238E27FC236}">
                <a16:creationId xmlns="" xmlns:a16="http://schemas.microsoft.com/office/drawing/2014/main" id="{26163523-293B-4559-B77D-E54D50146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43" y="3955555"/>
            <a:ext cx="2425145" cy="22275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65B2910-87A0-4301-84A9-302F8A36484A}"/>
              </a:ext>
            </a:extLst>
          </p:cNvPr>
          <p:cNvSpPr txBox="1"/>
          <p:nvPr/>
        </p:nvSpPr>
        <p:spPr>
          <a:xfrm rot="19948773">
            <a:off x="530757" y="3947160"/>
            <a:ext cx="19782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Comic Sans MS" panose="030F0702030302020204" pitchFamily="66" charset="0"/>
              </a:rPr>
              <a:t>самостійно обирає</a:t>
            </a:r>
            <a:endParaRPr lang="x-none" sz="20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C285B2C-4253-407F-AE2B-C70A18769D15}"/>
              </a:ext>
            </a:extLst>
          </p:cNvPr>
          <p:cNvSpPr txBox="1"/>
          <p:nvPr/>
        </p:nvSpPr>
        <p:spPr>
          <a:xfrm rot="20532397">
            <a:off x="360691" y="1583583"/>
            <a:ext cx="1480942" cy="597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Форми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663C523-1BBD-44AD-AAC3-19AE5D027EF4}"/>
              </a:ext>
            </a:extLst>
          </p:cNvPr>
          <p:cNvSpPr txBox="1"/>
          <p:nvPr/>
        </p:nvSpPr>
        <p:spPr>
          <a:xfrm rot="20348585">
            <a:off x="1200866" y="2072854"/>
            <a:ext cx="1480942" cy="5976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Види  </a:t>
            </a:r>
            <a:endParaRPr lang="x-none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0537F8-88E6-44D6-B149-94592DA886F7}"/>
              </a:ext>
            </a:extLst>
          </p:cNvPr>
          <p:cNvSpPr txBox="1"/>
          <p:nvPr/>
        </p:nvSpPr>
        <p:spPr>
          <a:xfrm rot="20050839">
            <a:off x="1530292" y="2815721"/>
            <a:ext cx="224858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Напрями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x-none" sz="3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9A8A3D-F03E-47F2-BDEC-8450B61F9F21}"/>
              </a:ext>
            </a:extLst>
          </p:cNvPr>
          <p:cNvSpPr txBox="1"/>
          <p:nvPr/>
        </p:nvSpPr>
        <p:spPr>
          <a:xfrm rot="19995868">
            <a:off x="2617765" y="3427842"/>
            <a:ext cx="186632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Суб’єктів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x-none" sz="3200" dirty="0"/>
          </a:p>
        </p:txBody>
      </p:sp>
      <p:sp>
        <p:nvSpPr>
          <p:cNvPr id="10" name="Права фігурна дужка 9">
            <a:extLst>
              <a:ext uri="{FF2B5EF4-FFF2-40B4-BE49-F238E27FC236}">
                <a16:creationId xmlns="" xmlns:a16="http://schemas.microsoft.com/office/drawing/2014/main" id="{5FF557CF-647D-4FC8-8E6E-0D37D3A24EA7}"/>
              </a:ext>
            </a:extLst>
          </p:cNvPr>
          <p:cNvSpPr/>
          <p:nvPr/>
        </p:nvSpPr>
        <p:spPr>
          <a:xfrm rot="17562323">
            <a:off x="2527855" y="522198"/>
            <a:ext cx="1191219" cy="3176867"/>
          </a:xfrm>
          <a:prstGeom prst="rightBrace">
            <a:avLst>
              <a:gd name="adj1" fmla="val 127231"/>
              <a:gd name="adj2" fmla="val 50000"/>
            </a:avLst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03995B-750D-4B03-B12B-833B6BB20EC7}"/>
              </a:ext>
            </a:extLst>
          </p:cNvPr>
          <p:cNvSpPr txBox="1"/>
          <p:nvPr/>
        </p:nvSpPr>
        <p:spPr>
          <a:xfrm rot="1242138">
            <a:off x="2187573" y="986239"/>
            <a:ext cx="35617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Підвищення кваліфікації</a:t>
            </a:r>
            <a:endParaRPr lang="x-none" sz="28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D5D4B01-7300-4884-94E3-9F9E201630C2}"/>
              </a:ext>
            </a:extLst>
          </p:cNvPr>
          <p:cNvSpPr txBox="1"/>
          <p:nvPr/>
        </p:nvSpPr>
        <p:spPr>
          <a:xfrm>
            <a:off x="5181600" y="228600"/>
            <a:ext cx="3788897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u="sng" dirty="0">
                <a:latin typeface="+mj-lt"/>
                <a:cs typeface="Times New Roman" panose="02020603050405020304" pitchFamily="18" charset="0"/>
              </a:rPr>
              <a:t>Суб’єкт</a:t>
            </a:r>
            <a:r>
              <a:rPr lang="uk-UA" sz="3200" b="1" dirty="0">
                <a:latin typeface="+mj-lt"/>
                <a:cs typeface="Times New Roman" panose="02020603050405020304" pitchFamily="18" charset="0"/>
              </a:rPr>
              <a:t> надання освітніх послуг з підвищення кваліфікації:  </a:t>
            </a:r>
            <a:endParaRPr lang="x-none" sz="32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01C7ED2-5A23-4674-9F7F-198AF5F5A561}"/>
              </a:ext>
            </a:extLst>
          </p:cNvPr>
          <p:cNvSpPr txBox="1"/>
          <p:nvPr/>
        </p:nvSpPr>
        <p:spPr>
          <a:xfrm>
            <a:off x="4648200" y="2438400"/>
            <a:ext cx="4495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accent4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заклад освіти (його структурний підрозділ)</a:t>
            </a:r>
            <a:endParaRPr lang="x-none" sz="2800" b="1" i="1" dirty="0">
              <a:solidFill>
                <a:schemeClr val="accent4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E3A8238-2B9B-4B31-B162-ECB6274C4A0B}"/>
              </a:ext>
            </a:extLst>
          </p:cNvPr>
          <p:cNvSpPr txBox="1"/>
          <p:nvPr/>
        </p:nvSpPr>
        <p:spPr>
          <a:xfrm>
            <a:off x="5410200" y="3581400"/>
            <a:ext cx="34286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accent4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наукова установа</a:t>
            </a:r>
            <a:endParaRPr lang="x-none" sz="2800" b="1" i="1" dirty="0">
              <a:solidFill>
                <a:schemeClr val="accent4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EC23069-DA77-4659-900C-BE8A66D59407}"/>
              </a:ext>
            </a:extLst>
          </p:cNvPr>
          <p:cNvSpPr txBox="1"/>
          <p:nvPr/>
        </p:nvSpPr>
        <p:spPr>
          <a:xfrm>
            <a:off x="5254761" y="4795730"/>
            <a:ext cx="36606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b="1" i="1" dirty="0">
                <a:solidFill>
                  <a:schemeClr val="accent4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інша юридична чи фізична особа</a:t>
            </a:r>
            <a:endParaRPr lang="x-none" sz="2800" b="1" i="1" dirty="0">
              <a:solidFill>
                <a:schemeClr val="accent4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90E177B-A200-4B1B-9296-B1EBA2CE8D11}"/>
              </a:ext>
            </a:extLst>
          </p:cNvPr>
          <p:cNvSpPr txBox="1"/>
          <p:nvPr/>
        </p:nvSpPr>
        <p:spPr>
          <a:xfrm>
            <a:off x="3996813" y="6451001"/>
            <a:ext cx="504733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с. 59 /  Постанова № 800 – п.7, 9 / Лист МОНУ № 1/9-141 - с.4</a:t>
            </a:r>
            <a:endParaRPr lang="x-none" sz="1600" dirty="0"/>
          </a:p>
        </p:txBody>
      </p:sp>
    </p:spTree>
    <p:extLst>
      <p:ext uri="{BB962C8B-B14F-4D97-AF65-F5344CB8AC3E}">
        <p14:creationId xmlns="" xmlns:p14="http://schemas.microsoft.com/office/powerpoint/2010/main" val="261260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8915400" cy="5897563"/>
          </a:xfrm>
        </p:spPr>
        <p:txBody>
          <a:bodyPr/>
          <a:lstStyle/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sz="3600" b="1" i="1" dirty="0" smtClean="0">
                <a:solidFill>
                  <a:srgbClr val="800000"/>
                </a:solidFill>
              </a:rPr>
              <a:t>Освіченою людиною вважається та, яка навчилася вчитися, навчилася змінюватися, яка ясно розуміє, що жодне знання ненадійне, що тільки процес пошуку знань дає основу </a:t>
            </a:r>
          </a:p>
          <a:p>
            <a:pPr algn="ctr">
              <a:buNone/>
            </a:pPr>
            <a:r>
              <a:rPr lang="uk-UA" sz="3600" b="1" i="1" dirty="0" smtClean="0">
                <a:solidFill>
                  <a:srgbClr val="800000"/>
                </a:solidFill>
              </a:rPr>
              <a:t>для надійності</a:t>
            </a:r>
          </a:p>
          <a:p>
            <a:pPr algn="ctr">
              <a:buNone/>
            </a:pPr>
            <a:r>
              <a:rPr lang="uk-UA" sz="3600" b="1" dirty="0" smtClean="0"/>
              <a:t>                                                 К. </a:t>
            </a:r>
            <a:r>
              <a:rPr lang="uk-UA" sz="3600" b="1" dirty="0" err="1" smtClean="0"/>
              <a:t>Роджерс</a:t>
            </a:r>
            <a:endParaRPr lang="uk-UA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3A3FADA-8D11-4D77-945F-F1C967EE4091}"/>
              </a:ext>
            </a:extLst>
          </p:cNvPr>
          <p:cNvSpPr txBox="1"/>
          <p:nvPr/>
        </p:nvSpPr>
        <p:spPr>
          <a:xfrm>
            <a:off x="840656" y="1700362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Інституційна:</a:t>
            </a:r>
            <a:endParaRPr lang="x-none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B89762E-2A10-4AA4-9260-A9DA74135E73}"/>
              </a:ext>
            </a:extLst>
          </p:cNvPr>
          <p:cNvSpPr txBox="1"/>
          <p:nvPr/>
        </p:nvSpPr>
        <p:spPr>
          <a:xfrm>
            <a:off x="1850921" y="237878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Очна (денна, вечірня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32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723BA2-6DC2-4F6B-894F-96EFDCB65BFE}"/>
              </a:ext>
            </a:extLst>
          </p:cNvPr>
          <p:cNvSpPr txBox="1"/>
          <p:nvPr/>
        </p:nvSpPr>
        <p:spPr>
          <a:xfrm>
            <a:off x="1850921" y="312284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Заочна</a:t>
            </a:r>
            <a:endParaRPr lang="x-none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987E7D3-9524-4B73-B4AF-E8EFABAF4996}"/>
              </a:ext>
            </a:extLst>
          </p:cNvPr>
          <p:cNvSpPr txBox="1"/>
          <p:nvPr/>
        </p:nvSpPr>
        <p:spPr>
          <a:xfrm>
            <a:off x="1850921" y="373564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Дистанційна </a:t>
            </a:r>
            <a:endParaRPr lang="x-none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E0CD3B8-2466-4DA6-B200-3769C955D261}"/>
              </a:ext>
            </a:extLst>
          </p:cNvPr>
          <p:cNvSpPr txBox="1"/>
          <p:nvPr/>
        </p:nvSpPr>
        <p:spPr>
          <a:xfrm>
            <a:off x="1850921" y="442327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Мережева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53A15DA-6C05-4C66-B01B-27884826214A}"/>
              </a:ext>
            </a:extLst>
          </p:cNvPr>
          <p:cNvSpPr txBox="1"/>
          <p:nvPr/>
        </p:nvSpPr>
        <p:spPr>
          <a:xfrm>
            <a:off x="936521" y="5328466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Дуальна</a:t>
            </a:r>
            <a:endParaRPr lang="x-none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1D25EFF-FADC-4CDA-BB63-4DB08A5202B6}"/>
              </a:ext>
            </a:extLst>
          </p:cNvPr>
          <p:cNvSpPr txBox="1"/>
          <p:nvPr/>
        </p:nvSpPr>
        <p:spPr>
          <a:xfrm>
            <a:off x="4608869" y="542211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На робочому місці</a:t>
            </a:r>
            <a:endParaRPr lang="x-none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146" name="Picture 2" descr="Відділ післядипломної освіти та підвищення кваліфікації ННІІОТ » ТНЕУ">
            <a:extLst>
              <a:ext uri="{FF2B5EF4-FFF2-40B4-BE49-F238E27FC236}">
                <a16:creationId xmlns="" xmlns:a16="http://schemas.microsoft.com/office/drawing/2014/main" id="{BA34BA5F-F234-4C8C-A72B-6DFEE717B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93" y="2237084"/>
            <a:ext cx="3334696" cy="26100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3E08EDD-A75D-4300-BAF3-63AA2DE39840}"/>
              </a:ext>
            </a:extLst>
          </p:cNvPr>
          <p:cNvSpPr txBox="1"/>
          <p:nvPr/>
        </p:nvSpPr>
        <p:spPr>
          <a:xfrm>
            <a:off x="5257800" y="914400"/>
            <a:ext cx="376481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п.6 / Лист МОНУ № 1/9-141 - с.2</a:t>
            </a:r>
            <a:endParaRPr lang="x-none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3C49FFD-D313-479D-81E0-554753C21B1E}"/>
              </a:ext>
            </a:extLst>
          </p:cNvPr>
          <p:cNvSpPr txBox="1"/>
          <p:nvPr/>
        </p:nvSpPr>
        <p:spPr>
          <a:xfrm>
            <a:off x="228600" y="228600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Форми  підвищення кваліфікації:</a:t>
            </a:r>
            <a:endParaRPr lang="x-none" sz="44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338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2966107-5268-4E2E-B605-C0B166C5490B}"/>
              </a:ext>
            </a:extLst>
          </p:cNvPr>
          <p:cNvSpPr txBox="1"/>
          <p:nvPr/>
        </p:nvSpPr>
        <p:spPr>
          <a:xfrm>
            <a:off x="457200" y="1295400"/>
            <a:ext cx="76617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Навчання за програмою підвищення кваліфікації</a:t>
            </a:r>
            <a:endParaRPr lang="x-none" sz="2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A60A08-B673-4BA1-893C-1B6F803FC5FB}"/>
              </a:ext>
            </a:extLst>
          </p:cNvPr>
          <p:cNvSpPr txBox="1"/>
          <p:nvPr/>
        </p:nvSpPr>
        <p:spPr>
          <a:xfrm>
            <a:off x="655325" y="2592221"/>
            <a:ext cx="545357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У тому числі участь у семінарах, практикумах, тренінгах, </a:t>
            </a:r>
            <a:r>
              <a:rPr lang="uk-UA" sz="2800" b="1" dirty="0" err="1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вебінарах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, майстер-класах …</a:t>
            </a:r>
            <a:endParaRPr lang="x-none" sz="28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135E65C-E120-436E-B4F5-7005B7BB5414}"/>
              </a:ext>
            </a:extLst>
          </p:cNvPr>
          <p:cNvSpPr txBox="1"/>
          <p:nvPr/>
        </p:nvSpPr>
        <p:spPr>
          <a:xfrm>
            <a:off x="527539" y="4093698"/>
            <a:ext cx="29299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Стажування</a:t>
            </a:r>
            <a:r>
              <a:rPr lang="uk-UA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EF1EC4E-A21D-4B0A-9234-5648C54AD3AF}"/>
              </a:ext>
            </a:extLst>
          </p:cNvPr>
          <p:cNvSpPr txBox="1"/>
          <p:nvPr/>
        </p:nvSpPr>
        <p:spPr>
          <a:xfrm>
            <a:off x="4876800" y="4876800"/>
            <a:ext cx="40268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п.6 / Лист МОНУ № 1/9-141 - с.2</a:t>
            </a:r>
            <a:endParaRPr lang="x-none" sz="16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0E9C97E-42E5-4FA2-B89F-0E9DFD57BC8F}"/>
              </a:ext>
            </a:extLst>
          </p:cNvPr>
          <p:cNvSpPr txBox="1"/>
          <p:nvPr/>
        </p:nvSpPr>
        <p:spPr>
          <a:xfrm>
            <a:off x="457200" y="381000"/>
            <a:ext cx="7806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Види підвищення кваліфікації:</a:t>
            </a:r>
            <a:endParaRPr lang="x-none" sz="40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351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CBF68D-6EBC-4FB7-842B-CE18C0D068AF}"/>
              </a:ext>
            </a:extLst>
          </p:cNvPr>
          <p:cNvSpPr txBox="1"/>
          <p:nvPr/>
        </p:nvSpPr>
        <p:spPr>
          <a:xfrm>
            <a:off x="4572001" y="6496227"/>
            <a:ext cx="452095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п.24,25 / Лист МОНУ № 1/9-141 - с.13-14</a:t>
            </a:r>
            <a:endParaRPr lang="x-none" sz="1600" dirty="0"/>
          </a:p>
        </p:txBody>
      </p:sp>
      <p:pic>
        <p:nvPicPr>
          <p:cNvPr id="9218" name="Picture 2" descr="Документ — что это такое | KtoNaNovenkogo.ru">
            <a:extLst>
              <a:ext uri="{FF2B5EF4-FFF2-40B4-BE49-F238E27FC236}">
                <a16:creationId xmlns="" xmlns:a16="http://schemas.microsoft.com/office/drawing/2014/main" id="{2A289365-47BC-491A-BBF6-5E92CB537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9469" y="2501336"/>
            <a:ext cx="1069805" cy="1323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493343-0A74-4B2E-B9E0-9D094BA38388}"/>
              </a:ext>
            </a:extLst>
          </p:cNvPr>
          <p:cNvSpPr txBox="1"/>
          <p:nvPr/>
        </p:nvSpPr>
        <p:spPr>
          <a:xfrm>
            <a:off x="457200" y="1066800"/>
            <a:ext cx="2487406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Заклад освіти</a:t>
            </a:r>
            <a:endParaRPr lang="x-none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1C711F-E86D-4DF4-8AB8-E8F0CB29347D}"/>
              </a:ext>
            </a:extLst>
          </p:cNvPr>
          <p:cNvSpPr txBox="1"/>
          <p:nvPr/>
        </p:nvSpPr>
        <p:spPr>
          <a:xfrm>
            <a:off x="304800" y="1981200"/>
            <a:ext cx="32322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Ліцензія на підвищення кваліфікації або</a:t>
            </a:r>
            <a:endParaRPr lang="x-none" sz="1600" dirty="0"/>
          </a:p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Акредитована освітня програма</a:t>
            </a:r>
            <a:endParaRPr lang="x-none" sz="1600" dirty="0"/>
          </a:p>
          <a:p>
            <a:endParaRPr lang="x-none" sz="1600" dirty="0"/>
          </a:p>
        </p:txBody>
      </p:sp>
      <p:sp>
        <p:nvSpPr>
          <p:cNvPr id="8" name="Стрілка: вправо 7">
            <a:extLst>
              <a:ext uri="{FF2B5EF4-FFF2-40B4-BE49-F238E27FC236}">
                <a16:creationId xmlns="" xmlns:a16="http://schemas.microsoft.com/office/drawing/2014/main" id="{8641FBE1-296F-486E-9A68-D174748E1C04}"/>
              </a:ext>
            </a:extLst>
          </p:cNvPr>
          <p:cNvSpPr/>
          <p:nvPr/>
        </p:nvSpPr>
        <p:spPr>
          <a:xfrm rot="5400000">
            <a:off x="1589899" y="3635325"/>
            <a:ext cx="400112" cy="295236"/>
          </a:xfrm>
          <a:prstGeom prst="rightArrow">
            <a:avLst>
              <a:gd name="adj1" fmla="val 50000"/>
              <a:gd name="adj2" fmla="val 4749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Стрілка: вправо 11">
            <a:extLst>
              <a:ext uri="{FF2B5EF4-FFF2-40B4-BE49-F238E27FC236}">
                <a16:creationId xmlns="" xmlns:a16="http://schemas.microsoft.com/office/drawing/2014/main" id="{63435443-5850-4DEA-BEF4-3D6E32AEFD71}"/>
              </a:ext>
            </a:extLst>
          </p:cNvPr>
          <p:cNvSpPr/>
          <p:nvPr/>
        </p:nvSpPr>
        <p:spPr>
          <a:xfrm rot="11683325">
            <a:off x="3704443" y="2300600"/>
            <a:ext cx="259733" cy="729911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0087D89-9BE1-45BA-8169-496AA1B79E0F}"/>
              </a:ext>
            </a:extLst>
          </p:cNvPr>
          <p:cNvSpPr txBox="1"/>
          <p:nvPr/>
        </p:nvSpPr>
        <p:spPr>
          <a:xfrm>
            <a:off x="523980" y="4119273"/>
            <a:ext cx="2647337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Копію документа про підвищення кваліфікації</a:t>
            </a:r>
            <a:endParaRPr lang="x-none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93C43E4-F503-4517-AF55-A1CD6B21BB4E}"/>
              </a:ext>
            </a:extLst>
          </p:cNvPr>
          <p:cNvSpPr txBox="1"/>
          <p:nvPr/>
        </p:nvSpPr>
        <p:spPr>
          <a:xfrm>
            <a:off x="1011356" y="2897190"/>
            <a:ext cx="26473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(Інститути післядипломної освіти, Університети…)</a:t>
            </a:r>
            <a:endParaRPr lang="x-none" i="1" dirty="0">
              <a:solidFill>
                <a:srgbClr val="002060"/>
              </a:solidFill>
            </a:endParaRPr>
          </a:p>
        </p:txBody>
      </p:sp>
      <p:sp>
        <p:nvSpPr>
          <p:cNvPr id="15" name="Стрілка: вправо 14">
            <a:extLst>
              <a:ext uri="{FF2B5EF4-FFF2-40B4-BE49-F238E27FC236}">
                <a16:creationId xmlns="" xmlns:a16="http://schemas.microsoft.com/office/drawing/2014/main" id="{C4169842-9ACB-4B0D-88E8-2098B7EB4FBE}"/>
              </a:ext>
            </a:extLst>
          </p:cNvPr>
          <p:cNvSpPr/>
          <p:nvPr/>
        </p:nvSpPr>
        <p:spPr>
          <a:xfrm rot="5400000">
            <a:off x="1628728" y="4869604"/>
            <a:ext cx="344021" cy="33585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720840C-B3D7-459D-AC3A-887458CF0D07}"/>
              </a:ext>
            </a:extLst>
          </p:cNvPr>
          <p:cNvSpPr txBox="1"/>
          <p:nvPr/>
        </p:nvSpPr>
        <p:spPr>
          <a:xfrm>
            <a:off x="544214" y="5247900"/>
            <a:ext cx="25464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Адміністрації закладу (відповідальній особі)</a:t>
            </a:r>
            <a:endParaRPr lang="x-none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71B51CC-6328-4F31-AEC6-CD6797E355C6}"/>
              </a:ext>
            </a:extLst>
          </p:cNvPr>
          <p:cNvSpPr txBox="1"/>
          <p:nvPr/>
        </p:nvSpPr>
        <p:spPr>
          <a:xfrm>
            <a:off x="5943600" y="990600"/>
            <a:ext cx="2994614" cy="144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Інші суб’єкти </a:t>
            </a:r>
          </a:p>
          <a:p>
            <a:pPr algn="ctr"/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(Фізичні, юридичні особи, фізична особа-підприємець)</a:t>
            </a:r>
            <a:endParaRPr lang="x-none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Стрілка: вправо 9">
            <a:extLst>
              <a:ext uri="{FF2B5EF4-FFF2-40B4-BE49-F238E27FC236}">
                <a16:creationId xmlns="" xmlns:a16="http://schemas.microsoft.com/office/drawing/2014/main" id="{A7CBC729-D214-4D6D-8941-314C181E397D}"/>
              </a:ext>
            </a:extLst>
          </p:cNvPr>
          <p:cNvSpPr/>
          <p:nvPr/>
        </p:nvSpPr>
        <p:spPr>
          <a:xfrm rot="20729353">
            <a:off x="4433483" y="2145070"/>
            <a:ext cx="368271" cy="63443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Стрілка: вправо 18">
            <a:extLst>
              <a:ext uri="{FF2B5EF4-FFF2-40B4-BE49-F238E27FC236}">
                <a16:creationId xmlns="" xmlns:a16="http://schemas.microsoft.com/office/drawing/2014/main" id="{F9FDE51B-2942-4FCD-9FE1-0C16E88ACEC5}"/>
              </a:ext>
            </a:extLst>
          </p:cNvPr>
          <p:cNvSpPr/>
          <p:nvPr/>
        </p:nvSpPr>
        <p:spPr>
          <a:xfrm rot="5400000">
            <a:off x="6991484" y="2762116"/>
            <a:ext cx="424945" cy="38711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" name="Стрілка: вправо 19">
            <a:extLst>
              <a:ext uri="{FF2B5EF4-FFF2-40B4-BE49-F238E27FC236}">
                <a16:creationId xmlns="" xmlns:a16="http://schemas.microsoft.com/office/drawing/2014/main" id="{44748B3B-1735-4929-A0A9-20B556F27DE0}"/>
              </a:ext>
            </a:extLst>
          </p:cNvPr>
          <p:cNvSpPr/>
          <p:nvPr/>
        </p:nvSpPr>
        <p:spPr>
          <a:xfrm rot="5400000">
            <a:off x="6857704" y="4191296"/>
            <a:ext cx="543437" cy="39044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EE7456B-EA10-4079-8BF9-8E6E70DD23F2}"/>
              </a:ext>
            </a:extLst>
          </p:cNvPr>
          <p:cNvSpPr txBox="1"/>
          <p:nvPr/>
        </p:nvSpPr>
        <p:spPr>
          <a:xfrm>
            <a:off x="6248400" y="3276600"/>
            <a:ext cx="241147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Протягом 1 місяця</a:t>
            </a:r>
            <a:endParaRPr lang="x-none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0A8C678-AADD-4C6E-A64D-47904786C9D6}"/>
              </a:ext>
            </a:extLst>
          </p:cNvPr>
          <p:cNvSpPr txBox="1"/>
          <p:nvPr/>
        </p:nvSpPr>
        <p:spPr>
          <a:xfrm>
            <a:off x="3810000" y="4724400"/>
            <a:ext cx="4827479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Подаєте до педагогічної ради для визнання: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Клопотання про визнання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Копію документа про підвищення кваліфікації</a:t>
            </a:r>
            <a:endParaRPr lang="x-none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6F589D3-D333-4EAD-9E14-003A88AD87C3}"/>
              </a:ext>
            </a:extLst>
          </p:cNvPr>
          <p:cNvSpPr txBox="1"/>
          <p:nvPr/>
        </p:nvSpPr>
        <p:spPr>
          <a:xfrm>
            <a:off x="152400" y="152400"/>
            <a:ext cx="8763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Визнання результатів підвищення кваліфікації </a:t>
            </a:r>
            <a:endParaRPr lang="x-none" sz="3600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411611F-A06A-49D3-B072-F5E7BD264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822" y="3215622"/>
            <a:ext cx="338357" cy="4267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01895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1BEC37D5-778B-45E2-9839-E6AD0B10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тексту 5">
            <a:extLst>
              <a:ext uri="{FF2B5EF4-FFF2-40B4-BE49-F238E27FC236}">
                <a16:creationId xmlns="" xmlns:a16="http://schemas.microsoft.com/office/drawing/2014/main" id="{2A47BD79-ABEF-4728-BE27-1441A6261F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вмісту 6">
            <a:extLst>
              <a:ext uri="{FF2B5EF4-FFF2-40B4-BE49-F238E27FC236}">
                <a16:creationId xmlns="" xmlns:a16="http://schemas.microsoft.com/office/drawing/2014/main" id="{77283C85-53CB-44E1-A54E-AAC7086A09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Місце для тексту 7">
            <a:extLst>
              <a:ext uri="{FF2B5EF4-FFF2-40B4-BE49-F238E27FC236}">
                <a16:creationId xmlns="" xmlns:a16="http://schemas.microsoft.com/office/drawing/2014/main" id="{5DC21A82-5519-405D-935B-DA3CDF9E2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="" xmlns:a16="http://schemas.microsoft.com/office/drawing/2014/main" id="{C3249A2B-75B8-40D8-90E8-165808C7D7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7242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F67C6F7-0B3F-4E2D-A8F7-77D6006CF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29"/>
          <a:stretch/>
        </p:blipFill>
        <p:spPr>
          <a:xfrm>
            <a:off x="0" y="1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8E9A6FD-2693-4C1D-A08B-0AF98768DD56}"/>
              </a:ext>
            </a:extLst>
          </p:cNvPr>
          <p:cNvSpPr txBox="1"/>
          <p:nvPr/>
        </p:nvSpPr>
        <p:spPr>
          <a:xfrm>
            <a:off x="5066071" y="6496227"/>
            <a:ext cx="402688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№ 800 – п.13 / Лист МОНУ № 1/9-141 - с.11</a:t>
            </a:r>
            <a:endParaRPr lang="x-none" sz="16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FCF6FC4-7C23-4B38-BBDF-FE47452CC16D}"/>
              </a:ext>
            </a:extLst>
          </p:cNvPr>
          <p:cNvSpPr txBox="1"/>
          <p:nvPr/>
        </p:nvSpPr>
        <p:spPr>
          <a:xfrm>
            <a:off x="838200" y="1295400"/>
            <a:ext cx="76027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повне найменування суб'єкта підвищення кваліфікації (для юридичних осіб) або прізвище, ім'я та по батькові (у разі наявності) фізичної особи, яка надає освітні послуги з підвищення кваліфікації </a:t>
            </a:r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B9618DB-4323-400F-80C2-F3E701EE2C93}"/>
              </a:ext>
            </a:extLst>
          </p:cNvPr>
          <p:cNvSpPr txBox="1"/>
          <p:nvPr/>
        </p:nvSpPr>
        <p:spPr>
          <a:xfrm>
            <a:off x="1219200" y="2590800"/>
            <a:ext cx="70644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прізвище та ініціали (ініціал імені) педагогічного працівника, який підвищив кваліфікацію</a:t>
            </a:r>
            <a:endParaRPr lang="x-none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CC1D1EC-186A-447D-970E-42A2BD24D0D5}"/>
              </a:ext>
            </a:extLst>
          </p:cNvPr>
          <p:cNvSpPr txBox="1"/>
          <p:nvPr/>
        </p:nvSpPr>
        <p:spPr>
          <a:xfrm>
            <a:off x="755855" y="3651014"/>
            <a:ext cx="7591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форму, вид, тему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напрям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найменування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підвищення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кваліфікації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обсяг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тривалість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в годинах та/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кредитах ЄКТС</a:t>
            </a:r>
            <a:endParaRPr lang="x-none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913E1FD-1961-43AD-90D4-D08B17F5ADB6}"/>
              </a:ext>
            </a:extLst>
          </p:cNvPr>
          <p:cNvSpPr txBox="1"/>
          <p:nvPr/>
        </p:nvSpPr>
        <p:spPr>
          <a:xfrm>
            <a:off x="1327354" y="45242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опис досягнутих результатів навчання</a:t>
            </a:r>
            <a:endParaRPr lang="x-none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1793767-D1ED-4BC2-ACDA-327B79FCBA5B}"/>
              </a:ext>
            </a:extLst>
          </p:cNvPr>
          <p:cNvSpPr txBox="1"/>
          <p:nvPr/>
        </p:nvSpPr>
        <p:spPr>
          <a:xfrm>
            <a:off x="755855" y="4985887"/>
            <a:ext cx="8059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дату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видачі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обліковий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запис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документа про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підвищення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кваліфікації</a:t>
            </a:r>
            <a:endParaRPr lang="x-none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4F89AB9-B702-4FFE-A956-77D45C1F2255}"/>
              </a:ext>
            </a:extLst>
          </p:cNvPr>
          <p:cNvSpPr txBox="1"/>
          <p:nvPr/>
        </p:nvSpPr>
        <p:spPr>
          <a:xfrm>
            <a:off x="1327354" y="5557509"/>
            <a:ext cx="71234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найменування посади (у разі наявності), прізвище, ініціали (ініціал імені) особи, яка підписала документ від імені суб'єкта підвищення кваліфікації та її підпис.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EAFEA1F-22B2-48DD-8472-DFD3276B333E}"/>
              </a:ext>
            </a:extLst>
          </p:cNvPr>
          <p:cNvSpPr txBox="1"/>
          <p:nvPr/>
        </p:nvSpPr>
        <p:spPr>
          <a:xfrm>
            <a:off x="51619" y="414987"/>
            <a:ext cx="608051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Е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Н </a:t>
            </a:r>
            <a:endParaRPr lang="x-none" sz="3200" dirty="0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024EA0F-EB70-46FB-8009-111A90EF71F1}"/>
              </a:ext>
            </a:extLst>
          </p:cNvPr>
          <p:cNvSpPr txBox="1"/>
          <p:nvPr/>
        </p:nvSpPr>
        <p:spPr>
          <a:xfrm>
            <a:off x="8436076" y="431559"/>
            <a:ext cx="608051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М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І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A95FC11-8F31-42B5-8E1A-A3BAD6BDF95B}"/>
              </a:ext>
            </a:extLst>
          </p:cNvPr>
          <p:cNvSpPr txBox="1"/>
          <p:nvPr/>
        </p:nvSpPr>
        <p:spPr>
          <a:xfrm>
            <a:off x="-152400" y="0"/>
            <a:ext cx="91179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Документ </a:t>
            </a:r>
          </a:p>
          <a:p>
            <a:pPr algn="ctr"/>
            <a:r>
              <a:rPr lang="uk-UA" sz="3600" b="1" dirty="0">
                <a:solidFill>
                  <a:schemeClr val="accent4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про підвищення кваліфікації </a:t>
            </a:r>
            <a:endParaRPr lang="x-none" sz="36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86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F8F5346-EF57-4A26-BEB9-ED6AAA4F2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3"/>
          <a:stretch/>
        </p:blipFill>
        <p:spPr>
          <a:xfrm>
            <a:off x="2895601" y="0"/>
            <a:ext cx="62484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AF464E8-1F9A-4C72-A502-A1B93063C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86" y="747346"/>
            <a:ext cx="1476884" cy="14753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A75636-80A4-4EA4-840C-BC5B423FEE71}"/>
              </a:ext>
            </a:extLst>
          </p:cNvPr>
          <p:cNvSpPr txBox="1"/>
          <p:nvPr/>
        </p:nvSpPr>
        <p:spPr>
          <a:xfrm>
            <a:off x="316956" y="2315574"/>
            <a:ext cx="21629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Самоаналіз  сильних та слабких сторін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D659340-A17E-432D-A3B4-E10360A09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17" y="3834542"/>
            <a:ext cx="1106520" cy="1737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29925D1-D726-4C46-A824-B4A336409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17" y="5662629"/>
            <a:ext cx="1225403" cy="64013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71E46FC-3C33-4BC0-B3D4-8E68D13BB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14892" y="3191280"/>
            <a:ext cx="688721" cy="2920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46BA2886-55A8-4F80-9128-F5008DAADB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2799" y="4860379"/>
            <a:ext cx="470957" cy="5097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0342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6164744" cy="130386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0066"/>
                </a:solidFill>
              </a:rPr>
              <a:t>Алгоритм індивідуального освітнього  маршруту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676400"/>
            <a:ext cx="7867650" cy="4199468"/>
          </a:xfrm>
        </p:spPr>
        <p:txBody>
          <a:bodyPr>
            <a:normAutofit fontScale="92500" lnSpcReduction="10000"/>
          </a:bodyPr>
          <a:lstStyle/>
          <a:p>
            <a:r>
              <a:rPr lang="uk-UA" sz="3000" b="1" dirty="0"/>
              <a:t>Крок 1. </a:t>
            </a:r>
            <a:r>
              <a:rPr lang="uk-UA" sz="3000" b="1" dirty="0" smtClean="0">
                <a:solidFill>
                  <a:schemeClr val="tx1"/>
                </a:solidFill>
              </a:rPr>
              <a:t>Самооцінювання.</a:t>
            </a:r>
            <a:endParaRPr lang="uk-UA" sz="3000" b="1" dirty="0">
              <a:solidFill>
                <a:schemeClr val="tx1"/>
              </a:solidFill>
            </a:endParaRPr>
          </a:p>
          <a:p>
            <a:r>
              <a:rPr lang="uk-UA" sz="3000" b="1" dirty="0"/>
              <a:t>Крок 2. Визначення професійних завдань, які необхідно розв’язати.</a:t>
            </a:r>
          </a:p>
          <a:p>
            <a:r>
              <a:rPr lang="uk-UA" sz="3000" b="1" dirty="0"/>
              <a:t>Крок 3. З’ясування знань і умінь, необхідних для розв’язання поставлених завдань.</a:t>
            </a:r>
          </a:p>
          <a:p>
            <a:r>
              <a:rPr lang="uk-UA" sz="3000" b="1" dirty="0"/>
              <a:t>Крок 4. Визначення  дій для  реалізації розв’язання професійних завдань.</a:t>
            </a:r>
          </a:p>
          <a:p>
            <a:r>
              <a:rPr lang="uk-UA" sz="3000" b="1" dirty="0"/>
              <a:t>Крок 5. Формулювання  очікуваних  результатів.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07629" cy="1876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8147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485A961-1586-4A72-9DFA-D9E714AC8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40" t="18831"/>
          <a:stretch/>
        </p:blipFill>
        <p:spPr>
          <a:xfrm>
            <a:off x="0" y="3447408"/>
            <a:ext cx="3790091" cy="34105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4FF2124-3F4A-449D-B83A-4807004AD3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1" t="18831" r="2215"/>
          <a:stretch/>
        </p:blipFill>
        <p:spPr>
          <a:xfrm>
            <a:off x="3956036" y="457201"/>
            <a:ext cx="5102515" cy="3368504"/>
          </a:xfrm>
          <a:prstGeom prst="rect">
            <a:avLst/>
          </a:prstGeom>
        </p:spPr>
      </p:pic>
      <p:sp>
        <p:nvSpPr>
          <p:cNvPr id="3" name="Місце для тексту 2">
            <a:extLst>
              <a:ext uri="{FF2B5EF4-FFF2-40B4-BE49-F238E27FC236}">
                <a16:creationId xmlns="" xmlns:a16="http://schemas.microsoft.com/office/drawing/2014/main" id="{AE2E52EE-5257-4C14-8AC9-8E97AC43A3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="" xmlns:a16="http://schemas.microsoft.com/office/drawing/2014/main" id="{78A3AD03-3495-4B82-9558-8EE5DF1726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2409" t="20017" r="21071" b="14777"/>
          <a:stretch/>
        </p:blipFill>
        <p:spPr>
          <a:xfrm>
            <a:off x="49934" y="152401"/>
            <a:ext cx="3562439" cy="3082394"/>
          </a:xfrm>
          <a:prstGeom prst="rect">
            <a:avLst/>
          </a:prstGeom>
        </p:spPr>
      </p:pic>
      <p:sp>
        <p:nvSpPr>
          <p:cNvPr id="5" name="Місце для тексту 4">
            <a:extLst>
              <a:ext uri="{FF2B5EF4-FFF2-40B4-BE49-F238E27FC236}">
                <a16:creationId xmlns="" xmlns:a16="http://schemas.microsoft.com/office/drawing/2014/main" id="{55C6249C-F9C8-4332-BE00-5CF858EA0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3724" y="2630658"/>
            <a:ext cx="3538728" cy="604136"/>
          </a:xfrm>
        </p:spPr>
        <p:txBody>
          <a:bodyPr/>
          <a:lstStyle/>
          <a:p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8A1ED89-F900-46C2-8FB2-FDE2F7C9CFF3}"/>
              </a:ext>
            </a:extLst>
          </p:cNvPr>
          <p:cNvSpPr txBox="1"/>
          <p:nvPr/>
        </p:nvSpPr>
        <p:spPr>
          <a:xfrm>
            <a:off x="4030394" y="3825704"/>
            <a:ext cx="43891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Обсяг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тривалість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)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підвищення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кваліфікації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встановлюється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в годинах </a:t>
            </a: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та/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або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 кредитах ЄКТС</a:t>
            </a:r>
          </a:p>
          <a:p>
            <a:pPr algn="ctr"/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1 кредит ЄКТС = 30 год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06897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РЕАЛІЗАЦІЯ КОНЦЕПЦІЇ НОВОЇ УКРАЇНСЬКОЇ ШКОЛИ – </a:t>
            </a:r>
            <a:br>
              <a:rPr lang="uk-UA" sz="2800" b="1" dirty="0" smtClean="0">
                <a:solidFill>
                  <a:srgbClr val="7030A0"/>
                </a:solidFill>
              </a:rPr>
            </a:br>
            <a:r>
              <a:rPr lang="uk-UA" sz="2800" b="1" dirty="0" smtClean="0">
                <a:solidFill>
                  <a:srgbClr val="7030A0"/>
                </a:solidFill>
              </a:rPr>
              <a:t>“НАВЧАННЯ ВПРОДОВЖ ЖИТТЯ”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32" name="Group 16"/>
          <p:cNvGrpSpPr>
            <a:grpSpLocks/>
          </p:cNvGrpSpPr>
          <p:nvPr/>
        </p:nvGrpSpPr>
        <p:grpSpPr bwMode="auto">
          <a:xfrm>
            <a:off x="152400" y="1371600"/>
            <a:ext cx="4109935" cy="3352800"/>
            <a:chOff x="672" y="1955"/>
            <a:chExt cx="2112" cy="1440"/>
          </a:xfrm>
        </p:grpSpPr>
        <p:sp>
          <p:nvSpPr>
            <p:cNvPr id="33" name="AutoShape 3"/>
            <p:cNvSpPr>
              <a:spLocks noChangeArrowheads="1"/>
            </p:cNvSpPr>
            <p:nvPr/>
          </p:nvSpPr>
          <p:spPr bwMode="gray">
            <a:xfrm>
              <a:off x="672" y="1955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EBD3AD"/>
                </a:gs>
                <a:gs pos="100000">
                  <a:srgbClr val="EBD3AD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FF9933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" name="Group 14"/>
            <p:cNvGrpSpPr>
              <a:grpSpLocks/>
            </p:cNvGrpSpPr>
            <p:nvPr/>
          </p:nvGrpSpPr>
          <p:grpSpPr bwMode="auto">
            <a:xfrm>
              <a:off x="2356" y="2086"/>
              <a:ext cx="352" cy="1014"/>
              <a:chOff x="2356" y="2086"/>
              <a:chExt cx="352" cy="1014"/>
            </a:xfrm>
          </p:grpSpPr>
          <p:sp>
            <p:nvSpPr>
              <p:cNvPr id="35" name="Freeform 7"/>
              <p:cNvSpPr>
                <a:spLocks/>
              </p:cNvSpPr>
              <p:nvPr/>
            </p:nvSpPr>
            <p:spPr bwMode="gray">
              <a:xfrm>
                <a:off x="2434" y="2086"/>
                <a:ext cx="196" cy="189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AE78D6"/>
              </a:solidFill>
              <a:ln>
                <a:noFill/>
              </a:ln>
              <a:effectLst>
                <a:outerShdw dist="91581" dir="3378596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"/>
              <p:cNvSpPr>
                <a:spLocks/>
              </p:cNvSpPr>
              <p:nvPr/>
            </p:nvSpPr>
            <p:spPr bwMode="gray">
              <a:xfrm>
                <a:off x="2356" y="2282"/>
                <a:ext cx="352" cy="81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E78D6"/>
              </a:solidFill>
              <a:ln>
                <a:noFill/>
              </a:ln>
              <a:effectLst>
                <a:outerShdw dist="91581" dir="3378596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8" name="Group 17"/>
          <p:cNvGrpSpPr>
            <a:grpSpLocks/>
          </p:cNvGrpSpPr>
          <p:nvPr/>
        </p:nvGrpSpPr>
        <p:grpSpPr bwMode="auto">
          <a:xfrm>
            <a:off x="4598093" y="1447800"/>
            <a:ext cx="3936307" cy="3233854"/>
            <a:chOff x="2894" y="1872"/>
            <a:chExt cx="2112" cy="1440"/>
          </a:xfrm>
        </p:grpSpPr>
        <p:sp>
          <p:nvSpPr>
            <p:cNvPr id="39" name="AutoShape 4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F2F3BB">
                    <a:gamma/>
                    <a:tint val="0"/>
                    <a:invGamma/>
                  </a:srgbClr>
                </a:gs>
                <a:gs pos="100000">
                  <a:srgbClr val="F2F3BB"/>
                </a:gs>
              </a:gsLst>
              <a:lin ang="2700000" scaled="1"/>
            </a:gradFill>
            <a:ln w="50800">
              <a:solidFill>
                <a:srgbClr val="DBA037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gray">
            <a:xfrm>
              <a:off x="3360" y="2016"/>
              <a:ext cx="1632" cy="1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основі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професійного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інтересу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та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запиту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кожним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учителем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має</a:t>
              </a:r>
              <a:endParaRPr lang="uk-UA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формуватись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індивідуальна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освітня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траєкторія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розроблятися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індивідуальний</a:t>
              </a:r>
              <a:endParaRPr lang="uk-UA" sz="2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план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професійного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dirty="0" err="1" smtClean="0">
                  <a:latin typeface="Times New Roman" pitchFamily="18" charset="0"/>
                  <a:cs typeface="Times New Roman" pitchFamily="18" charset="0"/>
                </a:rPr>
                <a:t>розвитку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1" name="Group 15"/>
            <p:cNvGrpSpPr>
              <a:grpSpLocks/>
            </p:cNvGrpSpPr>
            <p:nvPr/>
          </p:nvGrpSpPr>
          <p:grpSpPr bwMode="auto">
            <a:xfrm>
              <a:off x="2962" y="1974"/>
              <a:ext cx="368" cy="1065"/>
              <a:chOff x="2962" y="1974"/>
              <a:chExt cx="368" cy="1065"/>
            </a:xfrm>
          </p:grpSpPr>
          <p:sp>
            <p:nvSpPr>
              <p:cNvPr id="42" name="Freeform 10"/>
              <p:cNvSpPr>
                <a:spLocks/>
              </p:cNvSpPr>
              <p:nvPr/>
            </p:nvSpPr>
            <p:spPr bwMode="gray">
              <a:xfrm>
                <a:off x="3044" y="1974"/>
                <a:ext cx="204" cy="186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ffectLst>
                <a:outerShdw dist="91581" dir="3378596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gray">
              <a:xfrm>
                <a:off x="2962" y="2177"/>
                <a:ext cx="368" cy="862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CC66"/>
              </a:solidFill>
              <a:ln>
                <a:noFill/>
              </a:ln>
              <a:effectLst>
                <a:outerShdw dist="91581" dir="3378596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228600" y="1905000"/>
            <a:ext cx="3048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Провідною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ідеєю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інтересу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7200" y="4902369"/>
            <a:ext cx="8077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Основою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формування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індивідуальної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освітньої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траєкторії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визначення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змісту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власних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освітніх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потреб,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пов’язано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вимогами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Держстандарту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аналізом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освітніх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запитів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MT"/>
                <a:cs typeface="Times New Roman" pitchFamily="18" charset="0"/>
              </a:rPr>
              <a:t> потреб педагога.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3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>
            <a:normAutofit/>
          </a:bodyPr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ЗАКОН УКРАЇНИ “ПРО ОСВІТУ”</a:t>
            </a:r>
            <a:b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(від 05.09.2017)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1371600"/>
            <a:ext cx="5257800" cy="43434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"Про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(ст. 53,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54, 59) 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утверджено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упродовж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академічну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мобільність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право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індивідуальну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освітню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траєкторію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(ст. 53). </a:t>
            </a:r>
            <a:r>
              <a:rPr lang="ru-RU" sz="2000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- 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«…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персональний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шлях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реалізації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освітнього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потенціалу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здобувача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освіти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що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формується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з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урахуванням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його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здібностей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можливостей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досвіду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ґрунтується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на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виборі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здобувачем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освіти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видів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, форм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темпу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здобуття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освіти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суб’єктів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освітньої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діяльності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та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запропонованих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ними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освітніх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програм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навчання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дисциплін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рівня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їх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складності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методів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засобів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навчання</a:t>
            </a:r>
            <a:r>
              <a:rPr lang="ru-RU" sz="2400" b="1" i="1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»</a:t>
            </a:r>
            <a:endParaRPr lang="uk-UA" sz="2400" dirty="0" smtClean="0">
              <a:solidFill>
                <a:schemeClr val="tx1"/>
              </a:solidFill>
              <a:latin typeface="Book Antiqua" pitchFamily="18" charset="0"/>
              <a:cs typeface="Times New Roman" pitchFamily="18" charset="0"/>
            </a:endParaRPr>
          </a:p>
          <a:p>
            <a:endParaRPr lang="uk-UA" dirty="0" smtClean="0">
              <a:solidFill>
                <a:srgbClr val="C00000"/>
              </a:solidFill>
            </a:endParaRPr>
          </a:p>
          <a:p>
            <a:endParaRPr lang="uk-UA" dirty="0" smtClean="0">
              <a:solidFill>
                <a:srgbClr val="C00000"/>
              </a:solidFill>
            </a:endParaRPr>
          </a:p>
        </p:txBody>
      </p:sp>
      <p:pic>
        <p:nvPicPr>
          <p:cNvPr id="6" name="Рисунок 5" descr="C:\Users\Администратор\Desktop\2444049234_w640_h640_zakon-ukrayini-p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3193514" cy="426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679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762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612A8A"/>
                </a:solidFill>
              </a:rPr>
              <a:t>ІНДИВІДУАЛЬНА ОСВІТНЯ ТРАЄКТОРІЯ -</a:t>
            </a:r>
            <a:r>
              <a:rPr lang="ru-RU" sz="2800" dirty="0" smtClean="0"/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персональний</a:t>
            </a:r>
            <a:r>
              <a:rPr lang="ru-RU" sz="2800" b="1" dirty="0" smtClean="0">
                <a:solidFill>
                  <a:srgbClr val="7030A0"/>
                </a:solidFill>
              </a:rPr>
              <a:t> шлях </a:t>
            </a:r>
            <a:r>
              <a:rPr lang="ru-RU" sz="2800" b="1" dirty="0" err="1" smtClean="0">
                <a:solidFill>
                  <a:srgbClr val="7030A0"/>
                </a:solidFill>
              </a:rPr>
              <a:t>реалізації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особистісного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потенціалу</a:t>
            </a:r>
            <a:r>
              <a:rPr lang="ru-RU" sz="2800" b="1" dirty="0" smtClean="0">
                <a:solidFill>
                  <a:srgbClr val="7030A0"/>
                </a:solidFill>
              </a:rPr>
              <a:t> в </a:t>
            </a:r>
            <a:r>
              <a:rPr lang="ru-RU" sz="2800" b="1" dirty="0" err="1" smtClean="0">
                <a:solidFill>
                  <a:srgbClr val="7030A0"/>
                </a:solidFill>
              </a:rPr>
              <a:t>освіті</a:t>
            </a:r>
            <a:r>
              <a:rPr lang="uk-UA" sz="2800" b="1" dirty="0" smtClean="0">
                <a:solidFill>
                  <a:srgbClr val="7030A0"/>
                </a:solidFill>
              </a:rPr>
              <a:t>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1673826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ашивка 4"/>
          <p:cNvSpPr/>
          <p:nvPr/>
        </p:nvSpPr>
        <p:spPr>
          <a:xfrm>
            <a:off x="838200" y="838200"/>
            <a:ext cx="1240626" cy="981819"/>
          </a:xfrm>
          <a:prstGeom prst="chevron">
            <a:avLst>
              <a:gd name="adj" fmla="val 7061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Нашивка 5"/>
          <p:cNvSpPr/>
          <p:nvPr/>
        </p:nvSpPr>
        <p:spPr>
          <a:xfrm>
            <a:off x="1524000" y="838200"/>
            <a:ext cx="1240626" cy="981819"/>
          </a:xfrm>
          <a:prstGeom prst="chevron">
            <a:avLst>
              <a:gd name="adj" fmla="val 7061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hueOff val="562513"/>
              <a:satOff val="-844"/>
              <a:lumOff val="-137"/>
              <a:alphaOff val="0"/>
            </a:schemeClr>
          </a:lnRef>
          <a:fillRef idx="1">
            <a:schemeClr val="accent3">
              <a:hueOff val="562513"/>
              <a:satOff val="-844"/>
              <a:lumOff val="-137"/>
              <a:alphaOff val="0"/>
            </a:schemeClr>
          </a:fillRef>
          <a:effectRef idx="0">
            <a:schemeClr val="accent3">
              <a:hueOff val="562513"/>
              <a:satOff val="-844"/>
              <a:lumOff val="-137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Нашивка 6"/>
          <p:cNvSpPr/>
          <p:nvPr/>
        </p:nvSpPr>
        <p:spPr>
          <a:xfrm>
            <a:off x="2209800" y="838200"/>
            <a:ext cx="1240626" cy="981819"/>
          </a:xfrm>
          <a:prstGeom prst="chevron">
            <a:avLst>
              <a:gd name="adj" fmla="val 7061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hueOff val="1125026"/>
              <a:satOff val="-1688"/>
              <a:lumOff val="-275"/>
              <a:alphaOff val="0"/>
            </a:schemeClr>
          </a:lnRef>
          <a:fillRef idx="1">
            <a:schemeClr val="accent3">
              <a:hueOff val="1125026"/>
              <a:satOff val="-1688"/>
              <a:lumOff val="-275"/>
              <a:alphaOff val="0"/>
            </a:schemeClr>
          </a:fillRef>
          <a:effectRef idx="0">
            <a:schemeClr val="accent3">
              <a:hueOff val="1125026"/>
              <a:satOff val="-1688"/>
              <a:lumOff val="-275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Нашивка 7"/>
          <p:cNvSpPr/>
          <p:nvPr/>
        </p:nvSpPr>
        <p:spPr>
          <a:xfrm>
            <a:off x="2895600" y="838200"/>
            <a:ext cx="5873139" cy="981819"/>
          </a:xfrm>
          <a:prstGeom prst="chevron">
            <a:avLst>
              <a:gd name="adj" fmla="val 7061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hueOff val="3375079"/>
              <a:satOff val="-5064"/>
              <a:lumOff val="-824"/>
              <a:alphaOff val="0"/>
            </a:schemeClr>
          </a:lnRef>
          <a:fillRef idx="1">
            <a:schemeClr val="accent3">
              <a:hueOff val="3375079"/>
              <a:satOff val="-5064"/>
              <a:lumOff val="-824"/>
              <a:alphaOff val="0"/>
            </a:schemeClr>
          </a:fillRef>
          <a:effectRef idx="0">
            <a:schemeClr val="accent3">
              <a:hueOff val="3375079"/>
              <a:satOff val="-5064"/>
              <a:lumOff val="-824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Группа 8"/>
          <p:cNvGrpSpPr/>
          <p:nvPr/>
        </p:nvGrpSpPr>
        <p:grpSpPr>
          <a:xfrm>
            <a:off x="1524001" y="990600"/>
            <a:ext cx="6019800" cy="785455"/>
            <a:chOff x="643900" y="576065"/>
            <a:chExt cx="6019800" cy="785455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20100" y="576065"/>
              <a:ext cx="5943600" cy="785455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643900" y="576066"/>
              <a:ext cx="6019800" cy="6858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1280" tIns="81280" rIns="81280" bIns="8128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/>
                <a:t>Визначення змісту з урахуванням власних потреб.</a:t>
              </a:r>
              <a:endParaRPr lang="uk-UA" sz="2400" b="1" kern="1200" dirty="0"/>
            </a:p>
          </p:txBody>
        </p:sp>
      </p:grpSp>
      <p:sp>
        <p:nvSpPr>
          <p:cNvPr id="13" name="Нашивка 12"/>
          <p:cNvSpPr/>
          <p:nvPr/>
        </p:nvSpPr>
        <p:spPr>
          <a:xfrm>
            <a:off x="838200" y="4191000"/>
            <a:ext cx="1164426" cy="829419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Нашивка 13"/>
          <p:cNvSpPr/>
          <p:nvPr/>
        </p:nvSpPr>
        <p:spPr>
          <a:xfrm>
            <a:off x="1524000" y="4191000"/>
            <a:ext cx="1012026" cy="829419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1125026"/>
              <a:satOff val="-1688"/>
              <a:lumOff val="-275"/>
              <a:alphaOff val="0"/>
            </a:schemeClr>
          </a:lnRef>
          <a:fillRef idx="1">
            <a:schemeClr val="accent3">
              <a:hueOff val="1125026"/>
              <a:satOff val="-1688"/>
              <a:lumOff val="-275"/>
              <a:alphaOff val="0"/>
            </a:schemeClr>
          </a:fillRef>
          <a:effectRef idx="0">
            <a:schemeClr val="accent3">
              <a:hueOff val="1125026"/>
              <a:satOff val="-1688"/>
              <a:lumOff val="-275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Нашивка 14"/>
          <p:cNvSpPr/>
          <p:nvPr/>
        </p:nvSpPr>
        <p:spPr>
          <a:xfrm>
            <a:off x="2133600" y="4191000"/>
            <a:ext cx="6477000" cy="829419"/>
          </a:xfrm>
          <a:prstGeom prst="chevron">
            <a:avLst>
              <a:gd name="adj" fmla="val 70610"/>
            </a:avLst>
          </a:prstGeom>
        </p:spPr>
        <p:style>
          <a:lnRef idx="2">
            <a:schemeClr val="accent3">
              <a:hueOff val="3375079"/>
              <a:satOff val="-5064"/>
              <a:lumOff val="-824"/>
              <a:alphaOff val="0"/>
            </a:schemeClr>
          </a:lnRef>
          <a:fillRef idx="1">
            <a:schemeClr val="accent3">
              <a:hueOff val="3375079"/>
              <a:satOff val="-5064"/>
              <a:lumOff val="-824"/>
              <a:alphaOff val="0"/>
            </a:schemeClr>
          </a:fillRef>
          <a:effectRef idx="0">
            <a:schemeClr val="accent3">
              <a:hueOff val="3375079"/>
              <a:satOff val="-5064"/>
              <a:lumOff val="-824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Прямоугольник 20"/>
          <p:cNvSpPr/>
          <p:nvPr/>
        </p:nvSpPr>
        <p:spPr>
          <a:xfrm>
            <a:off x="1644440" y="4202728"/>
            <a:ext cx="6966160" cy="7854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400" b="1" kern="1200" dirty="0" smtClean="0"/>
              <a:t>Вибору оптимальної форми, </a:t>
            </a:r>
            <a:r>
              <a:rPr lang="uk-UA" sz="2400" b="1" kern="1200" dirty="0" err="1" smtClean="0"/>
              <a:t>інд</a:t>
            </a:r>
            <a:r>
              <a:rPr lang="uk-UA" sz="2400" b="1" kern="1200" dirty="0" smtClean="0"/>
              <a:t> особливо </a:t>
            </a:r>
            <a:endParaRPr lang="uk-UA" sz="2400" b="1" kern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71600" y="4267200"/>
            <a:ext cx="6477000" cy="762000"/>
          </a:xfrm>
          <a:prstGeom prst="rect">
            <a:avLst/>
          </a:prstGeom>
        </p:spPr>
        <p:style>
          <a:lnRef idx="2">
            <a:schemeClr val="accent3">
              <a:hueOff val="5625132"/>
              <a:satOff val="-8440"/>
              <a:lumOff val="-1373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uk-UA" sz="2400" b="1" dirty="0" smtClean="0"/>
              <a:t>Рефлексивного усвідомлення отриманих  результатів</a:t>
            </a:r>
            <a:endParaRPr lang="uk-UA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024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1066800"/>
            <a:ext cx="9155430" cy="48402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381000"/>
            <a:ext cx="3381375" cy="3124200"/>
            <a:chOff x="672" y="1344"/>
            <a:chExt cx="2130" cy="1968"/>
          </a:xfrm>
        </p:grpSpPr>
        <p:sp>
          <p:nvSpPr>
            <p:cNvPr id="498691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498693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694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9869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  <a:noFill/>
          <a:ln/>
        </p:spPr>
        <p:txBody>
          <a:bodyPr/>
          <a:lstStyle/>
          <a:p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8696" name="Text Box 8"/>
          <p:cNvSpPr txBox="1">
            <a:spLocks noChangeArrowheads="1"/>
          </p:cNvSpPr>
          <p:nvPr/>
        </p:nvSpPr>
        <p:spPr bwMode="gray">
          <a:xfrm>
            <a:off x="762000" y="1295400"/>
            <a:ext cx="2438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b="1" dirty="0" err="1" smtClean="0"/>
              <a:t>усвідомити</a:t>
            </a:r>
            <a:r>
              <a:rPr lang="ru-RU" sz="2400" b="1" dirty="0" smtClean="0"/>
              <a:t> </a:t>
            </a:r>
            <a:r>
              <a:rPr lang="ru-RU" sz="2400" dirty="0" err="1" smtClean="0"/>
              <a:t>ступінь</a:t>
            </a:r>
            <a:r>
              <a:rPr lang="ru-RU" sz="2400" dirty="0" smtClean="0"/>
              <a:t> </a:t>
            </a:r>
            <a:r>
              <a:rPr lang="ru-RU" sz="2400" dirty="0" err="1" smtClean="0"/>
              <a:t>власної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підготовленості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реалізації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намічених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цілей</a:t>
            </a:r>
            <a:endParaRPr lang="en-US" sz="1600" dirty="0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953000" y="381000"/>
            <a:ext cx="3375025" cy="3124200"/>
            <a:chOff x="2880" y="1344"/>
            <a:chExt cx="2126" cy="1968"/>
          </a:xfrm>
        </p:grpSpPr>
        <p:sp>
          <p:nvSpPr>
            <p:cNvPr id="498698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8699" name="Text Box 11"/>
            <p:cNvSpPr txBox="1">
              <a:spLocks noChangeArrowheads="1"/>
            </p:cNvSpPr>
            <p:nvPr/>
          </p:nvSpPr>
          <p:spPr bwMode="gray">
            <a:xfrm>
              <a:off x="3360" y="2016"/>
              <a:ext cx="1632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400" dirty="0" smtClean="0"/>
                <a:t>- </a:t>
              </a:r>
              <a:r>
                <a:rPr lang="ru-RU" sz="2400" dirty="0" err="1" smtClean="0"/>
                <a:t>самостійно</a:t>
              </a:r>
              <a:r>
                <a:rPr lang="ru-RU" sz="2400" dirty="0" smtClean="0"/>
                <a:t> </a:t>
              </a:r>
              <a:r>
                <a:rPr lang="ru-RU" sz="2400" b="1" dirty="0" err="1" smtClean="0"/>
                <a:t>здійснити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вибір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змісту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і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стратегії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власного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навчання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880" y="1344"/>
              <a:ext cx="498" cy="1245"/>
              <a:chOff x="2880" y="1344"/>
              <a:chExt cx="498" cy="1245"/>
            </a:xfrm>
          </p:grpSpPr>
          <p:sp>
            <p:nvSpPr>
              <p:cNvPr id="498701" name="Freeform 1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702" name="Freeform 1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533400" y="3581400"/>
            <a:ext cx="3810000" cy="3124200"/>
            <a:chOff x="2880" y="1344"/>
            <a:chExt cx="2126" cy="1968"/>
          </a:xfrm>
        </p:grpSpPr>
        <p:sp>
          <p:nvSpPr>
            <p:cNvPr id="18" name="AutoShape 10"/>
            <p:cNvSpPr>
              <a:spLocks noChangeArrowheads="1"/>
            </p:cNvSpPr>
            <p:nvPr/>
          </p:nvSpPr>
          <p:spPr bwMode="gray">
            <a:xfrm>
              <a:off x="2894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gray">
            <a:xfrm>
              <a:off x="3312" y="2016"/>
              <a:ext cx="1680" cy="1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- </a:t>
              </a:r>
              <a:r>
                <a:rPr lang="ru-RU" sz="2400" b="1" dirty="0" err="1" smtClean="0"/>
                <a:t>виявити</a:t>
              </a:r>
              <a:r>
                <a:rPr lang="ru-RU" sz="2400" b="1" dirty="0" smtClean="0"/>
                <a:t> </a:t>
              </a:r>
              <a:r>
                <a:rPr lang="ru-RU" sz="2400" dirty="0" err="1" smtClean="0"/>
                <a:t>самостійність</a:t>
              </a:r>
              <a:r>
                <a:rPr lang="ru-RU" sz="2400" dirty="0" smtClean="0"/>
                <a:t> думки, </a:t>
              </a:r>
              <a:r>
                <a:rPr lang="ru-RU" sz="2400" dirty="0" err="1" smtClean="0"/>
                <a:t>незалежність</a:t>
              </a:r>
              <a:r>
                <a:rPr lang="ru-RU" sz="2400" dirty="0" smtClean="0"/>
                <a:t>, </a:t>
              </a:r>
              <a:r>
                <a:rPr lang="ru-RU" sz="2400" dirty="0" err="1" smtClean="0"/>
                <a:t>здатність</a:t>
              </a:r>
              <a:r>
                <a:rPr lang="ru-RU" sz="2400" dirty="0" smtClean="0"/>
                <a:t> до </a:t>
              </a:r>
              <a:r>
                <a:rPr lang="ru-RU" sz="2400" dirty="0" err="1" smtClean="0"/>
                <a:t>вибору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власної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позиції</a:t>
              </a:r>
              <a:endParaRPr lang="uk-UA" sz="2400" dirty="0" smtClean="0"/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880" y="1344"/>
              <a:ext cx="498" cy="1245"/>
              <a:chOff x="2880" y="1344"/>
              <a:chExt cx="498" cy="1245"/>
            </a:xfrm>
          </p:grpSpPr>
          <p:sp>
            <p:nvSpPr>
              <p:cNvPr id="21" name="Freeform 13"/>
              <p:cNvSpPr>
                <a:spLocks/>
              </p:cNvSpPr>
              <p:nvPr/>
            </p:nvSpPr>
            <p:spPr bwMode="gray">
              <a:xfrm>
                <a:off x="3001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4"/>
              <p:cNvSpPr>
                <a:spLocks/>
              </p:cNvSpPr>
              <p:nvPr/>
            </p:nvSpPr>
            <p:spPr bwMode="gray">
              <a:xfrm>
                <a:off x="2880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724400" y="3505200"/>
            <a:ext cx="3686175" cy="3124200"/>
            <a:chOff x="672" y="1344"/>
            <a:chExt cx="2130" cy="1968"/>
          </a:xfrm>
        </p:grpSpPr>
        <p:sp>
          <p:nvSpPr>
            <p:cNvPr id="24" name="AutoShape 3"/>
            <p:cNvSpPr>
              <a:spLocks noChangeArrowheads="1"/>
            </p:cNvSpPr>
            <p:nvPr/>
          </p:nvSpPr>
          <p:spPr bwMode="gray">
            <a:xfrm>
              <a:off x="672" y="1872"/>
              <a:ext cx="2112" cy="1440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CCECFF"/>
                </a:gs>
                <a:gs pos="100000">
                  <a:srgbClr val="CCECFF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7099E2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4"/>
            <p:cNvGrpSpPr>
              <a:grpSpLocks/>
            </p:cNvGrpSpPr>
            <p:nvPr/>
          </p:nvGrpSpPr>
          <p:grpSpPr bwMode="auto">
            <a:xfrm>
              <a:off x="2304" y="1344"/>
              <a:ext cx="498" cy="1245"/>
              <a:chOff x="2304" y="1344"/>
              <a:chExt cx="498" cy="1245"/>
            </a:xfrm>
          </p:grpSpPr>
          <p:sp>
            <p:nvSpPr>
              <p:cNvPr id="26" name="Freeform 5"/>
              <p:cNvSpPr>
                <a:spLocks/>
              </p:cNvSpPr>
              <p:nvPr/>
            </p:nvSpPr>
            <p:spPr bwMode="gray">
              <a:xfrm>
                <a:off x="2425" y="1344"/>
                <a:ext cx="233" cy="254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6"/>
              <p:cNvSpPr>
                <a:spLocks/>
              </p:cNvSpPr>
              <p:nvPr/>
            </p:nvSpPr>
            <p:spPr bwMode="gray">
              <a:xfrm>
                <a:off x="2304" y="1625"/>
                <a:ext cx="498" cy="96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7099E2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8" name="Text Box 8"/>
          <p:cNvSpPr txBox="1">
            <a:spLocks noChangeArrowheads="1"/>
          </p:cNvSpPr>
          <p:nvPr/>
        </p:nvSpPr>
        <p:spPr bwMode="gray">
          <a:xfrm>
            <a:off x="4876800" y="4648200"/>
            <a:ext cx="3048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dirty="0" smtClean="0"/>
              <a:t>- </a:t>
            </a:r>
            <a:r>
              <a:rPr lang="ru-RU" sz="2400" b="1" dirty="0" err="1" smtClean="0"/>
              <a:t>визначити</a:t>
            </a:r>
            <a:r>
              <a:rPr lang="ru-RU" sz="2400" dirty="0" smtClean="0"/>
              <a:t>, </a:t>
            </a:r>
            <a:r>
              <a:rPr lang="ru-RU" sz="2400" dirty="0" err="1" smtClean="0"/>
              <a:t>розвиток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компонентів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професійної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потребує</a:t>
            </a:r>
            <a:r>
              <a:rPr lang="ru-RU" sz="2400" dirty="0" smtClean="0"/>
              <a:t> </a:t>
            </a:r>
            <a:r>
              <a:rPr lang="ru-RU" sz="2400" dirty="0" err="1" smtClean="0"/>
              <a:t>найбільшої</a:t>
            </a:r>
            <a:r>
              <a:rPr lang="ru-RU" sz="2400" dirty="0" smtClean="0"/>
              <a:t> </a:t>
            </a:r>
            <a:r>
              <a:rPr lang="ru-RU" sz="2400" dirty="0" err="1" smtClean="0"/>
              <a:t>уваги</a:t>
            </a:r>
            <a:r>
              <a:rPr lang="ru-RU" sz="2400" dirty="0" smtClean="0"/>
              <a:t>.</a:t>
            </a:r>
            <a:endParaRPr lang="uk-UA" sz="2400" dirty="0" smtClean="0"/>
          </a:p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9600" y="1524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ПРОФЕСІЙНЕ ЗРОСТАННЯ ЗА ІНДИВІДУАЛЬНОЮ ТРАЄКТОРІЄЮ</a:t>
            </a:r>
          </a:p>
          <a:p>
            <a:r>
              <a:rPr lang="ru-RU" dirty="0" err="1" smtClean="0"/>
              <a:t>дозволяє</a:t>
            </a:r>
            <a:r>
              <a:rPr lang="ru-RU" dirty="0" smtClean="0"/>
              <a:t>                                                                                                     </a:t>
            </a:r>
            <a:r>
              <a:rPr lang="ru-RU" dirty="0" err="1" smtClean="0"/>
              <a:t>вчителю</a:t>
            </a:r>
            <a:r>
              <a:rPr lang="ru-RU" dirty="0" smtClean="0"/>
              <a:t>: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0066"/>
                </a:solidFill>
              </a:rPr>
              <a:t>УМОВИ ПРОЄКТУВАННЯ </a:t>
            </a:r>
            <a:br>
              <a:rPr lang="uk-UA" sz="3200" b="1" dirty="0" smtClean="0">
                <a:solidFill>
                  <a:srgbClr val="000066"/>
                </a:solidFill>
              </a:rPr>
            </a:br>
            <a:r>
              <a:rPr lang="uk-UA" sz="3200" b="1" dirty="0" smtClean="0">
                <a:solidFill>
                  <a:srgbClr val="000066"/>
                </a:solidFill>
              </a:rPr>
              <a:t>ІНДИВІДУАЛЬНОЇ ОСВІТНЬОЇ  ТРАЄКТОРІЇ</a:t>
            </a:r>
            <a:endParaRPr lang="uk-UA" sz="3200" b="1" dirty="0">
              <a:solidFill>
                <a:srgbClr val="000066"/>
              </a:solidFill>
            </a:endParaRPr>
          </a:p>
        </p:txBody>
      </p:sp>
      <p:grpSp>
        <p:nvGrpSpPr>
          <p:cNvPr id="4" name="Group 15"/>
          <p:cNvGrpSpPr>
            <a:grpSpLocks noGrp="1"/>
          </p:cNvGrpSpPr>
          <p:nvPr>
            <p:ph idx="1"/>
          </p:nvPr>
        </p:nvGrpSpPr>
        <p:grpSpPr bwMode="auto">
          <a:xfrm>
            <a:off x="152400" y="1448910"/>
            <a:ext cx="8762086" cy="4677253"/>
            <a:chOff x="2894" y="1376"/>
            <a:chExt cx="2170" cy="1936"/>
          </a:xfrm>
        </p:grpSpPr>
        <p:sp>
          <p:nvSpPr>
            <p:cNvPr id="5" name="AutoShape 10"/>
            <p:cNvSpPr>
              <a:spLocks noChangeArrowheads="1"/>
            </p:cNvSpPr>
            <p:nvPr/>
          </p:nvSpPr>
          <p:spPr bwMode="gray">
            <a:xfrm>
              <a:off x="2894" y="1376"/>
              <a:ext cx="2170" cy="1936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D8F4BE">
                    <a:gamma/>
                    <a:tint val="0"/>
                    <a:invGamma/>
                  </a:srgbClr>
                </a:gs>
                <a:gs pos="100000">
                  <a:srgbClr val="D8F4BE"/>
                </a:gs>
              </a:gsLst>
              <a:lin ang="2700000" scaled="1"/>
            </a:gradFill>
            <a:ln w="50800">
              <a:solidFill>
                <a:srgbClr val="44988C"/>
              </a:solidFill>
              <a:round/>
              <a:headEnd/>
              <a:tailEnd/>
            </a:ln>
            <a:effectLst>
              <a:outerShdw dist="107763" dir="2700000" algn="ctr" rotWithShape="0">
                <a:srgbClr val="C0C0C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gray">
            <a:xfrm>
              <a:off x="3254" y="1407"/>
              <a:ext cx="1791" cy="1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0C0C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400" dirty="0" smtClean="0"/>
                <a:t>- </a:t>
              </a:r>
              <a:r>
                <a:rPr lang="ru-RU" sz="2400" dirty="0" err="1" smtClean="0"/>
                <a:t>наявності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стійких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і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сильних</a:t>
              </a:r>
              <a:r>
                <a:rPr lang="ru-RU" sz="2400" b="1" dirty="0" smtClean="0"/>
                <a:t> </a:t>
              </a:r>
              <a:r>
                <a:rPr lang="ru-RU" sz="2400" b="1" dirty="0" err="1" smtClean="0"/>
                <a:t>мотивів</a:t>
              </a:r>
              <a:r>
                <a:rPr lang="ru-RU" sz="2400" b="1" dirty="0" smtClean="0"/>
                <a:t> </a:t>
              </a:r>
              <a:r>
                <a:rPr lang="ru-RU" sz="2400" dirty="0" smtClean="0"/>
                <a:t>до </a:t>
              </a:r>
              <a:r>
                <a:rPr lang="ru-RU" sz="2400" dirty="0" err="1" smtClean="0"/>
                <a:t>самоосвіти</a:t>
              </a:r>
              <a:r>
                <a:rPr lang="ru-RU" sz="2400" dirty="0" smtClean="0"/>
                <a:t> , </a:t>
              </a:r>
              <a:r>
                <a:rPr lang="ru-RU" sz="2400" dirty="0" err="1" smtClean="0"/>
                <a:t>критеріїв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оцінки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самоосвітньої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діяльності</a:t>
              </a:r>
              <a:r>
                <a:rPr lang="ru-RU" sz="2400" dirty="0" smtClean="0"/>
                <a:t>;</a:t>
              </a:r>
              <a:endParaRPr lang="uk-UA" sz="2400" dirty="0" smtClean="0"/>
            </a:p>
            <a:p>
              <a:pPr algn="just"/>
              <a:r>
                <a:rPr lang="ru-RU" sz="2400" dirty="0" smtClean="0"/>
                <a:t>- </a:t>
              </a:r>
              <a:r>
                <a:rPr lang="ru-RU" sz="2400" dirty="0" err="1" smtClean="0"/>
                <a:t>достатнього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рівня</a:t>
              </a:r>
              <a:r>
                <a:rPr lang="ru-RU" sz="2400" dirty="0" smtClean="0"/>
                <a:t> </a:t>
              </a:r>
              <a:r>
                <a:rPr lang="ru-RU" sz="2400" b="1" dirty="0" err="1" smtClean="0"/>
                <a:t>готовності</a:t>
              </a:r>
              <a:r>
                <a:rPr lang="ru-RU" sz="2400" dirty="0" smtClean="0"/>
                <a:t> до </a:t>
              </a:r>
              <a:r>
                <a:rPr lang="ru-RU" sz="2400" dirty="0" err="1" smtClean="0"/>
                <a:t>впровадження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самоосвітніх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технологій</a:t>
              </a:r>
              <a:r>
                <a:rPr lang="ru-RU" sz="2400" dirty="0" smtClean="0"/>
                <a:t>;</a:t>
              </a:r>
              <a:endParaRPr lang="uk-UA" sz="2400" dirty="0" smtClean="0"/>
            </a:p>
            <a:p>
              <a:pPr algn="just"/>
              <a:r>
                <a:rPr lang="ru-RU" sz="2400" dirty="0" smtClean="0"/>
                <a:t>- </a:t>
              </a:r>
              <a:r>
                <a:rPr lang="ru-RU" sz="2400" dirty="0" err="1" smtClean="0"/>
                <a:t>спрямованості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самоосвіти</a:t>
              </a:r>
              <a:r>
                <a:rPr lang="ru-RU" sz="2400" dirty="0" smtClean="0"/>
                <a:t> на </a:t>
              </a:r>
              <a:r>
                <a:rPr lang="ru-RU" sz="2400" dirty="0" err="1" smtClean="0"/>
                <a:t>формування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інноваційної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культури</a:t>
              </a:r>
              <a:r>
                <a:rPr lang="ru-RU" sz="2400" dirty="0" smtClean="0"/>
                <a:t>, </a:t>
              </a:r>
              <a:r>
                <a:rPr lang="ru-RU" sz="2400" b="1" dirty="0" err="1" smtClean="0"/>
                <a:t>особистісний</a:t>
              </a:r>
              <a:r>
                <a:rPr lang="ru-RU" sz="2400" b="1" dirty="0" smtClean="0"/>
                <a:t> </a:t>
              </a:r>
              <a:r>
                <a:rPr lang="ru-RU" sz="2400" b="1" dirty="0" err="1" smtClean="0"/>
                <a:t>розвиток</a:t>
              </a:r>
              <a:r>
                <a:rPr lang="ru-RU" sz="2400" dirty="0" smtClean="0"/>
                <a:t>;</a:t>
              </a:r>
              <a:endParaRPr lang="uk-UA" sz="2400" dirty="0" smtClean="0"/>
            </a:p>
            <a:p>
              <a:pPr algn="just"/>
              <a:r>
                <a:rPr lang="ru-RU" sz="2400" dirty="0" smtClean="0"/>
                <a:t>- </a:t>
              </a:r>
              <a:r>
                <a:rPr lang="ru-RU" sz="2400" dirty="0" err="1" smtClean="0"/>
                <a:t>здатності</a:t>
              </a:r>
              <a:r>
                <a:rPr lang="ru-RU" sz="2400" dirty="0" smtClean="0"/>
                <a:t> до </a:t>
              </a:r>
              <a:r>
                <a:rPr lang="ru-RU" sz="2400" b="1" dirty="0" err="1" smtClean="0"/>
                <a:t>рефлексії</a:t>
              </a:r>
              <a:r>
                <a:rPr lang="ru-RU" sz="2400" dirty="0" smtClean="0"/>
                <a:t> – </a:t>
              </a:r>
              <a:r>
                <a:rPr lang="ru-RU" sz="2400" dirty="0" err="1" smtClean="0"/>
                <a:t>вироблення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навичок</a:t>
              </a:r>
              <a:r>
                <a:rPr lang="ru-RU" sz="2400" dirty="0" smtClean="0"/>
                <a:t> самоконтролю, </a:t>
              </a:r>
              <a:r>
                <a:rPr lang="ru-RU" sz="2400" dirty="0" err="1" smtClean="0"/>
                <a:t>об’єктивного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оцінювання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рівня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розвитку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індивідуальних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особистісних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якостей</a:t>
              </a:r>
              <a:r>
                <a:rPr lang="ru-RU" sz="2400" dirty="0" smtClean="0"/>
                <a:t>, </a:t>
              </a:r>
              <a:r>
                <a:rPr lang="ru-RU" sz="2400" dirty="0" err="1" smtClean="0"/>
                <a:t>що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забезпечують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готовність</a:t>
              </a:r>
              <a:r>
                <a:rPr lang="ru-RU" sz="2400" dirty="0" smtClean="0"/>
                <a:t> педагога до </a:t>
              </a:r>
              <a:r>
                <a:rPr lang="ru-RU" sz="2400" dirty="0" err="1" smtClean="0"/>
                <a:t>індивідуалізації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навчання</a:t>
              </a:r>
              <a:r>
                <a:rPr lang="ru-RU" sz="2400" dirty="0" smtClean="0"/>
                <a:t> як </a:t>
              </a:r>
              <a:r>
                <a:rPr lang="ru-RU" sz="2400" dirty="0" err="1" smtClean="0"/>
                <a:t>особистого</a:t>
              </a:r>
              <a:r>
                <a:rPr lang="ru-RU" sz="2400" dirty="0" smtClean="0"/>
                <a:t>, так </a:t>
              </a:r>
              <a:r>
                <a:rPr lang="ru-RU" sz="2400" dirty="0" err="1" smtClean="0"/>
                <a:t>і</a:t>
              </a:r>
              <a:r>
                <a:rPr lang="ru-RU" sz="2400" dirty="0" smtClean="0"/>
                <a:t> </a:t>
              </a:r>
              <a:r>
                <a:rPr lang="ru-RU" sz="2400" dirty="0" err="1" smtClean="0"/>
                <a:t>учнів</a:t>
              </a:r>
              <a:r>
                <a:rPr lang="ru-RU" sz="2400" dirty="0" smtClean="0"/>
                <a:t>.</a:t>
              </a:r>
              <a:endParaRPr lang="uk-UA" sz="2400" dirty="0" smtClean="0"/>
            </a:p>
            <a:p>
              <a:pPr algn="just"/>
              <a:r>
                <a:rPr lang="ru-RU" sz="2000" dirty="0" smtClean="0"/>
                <a:t> </a:t>
              </a:r>
              <a:endParaRPr lang="uk-UA" sz="2000" dirty="0" smtClean="0"/>
            </a:p>
          </p:txBody>
        </p: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951" y="1502"/>
              <a:ext cx="257" cy="1151"/>
              <a:chOff x="2951" y="1502"/>
              <a:chExt cx="257" cy="1151"/>
            </a:xfrm>
          </p:grpSpPr>
          <p:sp>
            <p:nvSpPr>
              <p:cNvPr id="8" name="Freeform 13"/>
              <p:cNvSpPr>
                <a:spLocks/>
              </p:cNvSpPr>
              <p:nvPr/>
            </p:nvSpPr>
            <p:spPr bwMode="gray">
              <a:xfrm>
                <a:off x="2988" y="1502"/>
                <a:ext cx="184" cy="317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14"/>
              <p:cNvSpPr>
                <a:spLocks/>
              </p:cNvSpPr>
              <p:nvPr/>
            </p:nvSpPr>
            <p:spPr bwMode="gray">
              <a:xfrm>
                <a:off x="2951" y="1849"/>
                <a:ext cx="257" cy="804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44988C"/>
              </a:solidFill>
              <a:ln>
                <a:noFill/>
              </a:ln>
              <a:effectLst>
                <a:outerShdw dist="91581" dir="3378596" algn="ctr" rotWithShape="0">
                  <a:srgbClr val="C0C0C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0" y="0"/>
            <a:ext cx="1036320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000066"/>
                </a:solidFill>
              </a:rPr>
              <a:t>Сфери застосування вчителями </a:t>
            </a:r>
            <a:r>
              <a:rPr lang="uk-UA" sz="3200" b="1" dirty="0" smtClean="0">
                <a:solidFill>
                  <a:srgbClr val="000066"/>
                </a:solidFill>
              </a:rPr>
              <a:t/>
            </a:r>
            <a:br>
              <a:rPr lang="uk-UA" sz="3200" b="1" dirty="0" smtClean="0">
                <a:solidFill>
                  <a:srgbClr val="000066"/>
                </a:solidFill>
              </a:rPr>
            </a:br>
            <a:r>
              <a:rPr lang="uk-UA" sz="3200" b="1" dirty="0" smtClean="0">
                <a:solidFill>
                  <a:srgbClr val="000066"/>
                </a:solidFill>
              </a:rPr>
              <a:t>професійного </a:t>
            </a:r>
            <a:r>
              <a:rPr lang="uk-UA" sz="3200" b="1" dirty="0">
                <a:solidFill>
                  <a:srgbClr val="000066"/>
                </a:solidFill>
              </a:rPr>
              <a:t>стандарту:  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00" y="1584000"/>
            <a:ext cx="8865450" cy="4725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uk-UA" sz="4500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41E10C2F-EF2D-4026-B661-B912F9D0CB8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87338455"/>
              </p:ext>
            </p:extLst>
          </p:nvPr>
        </p:nvGraphicFramePr>
        <p:xfrm>
          <a:off x="1066800" y="838200"/>
          <a:ext cx="7759800" cy="5055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214099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612A8A"/>
                </a:solidFill>
              </a:rPr>
              <a:t>ІНДИВІДУАЛЬНА ОСВІТНЯ ТРАЄКТОРІЯ</a:t>
            </a:r>
            <a:r>
              <a:rPr lang="en-US" b="1" dirty="0" smtClean="0">
                <a:solidFill>
                  <a:srgbClr val="612A8A"/>
                </a:solidFill>
              </a:rPr>
              <a:t> (</a:t>
            </a:r>
            <a:r>
              <a:rPr lang="uk-UA" b="1" dirty="0" smtClean="0">
                <a:solidFill>
                  <a:srgbClr val="612A8A"/>
                </a:solidFill>
              </a:rPr>
              <a:t>МАРШРУТ)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06963"/>
          </a:xfrm>
        </p:spPr>
        <p:txBody>
          <a:bodyPr/>
          <a:lstStyle/>
          <a:p>
            <a:r>
              <a:rPr lang="uk-UA" dirty="0" smtClean="0"/>
              <a:t>Складається  з:</a:t>
            </a:r>
            <a:endParaRPr lang="uk-UA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4800" y="3352800"/>
            <a:ext cx="3505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особливостей</a:t>
            </a:r>
            <a:r>
              <a:rPr lang="ru-RU" sz="2000" b="1" dirty="0" smtClean="0">
                <a:solidFill>
                  <a:schemeClr val="tx1"/>
                </a:solidFill>
              </a:rPr>
              <a:t> проблематики </a:t>
            </a:r>
            <a:r>
              <a:rPr lang="ru-RU" sz="2000" b="1" dirty="0" err="1" smtClean="0">
                <a:solidFill>
                  <a:schemeClr val="tx1"/>
                </a:solidFill>
              </a:rPr>
              <a:t>професійної</a:t>
            </a:r>
            <a:r>
              <a:rPr lang="ru-RU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err="1" smtClean="0">
                <a:solidFill>
                  <a:schemeClr val="tx1"/>
                </a:solidFill>
              </a:rPr>
              <a:t>спільноти</a:t>
            </a:r>
            <a:r>
              <a:rPr lang="ru-RU" sz="2000" b="1" dirty="0" smtClean="0">
                <a:solidFill>
                  <a:schemeClr val="tx1"/>
                </a:solidFill>
              </a:rPr>
              <a:t>, членом </a:t>
            </a:r>
            <a:r>
              <a:rPr lang="ru-RU" sz="2000" b="1" dirty="0" err="1" smtClean="0">
                <a:solidFill>
                  <a:schemeClr val="tx1"/>
                </a:solidFill>
              </a:rPr>
              <a:t>якого</a:t>
            </a:r>
            <a:r>
              <a:rPr lang="ru-RU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err="1" smtClean="0">
                <a:solidFill>
                  <a:schemeClr val="tx1"/>
                </a:solidFill>
              </a:rPr>
              <a:t>він</a:t>
            </a:r>
            <a:r>
              <a:rPr lang="ru-RU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err="1" smtClean="0">
                <a:solidFill>
                  <a:schemeClr val="tx1"/>
                </a:solidFill>
              </a:rPr>
              <a:t>є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8400" y="1676400"/>
            <a:ext cx="327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о</a:t>
            </a:r>
            <a:r>
              <a:rPr lang="ru-RU" sz="2800" b="1" dirty="0" err="1" smtClean="0">
                <a:solidFill>
                  <a:schemeClr val="tx1"/>
                </a:solidFill>
              </a:rPr>
              <a:t>собист</a:t>
            </a:r>
            <a:r>
              <a:rPr lang="uk-UA" sz="2800" b="1" dirty="0" err="1" smtClean="0">
                <a:solidFill>
                  <a:schemeClr val="tx1"/>
                </a:solidFill>
              </a:rPr>
              <a:t>их</a:t>
            </a:r>
            <a:r>
              <a:rPr lang="ru-RU" sz="2800" b="1" dirty="0" smtClean="0">
                <a:solidFill>
                  <a:schemeClr val="tx1"/>
                </a:solidFill>
              </a:rPr>
              <a:t>  </a:t>
            </a:r>
            <a:r>
              <a:rPr lang="ru-RU" sz="2800" b="1" dirty="0" err="1" smtClean="0">
                <a:solidFill>
                  <a:schemeClr val="tx1"/>
                </a:solidFill>
              </a:rPr>
              <a:t>освітніх</a:t>
            </a:r>
            <a:r>
              <a:rPr lang="ru-RU" sz="2800" b="1" dirty="0" smtClean="0">
                <a:solidFill>
                  <a:schemeClr val="tx1"/>
                </a:solidFill>
              </a:rPr>
              <a:t> потреб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10200" y="3276600"/>
            <a:ext cx="3124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специфіки</a:t>
            </a:r>
            <a:r>
              <a:rPr lang="ru-RU" sz="2000" b="1" dirty="0" smtClean="0">
                <a:solidFill>
                  <a:schemeClr val="tx1"/>
                </a:solidFill>
              </a:rPr>
              <a:t> </a:t>
            </a:r>
            <a:r>
              <a:rPr lang="ru-RU" sz="2000" b="1" dirty="0" err="1" smtClean="0">
                <a:solidFill>
                  <a:schemeClr val="tx1"/>
                </a:solidFill>
              </a:rPr>
              <a:t>методичної</a:t>
            </a:r>
            <a:r>
              <a:rPr lang="ru-RU" sz="2000" b="1" dirty="0" smtClean="0">
                <a:solidFill>
                  <a:schemeClr val="tx1"/>
                </a:solidFill>
              </a:rPr>
              <a:t> </a:t>
            </a:r>
          </a:p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проблеми</a:t>
            </a:r>
            <a:r>
              <a:rPr lang="ru-RU" sz="2000" b="1" dirty="0" smtClean="0">
                <a:solidFill>
                  <a:schemeClr val="tx1"/>
                </a:solidFill>
              </a:rPr>
              <a:t>, над </a:t>
            </a:r>
            <a:r>
              <a:rPr lang="ru-RU" sz="2000" b="1" dirty="0" err="1" smtClean="0">
                <a:solidFill>
                  <a:schemeClr val="tx1"/>
                </a:solidFill>
              </a:rPr>
              <a:t>якою</a:t>
            </a: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 err="1" smtClean="0">
                <a:solidFill>
                  <a:schemeClr val="tx1"/>
                </a:solidFill>
              </a:rPr>
              <a:t>працює</a:t>
            </a:r>
            <a:r>
              <a:rPr lang="ru-RU" sz="2000" b="1" dirty="0" smtClean="0">
                <a:solidFill>
                  <a:schemeClr val="tx1"/>
                </a:solidFill>
              </a:rPr>
              <a:t> педагог</a:t>
            </a:r>
            <a:endParaRPr lang="uk-UA" sz="2000" b="1" dirty="0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172200" y="1981200"/>
            <a:ext cx="731520" cy="1216152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Выгнутая вправо стрелка 9"/>
          <p:cNvSpPr/>
          <p:nvPr/>
        </p:nvSpPr>
        <p:spPr>
          <a:xfrm rot="5400000">
            <a:off x="4204716" y="3643884"/>
            <a:ext cx="731520" cy="1216152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 rot="11545628">
            <a:off x="1265287" y="1969464"/>
            <a:ext cx="731520" cy="1216152"/>
          </a:xfrm>
          <a:prstGeom prst="curvedLef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5105400"/>
            <a:ext cx="8686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                           </a:t>
            </a:r>
            <a:r>
              <a:rPr lang="ru-RU" sz="2000" b="1" i="1" dirty="0" smtClean="0">
                <a:latin typeface="Arial Black" pitchFamily="34" charset="0"/>
              </a:rPr>
              <a:t>Мета </a:t>
            </a:r>
            <a:r>
              <a:rPr lang="ru-RU" sz="2000" b="1" i="1" dirty="0" err="1" smtClean="0">
                <a:latin typeface="Arial Black" pitchFamily="34" charset="0"/>
              </a:rPr>
              <a:t>і</a:t>
            </a:r>
            <a:r>
              <a:rPr lang="ru-RU" sz="2000" b="1" i="1" dirty="0" smtClean="0">
                <a:latin typeface="Arial Black" pitchFamily="34" charset="0"/>
              </a:rPr>
              <a:t> результат </a:t>
            </a:r>
            <a:r>
              <a:rPr lang="uk-UA" sz="2000" b="1" i="1" dirty="0" smtClean="0">
                <a:latin typeface="Arial Black" pitchFamily="34" charset="0"/>
              </a:rPr>
              <a:t>І</a:t>
            </a:r>
            <a:r>
              <a:rPr lang="ru-RU" sz="2000" b="1" i="1" dirty="0" smtClean="0">
                <a:latin typeface="Arial Black" pitchFamily="34" charset="0"/>
              </a:rPr>
              <a:t>ОТ  -  </a:t>
            </a:r>
            <a:r>
              <a:rPr lang="ru-RU" sz="2000" b="1" i="1" dirty="0" err="1" smtClean="0">
                <a:latin typeface="Arial Black" pitchFamily="34" charset="0"/>
              </a:rPr>
              <a:t>розвиток</a:t>
            </a:r>
            <a:r>
              <a:rPr lang="ru-RU" sz="2000" b="1" i="1" dirty="0" smtClean="0">
                <a:latin typeface="Arial Black" pitchFamily="34" charset="0"/>
              </a:rPr>
              <a:t>      </a:t>
            </a:r>
            <a:r>
              <a:rPr lang="ru-RU" sz="2000" b="1" i="1" dirty="0" err="1" smtClean="0">
                <a:latin typeface="Arial Black" pitchFamily="34" charset="0"/>
              </a:rPr>
              <a:t>професійної</a:t>
            </a:r>
            <a:r>
              <a:rPr lang="ru-RU" sz="2000" b="1" i="1" dirty="0" smtClean="0">
                <a:latin typeface="Arial Black" pitchFamily="34" charset="0"/>
              </a:rPr>
              <a:t>        </a:t>
            </a:r>
            <a:r>
              <a:rPr lang="ru-RU" sz="2000" b="1" i="1" dirty="0" err="1" smtClean="0">
                <a:latin typeface="Arial Black" pitchFamily="34" charset="0"/>
              </a:rPr>
              <a:t>компетентності</a:t>
            </a:r>
            <a:r>
              <a:rPr lang="ru-RU" sz="2000" b="1" i="1" dirty="0" smtClean="0">
                <a:latin typeface="Arial Black" pitchFamily="34" charset="0"/>
              </a:rPr>
              <a:t> педагога.</a:t>
            </a:r>
          </a:p>
          <a:p>
            <a:pPr>
              <a:buNone/>
            </a:pPr>
            <a:r>
              <a:rPr lang="ru-RU" sz="2400" b="1" i="1" dirty="0" smtClean="0"/>
              <a:t>    </a:t>
            </a:r>
            <a:endParaRPr lang="uk-UA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ПЛАН-ЗРАЗОК </a:t>
            </a:r>
            <a:b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ІНДИВІДУАЛЬНОЇ  ОСВІТНЬОЇ  ТРАЄКТОРІЇ</a:t>
            </a:r>
            <a:endParaRPr lang="uk-UA" sz="2800" b="1" dirty="0">
              <a:latin typeface="Georgia" pitchFamily="18" charset="0"/>
            </a:endParaRPr>
          </a:p>
        </p:txBody>
      </p:sp>
      <p:grpSp>
        <p:nvGrpSpPr>
          <p:cNvPr id="3" name="Group 16"/>
          <p:cNvGrpSpPr>
            <a:grpSpLocks noGrp="1"/>
          </p:cNvGrpSpPr>
          <p:nvPr>
            <p:ph idx="1"/>
          </p:nvPr>
        </p:nvGrpSpPr>
        <p:grpSpPr bwMode="auto">
          <a:xfrm>
            <a:off x="304800" y="990600"/>
            <a:ext cx="7848600" cy="5135565"/>
            <a:chOff x="672" y="1851"/>
            <a:chExt cx="2112" cy="154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672" y="1851"/>
              <a:ext cx="2112" cy="1544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EBD3AD"/>
                </a:gs>
                <a:gs pos="100000">
                  <a:srgbClr val="EBD3AD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FF9933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2324" y="2033"/>
              <a:ext cx="382" cy="1222"/>
              <a:chOff x="2324" y="2033"/>
              <a:chExt cx="382" cy="1222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gray">
              <a:xfrm>
                <a:off x="2429" y="2033"/>
                <a:ext cx="180" cy="210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AE78D6"/>
              </a:solidFill>
              <a:ln>
                <a:noFill/>
              </a:ln>
              <a:effectLst>
                <a:outerShdw dist="91581" dir="3378596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gray">
              <a:xfrm>
                <a:off x="2324" y="2267"/>
                <a:ext cx="382" cy="98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E78D6"/>
              </a:solidFill>
              <a:ln>
                <a:noFill/>
              </a:ln>
              <a:effectLst>
                <a:outerShdw dist="91581" dir="3378596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609600" y="1219200"/>
            <a:ext cx="6248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1</a:t>
            </a:r>
            <a:r>
              <a:rPr lang="uk-UA" b="1" dirty="0" smtClean="0">
                <a:latin typeface="Georgia" pitchFamily="18" charset="0"/>
              </a:rPr>
              <a:t>. Напрямок роботи (проблема)</a:t>
            </a:r>
          </a:p>
          <a:p>
            <a:r>
              <a:rPr lang="uk-UA" b="1" dirty="0" smtClean="0">
                <a:latin typeface="Georgia" pitchFamily="18" charset="0"/>
              </a:rPr>
              <a:t>2. Вивчення літератури.</a:t>
            </a:r>
          </a:p>
          <a:p>
            <a:r>
              <a:rPr lang="uk-UA" b="1" dirty="0" smtClean="0">
                <a:latin typeface="Georgia" pitchFamily="18" charset="0"/>
              </a:rPr>
              <a:t>3. Самоаналіз діяльності.</a:t>
            </a:r>
          </a:p>
          <a:p>
            <a:r>
              <a:rPr lang="uk-UA" b="1" dirty="0" smtClean="0">
                <a:latin typeface="Georgia" pitchFamily="18" charset="0"/>
              </a:rPr>
              <a:t>4. Умови для проходження маршруту:</a:t>
            </a:r>
          </a:p>
          <a:p>
            <a:r>
              <a:rPr lang="uk-UA" b="1" dirty="0" smtClean="0">
                <a:latin typeface="Georgia" pitchFamily="18" charset="0"/>
              </a:rPr>
              <a:t>- курси;</a:t>
            </a:r>
          </a:p>
          <a:p>
            <a:r>
              <a:rPr lang="uk-UA" b="1" dirty="0" smtClean="0">
                <a:latin typeface="Georgia" pitchFamily="18" charset="0"/>
              </a:rPr>
              <a:t>- семінари;</a:t>
            </a:r>
          </a:p>
          <a:p>
            <a:r>
              <a:rPr lang="uk-UA" b="1" dirty="0" smtClean="0">
                <a:latin typeface="Georgia" pitchFamily="18" charset="0"/>
              </a:rPr>
              <a:t>- майстер-класи (свої, чужі);</a:t>
            </a:r>
          </a:p>
          <a:p>
            <a:r>
              <a:rPr lang="uk-UA" b="1" dirty="0" smtClean="0">
                <a:latin typeface="Georgia" pitchFamily="18" charset="0"/>
              </a:rPr>
              <a:t>- </a:t>
            </a:r>
            <a:r>
              <a:rPr lang="uk-UA" b="1" dirty="0" err="1" smtClean="0">
                <a:latin typeface="Georgia" pitchFamily="18" charset="0"/>
              </a:rPr>
              <a:t>інтернет-ресурси</a:t>
            </a:r>
            <a:r>
              <a:rPr lang="uk-UA" b="1" dirty="0" smtClean="0">
                <a:latin typeface="Georgia" pitchFamily="18" charset="0"/>
              </a:rPr>
              <a:t>;</a:t>
            </a:r>
          </a:p>
          <a:p>
            <a:r>
              <a:rPr lang="uk-UA" b="1" dirty="0" smtClean="0">
                <a:latin typeface="Georgia" pitchFamily="18" charset="0"/>
              </a:rPr>
              <a:t>- консультації;</a:t>
            </a:r>
          </a:p>
          <a:p>
            <a:r>
              <a:rPr lang="uk-UA" b="1" dirty="0" smtClean="0">
                <a:latin typeface="Georgia" pitchFamily="18" charset="0"/>
              </a:rPr>
              <a:t>- творчі групи;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Georgia" pitchFamily="18" charset="0"/>
              </a:rPr>
              <a:t>наставництво тощо</a:t>
            </a:r>
          </a:p>
          <a:p>
            <a:r>
              <a:rPr lang="uk-UA" b="1" dirty="0" smtClean="0">
                <a:latin typeface="Georgia" pitchFamily="18" charset="0"/>
              </a:rPr>
              <a:t>5. Планування діяльності</a:t>
            </a:r>
          </a:p>
          <a:p>
            <a:r>
              <a:rPr lang="uk-UA" b="1" dirty="0" smtClean="0">
                <a:latin typeface="Georgia" pitchFamily="18" charset="0"/>
              </a:rPr>
              <a:t>6. Виконання плану. Реалізація завдань .</a:t>
            </a:r>
          </a:p>
          <a:p>
            <a:r>
              <a:rPr lang="uk-UA" b="1" dirty="0" smtClean="0">
                <a:latin typeface="Georgia" pitchFamily="18" charset="0"/>
              </a:rPr>
              <a:t>7. Узагальнення результатів.</a:t>
            </a:r>
          </a:p>
          <a:p>
            <a:r>
              <a:rPr lang="uk-UA" b="1" dirty="0" smtClean="0">
                <a:latin typeface="Georgia" pitchFamily="18" charset="0"/>
              </a:rPr>
              <a:t>8. Звіт про результат, презентація  педагогічного досвіду.</a:t>
            </a:r>
          </a:p>
          <a:p>
            <a:r>
              <a:rPr lang="uk-UA" b="1" dirty="0" smtClean="0">
                <a:latin typeface="Georgia" pitchFamily="18" charset="0"/>
              </a:rPr>
              <a:t>9. Атестація.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САМООСВІТА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1. </a:t>
            </a:r>
            <a:r>
              <a:rPr lang="ru-RU" b="1" dirty="0" err="1" smtClean="0"/>
              <a:t>Самоосвіта</a:t>
            </a:r>
            <a:r>
              <a:rPr lang="ru-RU" b="1" dirty="0" smtClean="0"/>
              <a:t> педагога (</a:t>
            </a:r>
            <a:r>
              <a:rPr lang="ru-RU" b="1" dirty="0" err="1" smtClean="0"/>
              <a:t>персональний</a:t>
            </a:r>
            <a:r>
              <a:rPr lang="ru-RU" b="1" dirty="0" smtClean="0"/>
              <a:t> </a:t>
            </a:r>
            <a:r>
              <a:rPr lang="ru-RU" b="1" dirty="0" err="1" smtClean="0"/>
              <a:t>рівень</a:t>
            </a:r>
            <a:r>
              <a:rPr lang="ru-RU" b="1" dirty="0" smtClean="0"/>
              <a:t>)</a:t>
            </a:r>
            <a:r>
              <a:rPr lang="ru-RU" dirty="0" smtClean="0"/>
              <a:t> </a:t>
            </a:r>
            <a:endParaRPr lang="uk-UA" dirty="0" smtClean="0"/>
          </a:p>
          <a:p>
            <a:r>
              <a:rPr lang="ru-RU" dirty="0" smtClean="0"/>
              <a:t> Робота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науковою</a:t>
            </a:r>
            <a:r>
              <a:rPr lang="ru-RU" dirty="0" smtClean="0"/>
              <a:t> та методичною </a:t>
            </a:r>
            <a:r>
              <a:rPr lang="ru-RU" dirty="0" err="1" smtClean="0"/>
              <a:t>літературою</a:t>
            </a:r>
            <a:r>
              <a:rPr lang="ru-RU" dirty="0" smtClean="0"/>
              <a:t>;</a:t>
            </a:r>
            <a:endParaRPr lang="uk-UA" dirty="0" smtClean="0"/>
          </a:p>
          <a:p>
            <a:r>
              <a:rPr lang="ru-RU" dirty="0" smtClean="0"/>
              <a:t> </a:t>
            </a:r>
            <a:r>
              <a:rPr lang="ru-RU" dirty="0" err="1" smtClean="0"/>
              <a:t>Відвідування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взаємовідвідування</a:t>
            </a:r>
            <a:r>
              <a:rPr lang="ru-RU" dirty="0" smtClean="0"/>
              <a:t> занять;</a:t>
            </a:r>
            <a:endParaRPr lang="uk-UA" dirty="0" smtClean="0"/>
          </a:p>
          <a:p>
            <a:r>
              <a:rPr lang="ru-RU" dirty="0" smtClean="0"/>
              <a:t> </a:t>
            </a:r>
            <a:r>
              <a:rPr lang="ru-RU" dirty="0" err="1" smtClean="0"/>
              <a:t>Самодіагностика</a:t>
            </a:r>
            <a:r>
              <a:rPr lang="ru-RU" dirty="0" smtClean="0"/>
              <a:t>;</a:t>
            </a:r>
            <a:endParaRPr lang="uk-UA" dirty="0" smtClean="0"/>
          </a:p>
          <a:p>
            <a:r>
              <a:rPr lang="ru-RU" dirty="0" smtClean="0"/>
              <a:t> </a:t>
            </a:r>
            <a:r>
              <a:rPr lang="ru-RU" dirty="0" err="1" smtClean="0"/>
              <a:t>Курси</a:t>
            </a:r>
            <a:r>
              <a:rPr lang="ru-RU" dirty="0" smtClean="0"/>
              <a:t> </a:t>
            </a:r>
            <a:r>
              <a:rPr lang="ru-RU" dirty="0" err="1" smtClean="0"/>
              <a:t>підвищення</a:t>
            </a:r>
            <a:r>
              <a:rPr lang="ru-RU" dirty="0" smtClean="0"/>
              <a:t> </a:t>
            </a:r>
            <a:r>
              <a:rPr lang="ru-RU" dirty="0" err="1" smtClean="0"/>
              <a:t>кваліфікації</a:t>
            </a:r>
            <a:r>
              <a:rPr lang="ru-RU" dirty="0" smtClean="0"/>
              <a:t>;</a:t>
            </a:r>
            <a:endParaRPr lang="uk-UA" dirty="0" smtClean="0"/>
          </a:p>
          <a:p>
            <a:r>
              <a:rPr lang="ru-RU" dirty="0" err="1" smtClean="0"/>
              <a:t>Самостійне</a:t>
            </a:r>
            <a:r>
              <a:rPr lang="ru-RU" dirty="0" smtClean="0"/>
              <a:t> </a:t>
            </a:r>
            <a:r>
              <a:rPr lang="ru-RU" dirty="0" err="1" smtClean="0"/>
              <a:t>освоєння</a:t>
            </a:r>
            <a:r>
              <a:rPr lang="ru-RU" dirty="0" smtClean="0"/>
              <a:t> </a:t>
            </a:r>
            <a:r>
              <a:rPr lang="ru-RU" dirty="0" err="1" smtClean="0"/>
              <a:t>нових</a:t>
            </a:r>
            <a:r>
              <a:rPr lang="ru-RU" dirty="0" smtClean="0"/>
              <a:t> </a:t>
            </a:r>
            <a:r>
              <a:rPr lang="ru-RU" dirty="0" err="1" smtClean="0"/>
              <a:t>освітніх</a:t>
            </a:r>
            <a:r>
              <a:rPr lang="ru-RU" dirty="0" smtClean="0"/>
              <a:t> </a:t>
            </a:r>
            <a:r>
              <a:rPr lang="ru-RU" dirty="0" err="1" smtClean="0"/>
              <a:t>технологій</a:t>
            </a:r>
            <a:r>
              <a:rPr lang="ru-RU" dirty="0" smtClean="0"/>
              <a:t>;</a:t>
            </a:r>
            <a:endParaRPr lang="uk-UA" dirty="0" smtClean="0"/>
          </a:p>
          <a:p>
            <a:r>
              <a:rPr lang="ru-RU" dirty="0" smtClean="0"/>
              <a:t> </a:t>
            </a:r>
            <a:r>
              <a:rPr lang="ru-RU" dirty="0" err="1" smtClean="0"/>
              <a:t>Виконання</a:t>
            </a:r>
            <a:r>
              <a:rPr lang="ru-RU" dirty="0" smtClean="0"/>
              <a:t> </a:t>
            </a:r>
            <a:r>
              <a:rPr lang="ru-RU" dirty="0" err="1" smtClean="0"/>
              <a:t>дослідження</a:t>
            </a:r>
            <a:r>
              <a:rPr lang="ru-RU" dirty="0" smtClean="0"/>
              <a:t>;</a:t>
            </a:r>
            <a:endParaRPr lang="uk-UA" dirty="0" smtClean="0"/>
          </a:p>
          <a:p>
            <a:r>
              <a:rPr lang="ru-RU" dirty="0" err="1" smtClean="0"/>
              <a:t>Розробка</a:t>
            </a:r>
            <a:r>
              <a:rPr lang="ru-RU" dirty="0" smtClean="0"/>
              <a:t> </a:t>
            </a:r>
            <a:r>
              <a:rPr lang="ru-RU" dirty="0" err="1" smtClean="0"/>
              <a:t>проєкту</a:t>
            </a:r>
            <a:endParaRPr lang="uk-UA" dirty="0" smtClean="0"/>
          </a:p>
          <a:p>
            <a:pPr algn="just"/>
            <a:r>
              <a:rPr lang="ru-RU" dirty="0" smtClean="0"/>
              <a:t> </a:t>
            </a:r>
            <a:r>
              <a:rPr lang="ru-RU" dirty="0" err="1" smtClean="0"/>
              <a:t>Отримання</a:t>
            </a:r>
            <a:r>
              <a:rPr lang="ru-RU" dirty="0" smtClean="0"/>
              <a:t> </a:t>
            </a:r>
            <a:r>
              <a:rPr lang="ru-RU" dirty="0" err="1" smtClean="0"/>
              <a:t>необхідної</a:t>
            </a:r>
            <a:r>
              <a:rPr lang="ru-RU" dirty="0" smtClean="0"/>
              <a:t> </a:t>
            </a:r>
            <a:r>
              <a:rPr lang="ru-RU" dirty="0" err="1" smtClean="0"/>
              <a:t>допомоги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підтримки</a:t>
            </a:r>
            <a:r>
              <a:rPr lang="ru-RU" dirty="0" smtClean="0"/>
              <a:t> у </a:t>
            </a:r>
            <a:r>
              <a:rPr lang="ru-RU" dirty="0" err="1" smtClean="0"/>
              <a:t>консультантів-фахівців</a:t>
            </a:r>
            <a:r>
              <a:rPr lang="ru-RU" dirty="0" smtClean="0"/>
              <a:t> (педагог-психолог, методист, </a:t>
            </a:r>
            <a:r>
              <a:rPr lang="ru-RU" dirty="0" err="1" smtClean="0"/>
              <a:t>мережевий</a:t>
            </a:r>
            <a:r>
              <a:rPr lang="ru-RU" dirty="0" smtClean="0"/>
              <a:t> координатор)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консультантів-універсалів</a:t>
            </a:r>
            <a:r>
              <a:rPr lang="ru-RU" dirty="0" smtClean="0"/>
              <a:t> (заступник директора </a:t>
            </a:r>
            <a:r>
              <a:rPr lang="ru-RU" dirty="0" err="1" smtClean="0"/>
              <a:t>з</a:t>
            </a:r>
            <a:r>
              <a:rPr lang="ru-RU" dirty="0" smtClean="0"/>
              <a:t> </a:t>
            </a:r>
            <a:r>
              <a:rPr lang="ru-RU" dirty="0" err="1" smtClean="0"/>
              <a:t>навчально-методичної</a:t>
            </a:r>
            <a:r>
              <a:rPr lang="ru-RU" dirty="0" smtClean="0"/>
              <a:t> </a:t>
            </a:r>
            <a:r>
              <a:rPr lang="ru-RU" dirty="0" err="1" smtClean="0"/>
              <a:t>роботи</a:t>
            </a:r>
            <a:r>
              <a:rPr lang="ru-RU" dirty="0" smtClean="0"/>
              <a:t>, </a:t>
            </a:r>
            <a:r>
              <a:rPr lang="ru-RU" dirty="0" err="1" smtClean="0"/>
              <a:t>співробітники</a:t>
            </a:r>
            <a:r>
              <a:rPr lang="ru-RU" dirty="0" smtClean="0"/>
              <a:t> </a:t>
            </a:r>
            <a:r>
              <a:rPr lang="ru-RU" dirty="0" err="1" smtClean="0"/>
              <a:t>вузів</a:t>
            </a:r>
            <a:r>
              <a:rPr lang="ru-RU" dirty="0" smtClean="0"/>
              <a:t>, </a:t>
            </a:r>
            <a:r>
              <a:rPr lang="ru-RU" dirty="0" err="1" smtClean="0"/>
              <a:t>установ</a:t>
            </a:r>
            <a:r>
              <a:rPr lang="ru-RU" dirty="0" smtClean="0"/>
              <a:t> </a:t>
            </a:r>
            <a:r>
              <a:rPr lang="ru-RU" dirty="0" err="1" smtClean="0"/>
              <a:t>системи</a:t>
            </a:r>
            <a:r>
              <a:rPr lang="ru-RU" dirty="0" smtClean="0"/>
              <a:t> </a:t>
            </a:r>
            <a:r>
              <a:rPr lang="ru-RU" dirty="0" err="1" smtClean="0"/>
              <a:t>підви-щення</a:t>
            </a:r>
            <a:r>
              <a:rPr lang="ru-RU" dirty="0" smtClean="0"/>
              <a:t> </a:t>
            </a:r>
            <a:r>
              <a:rPr lang="ru-RU" dirty="0" err="1" smtClean="0"/>
              <a:t>кваліфікації</a:t>
            </a:r>
            <a:r>
              <a:rPr lang="ru-RU" dirty="0" smtClean="0"/>
              <a:t>).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РОБОТА В КОЛЕКТИВІ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dirty="0" err="1" smtClean="0"/>
              <a:t>Діяльність</a:t>
            </a:r>
            <a:r>
              <a:rPr lang="ru-RU" b="1" dirty="0" smtClean="0"/>
              <a:t> педагога  </a:t>
            </a:r>
            <a:r>
              <a:rPr lang="uk-UA" b="1" dirty="0" smtClean="0"/>
              <a:t>у </a:t>
            </a:r>
            <a:r>
              <a:rPr lang="ru-RU" b="1" dirty="0" err="1" smtClean="0"/>
              <a:t>професійному</a:t>
            </a:r>
            <a:r>
              <a:rPr lang="ru-RU" b="1" dirty="0" smtClean="0"/>
              <a:t> </a:t>
            </a:r>
            <a:r>
              <a:rPr lang="ru-RU" b="1" dirty="0" err="1" smtClean="0"/>
              <a:t>співтоваристві</a:t>
            </a:r>
            <a:r>
              <a:rPr lang="ru-RU" b="1" dirty="0" smtClean="0"/>
              <a:t> </a:t>
            </a:r>
          </a:p>
          <a:p>
            <a:pPr>
              <a:buNone/>
            </a:pPr>
            <a:r>
              <a:rPr lang="ru-RU" b="1" dirty="0" smtClean="0"/>
              <a:t>(</a:t>
            </a:r>
            <a:r>
              <a:rPr lang="ru-RU" b="1" dirty="0" err="1" smtClean="0"/>
              <a:t>професійний</a:t>
            </a:r>
            <a:r>
              <a:rPr lang="ru-RU" b="1" dirty="0" smtClean="0"/>
              <a:t>  </a:t>
            </a:r>
            <a:r>
              <a:rPr lang="ru-RU" b="1" dirty="0" err="1" smtClean="0"/>
              <a:t>рівень</a:t>
            </a:r>
            <a:r>
              <a:rPr lang="ru-RU" b="1" dirty="0" smtClean="0"/>
              <a:t>)</a:t>
            </a:r>
            <a:endParaRPr lang="ru-RU" i="1" dirty="0" smtClean="0"/>
          </a:p>
          <a:p>
            <a:pPr>
              <a:buNone/>
            </a:pPr>
            <a:endParaRPr lang="uk-UA" dirty="0" smtClean="0"/>
          </a:p>
          <a:p>
            <a:r>
              <a:rPr lang="ru-RU" dirty="0" err="1" smtClean="0"/>
              <a:t>Керівництво</a:t>
            </a:r>
            <a:r>
              <a:rPr lang="ru-RU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 участь в </a:t>
            </a:r>
            <a:r>
              <a:rPr lang="ru-RU" dirty="0" err="1" smtClean="0"/>
              <a:t>роботі</a:t>
            </a:r>
            <a:r>
              <a:rPr lang="ru-RU" dirty="0" smtClean="0"/>
              <a:t> </a:t>
            </a:r>
            <a:r>
              <a:rPr lang="ru-RU" dirty="0" err="1" smtClean="0"/>
              <a:t>професійних</a:t>
            </a:r>
            <a:r>
              <a:rPr lang="ru-RU" dirty="0" smtClean="0"/>
              <a:t> </a:t>
            </a:r>
            <a:r>
              <a:rPr lang="ru-RU" dirty="0" err="1" smtClean="0"/>
              <a:t>співтовариств</a:t>
            </a:r>
            <a:r>
              <a:rPr lang="ru-RU" dirty="0" smtClean="0"/>
              <a:t>  (</a:t>
            </a:r>
            <a:r>
              <a:rPr lang="ru-RU" dirty="0" err="1" smtClean="0"/>
              <a:t>методичне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об'єднання</a:t>
            </a:r>
            <a:r>
              <a:rPr lang="ru-RU" dirty="0" smtClean="0"/>
              <a:t>, </a:t>
            </a:r>
            <a:r>
              <a:rPr lang="ru-RU" dirty="0" err="1" smtClean="0"/>
              <a:t>творча</a:t>
            </a:r>
            <a:r>
              <a:rPr lang="ru-RU" dirty="0" smtClean="0"/>
              <a:t> </a:t>
            </a:r>
            <a:r>
              <a:rPr lang="ru-RU" dirty="0" err="1" smtClean="0"/>
              <a:t>експериментальна</a:t>
            </a:r>
            <a:r>
              <a:rPr lang="ru-RU" dirty="0" smtClean="0"/>
              <a:t> </a:t>
            </a:r>
            <a:r>
              <a:rPr lang="ru-RU" dirty="0" err="1" smtClean="0"/>
              <a:t>група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ін</a:t>
            </a:r>
            <a:endParaRPr lang="ru-RU" dirty="0" smtClean="0"/>
          </a:p>
          <a:p>
            <a:pPr>
              <a:buNone/>
            </a:pPr>
            <a:endParaRPr lang="uk-UA" dirty="0" smtClean="0"/>
          </a:p>
          <a:p>
            <a:r>
              <a:rPr lang="ru-RU" dirty="0" smtClean="0"/>
              <a:t> Робота в </a:t>
            </a:r>
            <a:r>
              <a:rPr lang="ru-RU" dirty="0" err="1" smtClean="0"/>
              <a:t>міських,обласних</a:t>
            </a:r>
            <a:r>
              <a:rPr lang="ru-RU" dirty="0" smtClean="0"/>
              <a:t> </a:t>
            </a:r>
            <a:r>
              <a:rPr lang="ru-RU" dirty="0" err="1" smtClean="0"/>
              <a:t>професійних</a:t>
            </a:r>
            <a:r>
              <a:rPr lang="ru-RU" dirty="0" smtClean="0"/>
              <a:t>   </a:t>
            </a:r>
            <a:r>
              <a:rPr lang="ru-RU" dirty="0" err="1" smtClean="0"/>
              <a:t>педагогічних</a:t>
            </a:r>
            <a:r>
              <a:rPr lang="ru-RU" dirty="0" smtClean="0"/>
              <a:t> </a:t>
            </a:r>
            <a:r>
              <a:rPr lang="ru-RU" dirty="0" err="1" smtClean="0"/>
              <a:t>спільнотах</a:t>
            </a:r>
            <a:r>
              <a:rPr lang="ru-RU" dirty="0" smtClean="0"/>
              <a:t>.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 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pPr>
              <a:buNone/>
            </a:pPr>
            <a:r>
              <a:rPr lang="uk-UA" dirty="0" smtClean="0"/>
              <a:t> 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МЕТОДИЧНА РОБОТА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534400" cy="5364163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8600" b="1" dirty="0" err="1" smtClean="0">
                <a:solidFill>
                  <a:srgbClr val="7030A0"/>
                </a:solidFill>
              </a:rPr>
              <a:t>Проходження</a:t>
            </a:r>
            <a:r>
              <a:rPr lang="ru-RU" sz="8600" b="1" dirty="0" smtClean="0">
                <a:solidFill>
                  <a:srgbClr val="7030A0"/>
                </a:solidFill>
              </a:rPr>
              <a:t> корпоративного </a:t>
            </a:r>
            <a:r>
              <a:rPr lang="ru-RU" sz="8600" b="1" dirty="0" err="1" smtClean="0">
                <a:solidFill>
                  <a:srgbClr val="7030A0"/>
                </a:solidFill>
              </a:rPr>
              <a:t>навчання</a:t>
            </a:r>
            <a:r>
              <a:rPr lang="ru-RU" sz="8600" dirty="0" smtClean="0"/>
              <a:t>: </a:t>
            </a:r>
            <a:r>
              <a:rPr lang="ru-RU" sz="6200" b="1" dirty="0" smtClean="0"/>
              <a:t>через </a:t>
            </a:r>
            <a:r>
              <a:rPr lang="ru-RU" sz="6200" b="1" dirty="0" err="1" smtClean="0"/>
              <a:t>традиційні</a:t>
            </a:r>
            <a:r>
              <a:rPr lang="ru-RU" sz="6200" b="1" dirty="0" smtClean="0"/>
              <a:t> </a:t>
            </a:r>
            <a:r>
              <a:rPr lang="ru-RU" sz="6200" b="1" dirty="0" err="1" smtClean="0"/>
              <a:t>форми</a:t>
            </a:r>
            <a:r>
              <a:rPr lang="ru-RU" sz="6200" b="1" dirty="0" smtClean="0"/>
              <a:t> </a:t>
            </a:r>
            <a:r>
              <a:rPr lang="ru-RU" sz="6200" b="1" dirty="0" err="1" smtClean="0"/>
              <a:t>розвитку</a:t>
            </a:r>
            <a:r>
              <a:rPr lang="ru-RU" sz="6200" b="1" dirty="0" smtClean="0"/>
              <a:t> </a:t>
            </a:r>
            <a:r>
              <a:rPr lang="ru-RU" sz="6200" b="1" dirty="0" err="1" smtClean="0"/>
              <a:t>професійної</a:t>
            </a:r>
            <a:r>
              <a:rPr lang="ru-RU" sz="6200" b="1" dirty="0" smtClean="0"/>
              <a:t> </a:t>
            </a:r>
            <a:r>
              <a:rPr lang="ru-RU" sz="6200" b="1" dirty="0" err="1" smtClean="0"/>
              <a:t>компетентності</a:t>
            </a:r>
            <a:r>
              <a:rPr lang="ru-RU" sz="6200" b="1" dirty="0" smtClean="0"/>
              <a:t>:</a:t>
            </a:r>
            <a:endParaRPr lang="uk-UA" sz="6200" dirty="0" smtClean="0"/>
          </a:p>
          <a:p>
            <a:r>
              <a:rPr lang="ru-RU" sz="6200" dirty="0" smtClean="0"/>
              <a:t> </a:t>
            </a:r>
            <a:r>
              <a:rPr lang="ru-RU" sz="6200" dirty="0" err="1" smtClean="0"/>
              <a:t>семінари</a:t>
            </a:r>
            <a:r>
              <a:rPr lang="ru-RU" sz="6200" dirty="0" smtClean="0"/>
              <a:t>,</a:t>
            </a:r>
            <a:endParaRPr lang="uk-UA" sz="6200" dirty="0" smtClean="0"/>
          </a:p>
          <a:p>
            <a:r>
              <a:rPr lang="ru-RU" sz="6200" dirty="0" smtClean="0"/>
              <a:t> </a:t>
            </a:r>
            <a:r>
              <a:rPr lang="ru-RU" sz="6200" dirty="0" err="1" smtClean="0"/>
              <a:t>лекції</a:t>
            </a:r>
            <a:r>
              <a:rPr lang="ru-RU" sz="6200" dirty="0" smtClean="0"/>
              <a:t>,</a:t>
            </a:r>
            <a:endParaRPr lang="uk-UA" sz="6200" dirty="0" smtClean="0"/>
          </a:p>
          <a:p>
            <a:r>
              <a:rPr lang="ru-RU" sz="6200" dirty="0" smtClean="0"/>
              <a:t> </a:t>
            </a:r>
            <a:r>
              <a:rPr lang="ru-RU" sz="6200" dirty="0" err="1" smtClean="0"/>
              <a:t>педагогічні</a:t>
            </a:r>
            <a:r>
              <a:rPr lang="ru-RU" sz="6200" dirty="0" smtClean="0"/>
              <a:t> ради,</a:t>
            </a:r>
            <a:endParaRPr lang="uk-UA" sz="6200" dirty="0" smtClean="0"/>
          </a:p>
          <a:p>
            <a:r>
              <a:rPr lang="ru-RU" sz="6200" dirty="0" smtClean="0"/>
              <a:t> </a:t>
            </a:r>
            <a:r>
              <a:rPr lang="ru-RU" sz="6200" dirty="0" err="1" smtClean="0"/>
              <a:t>круглі</a:t>
            </a:r>
            <a:r>
              <a:rPr lang="ru-RU" sz="6200" dirty="0" smtClean="0"/>
              <a:t> </a:t>
            </a:r>
            <a:r>
              <a:rPr lang="ru-RU" sz="6200" dirty="0" err="1" smtClean="0"/>
              <a:t>столи</a:t>
            </a:r>
            <a:endParaRPr lang="uk-UA" sz="6200" dirty="0" smtClean="0"/>
          </a:p>
          <a:p>
            <a:pPr>
              <a:buNone/>
            </a:pPr>
            <a:r>
              <a:rPr lang="uk-UA" sz="6200" dirty="0" smtClean="0"/>
              <a:t> </a:t>
            </a:r>
            <a:r>
              <a:rPr lang="ru-RU" sz="6200" dirty="0" smtClean="0"/>
              <a:t>     </a:t>
            </a:r>
            <a:r>
              <a:rPr lang="ru-RU" sz="6200" b="1" dirty="0" smtClean="0"/>
              <a:t>через </a:t>
            </a:r>
            <a:r>
              <a:rPr lang="ru-RU" sz="6200" b="1" dirty="0" err="1" smtClean="0"/>
              <a:t>технології</a:t>
            </a:r>
            <a:r>
              <a:rPr lang="ru-RU" sz="6200" b="1" dirty="0" smtClean="0"/>
              <a:t> </a:t>
            </a:r>
            <a:r>
              <a:rPr lang="ru-RU" sz="6200" b="1" dirty="0" err="1" smtClean="0"/>
              <a:t>розвитку</a:t>
            </a:r>
            <a:r>
              <a:rPr lang="ru-RU" sz="6200" b="1" dirty="0" smtClean="0"/>
              <a:t> </a:t>
            </a:r>
            <a:r>
              <a:rPr lang="ru-RU" sz="6200" b="1" dirty="0" err="1" smtClean="0"/>
              <a:t>професійної</a:t>
            </a:r>
            <a:r>
              <a:rPr lang="ru-RU" sz="6200" b="1" dirty="0" smtClean="0"/>
              <a:t> </a:t>
            </a:r>
            <a:r>
              <a:rPr lang="ru-RU" sz="6200" b="1" dirty="0" err="1" smtClean="0"/>
              <a:t>компетентності</a:t>
            </a:r>
            <a:r>
              <a:rPr lang="ru-RU" sz="6200" b="1" dirty="0" smtClean="0"/>
              <a:t> </a:t>
            </a:r>
            <a:r>
              <a:rPr lang="ru-RU" sz="6200" b="1" dirty="0" err="1" smtClean="0"/>
              <a:t>з</a:t>
            </a:r>
            <a:r>
              <a:rPr lang="ru-RU" sz="6200" b="1" dirty="0" smtClean="0"/>
              <a:t> </a:t>
            </a:r>
            <a:r>
              <a:rPr lang="ru-RU" sz="6200" b="1" dirty="0" err="1" smtClean="0"/>
              <a:t>використанням</a:t>
            </a:r>
            <a:r>
              <a:rPr lang="ru-RU" sz="6200" b="1" dirty="0" smtClean="0"/>
              <a:t> </a:t>
            </a:r>
            <a:r>
              <a:rPr lang="ru-RU" sz="6200" b="1" dirty="0" err="1" smtClean="0"/>
              <a:t>активних</a:t>
            </a:r>
            <a:r>
              <a:rPr lang="ru-RU" sz="6200" b="1" dirty="0" smtClean="0"/>
              <a:t>   </a:t>
            </a:r>
            <a:r>
              <a:rPr lang="uk-UA" sz="6200" b="1" dirty="0" smtClean="0"/>
              <a:t>    </a:t>
            </a:r>
            <a:r>
              <a:rPr lang="ru-RU" sz="6200" b="1" dirty="0" smtClean="0"/>
              <a:t> </a:t>
            </a:r>
            <a:r>
              <a:rPr lang="ru-RU" sz="6200" b="1" dirty="0" err="1" smtClean="0"/>
              <a:t>методів</a:t>
            </a:r>
            <a:r>
              <a:rPr lang="ru-RU" sz="6200" b="1" dirty="0" smtClean="0"/>
              <a:t> </a:t>
            </a:r>
            <a:r>
              <a:rPr lang="ru-RU" sz="6200" b="1" dirty="0" err="1" smtClean="0"/>
              <a:t>навчання</a:t>
            </a:r>
            <a:r>
              <a:rPr lang="ru-RU" sz="6200" b="1" dirty="0" smtClean="0"/>
              <a:t>:</a:t>
            </a:r>
            <a:endParaRPr lang="uk-UA" sz="6200" dirty="0" smtClean="0"/>
          </a:p>
          <a:p>
            <a:r>
              <a:rPr lang="ru-RU" sz="6200" dirty="0" err="1" smtClean="0"/>
              <a:t>проєктувальні</a:t>
            </a:r>
            <a:r>
              <a:rPr lang="ru-RU" sz="6200" dirty="0" smtClean="0"/>
              <a:t> </a:t>
            </a:r>
            <a:r>
              <a:rPr lang="ru-RU" sz="6200" dirty="0" err="1" smtClean="0"/>
              <a:t>семінари</a:t>
            </a:r>
            <a:r>
              <a:rPr lang="ru-RU" sz="6200" dirty="0" smtClean="0"/>
              <a:t>,</a:t>
            </a:r>
            <a:endParaRPr lang="uk-UA" sz="6200" dirty="0" smtClean="0"/>
          </a:p>
          <a:p>
            <a:r>
              <a:rPr lang="ru-RU" sz="6200" dirty="0" smtClean="0"/>
              <a:t> </a:t>
            </a:r>
            <a:r>
              <a:rPr lang="ru-RU" sz="6200" dirty="0" err="1" smtClean="0"/>
              <a:t>рішення</a:t>
            </a:r>
            <a:r>
              <a:rPr lang="ru-RU" sz="6200" dirty="0" smtClean="0"/>
              <a:t> </a:t>
            </a:r>
            <a:r>
              <a:rPr lang="ru-RU" sz="6200" dirty="0" err="1" smtClean="0"/>
              <a:t>професійних</a:t>
            </a:r>
            <a:r>
              <a:rPr lang="ru-RU" sz="6200" dirty="0" smtClean="0"/>
              <a:t> </a:t>
            </a:r>
            <a:r>
              <a:rPr lang="ru-RU" sz="6200" dirty="0" err="1" smtClean="0"/>
              <a:t>завдань</a:t>
            </a:r>
            <a:r>
              <a:rPr lang="ru-RU" sz="6200" dirty="0" smtClean="0"/>
              <a:t>,</a:t>
            </a:r>
            <a:endParaRPr lang="uk-UA" sz="6200" dirty="0" smtClean="0"/>
          </a:p>
          <a:p>
            <a:r>
              <a:rPr lang="ru-RU" sz="6200" dirty="0" err="1" smtClean="0"/>
              <a:t>ділові</a:t>
            </a:r>
            <a:r>
              <a:rPr lang="ru-RU" sz="6200" dirty="0" smtClean="0"/>
              <a:t> та </a:t>
            </a:r>
            <a:r>
              <a:rPr lang="ru-RU" sz="6200" dirty="0" err="1" smtClean="0"/>
              <a:t>рольові</a:t>
            </a:r>
            <a:r>
              <a:rPr lang="ru-RU" sz="6200" dirty="0" smtClean="0"/>
              <a:t> </a:t>
            </a:r>
            <a:r>
              <a:rPr lang="ru-RU" sz="6200" dirty="0" err="1" smtClean="0"/>
              <a:t>ігри</a:t>
            </a:r>
            <a:r>
              <a:rPr lang="ru-RU" sz="6200" dirty="0" smtClean="0"/>
              <a:t>,</a:t>
            </a:r>
            <a:endParaRPr lang="uk-UA" sz="6200" dirty="0" smtClean="0"/>
          </a:p>
          <a:p>
            <a:r>
              <a:rPr lang="ru-RU" sz="6200" dirty="0" err="1" smtClean="0"/>
              <a:t>дебати</a:t>
            </a:r>
            <a:r>
              <a:rPr lang="ru-RU" sz="6200" dirty="0" smtClean="0"/>
              <a:t>,</a:t>
            </a:r>
            <a:endParaRPr lang="uk-UA" sz="6200" dirty="0" smtClean="0"/>
          </a:p>
          <a:p>
            <a:r>
              <a:rPr lang="ru-RU" sz="6200" dirty="0" err="1" smtClean="0"/>
              <a:t>дискусії</a:t>
            </a:r>
            <a:r>
              <a:rPr lang="ru-RU" sz="6200" dirty="0" smtClean="0"/>
              <a:t>,</a:t>
            </a:r>
            <a:endParaRPr lang="uk-UA" sz="6200" dirty="0" smtClean="0"/>
          </a:p>
          <a:p>
            <a:r>
              <a:rPr lang="ru-RU" sz="6200" dirty="0" smtClean="0"/>
              <a:t> </a:t>
            </a:r>
            <a:r>
              <a:rPr lang="ru-RU" sz="6200" dirty="0" err="1" smtClean="0"/>
              <a:t>аналіз</a:t>
            </a:r>
            <a:r>
              <a:rPr lang="ru-RU" sz="6200" dirty="0" smtClean="0"/>
              <a:t> </a:t>
            </a:r>
            <a:r>
              <a:rPr lang="ru-RU" sz="6200" dirty="0" err="1" smtClean="0"/>
              <a:t>відеоматеріалів</a:t>
            </a:r>
            <a:r>
              <a:rPr lang="ru-RU" sz="6200" dirty="0" smtClean="0"/>
              <a:t>,</a:t>
            </a:r>
            <a:endParaRPr lang="uk-UA" sz="6200" dirty="0" smtClean="0"/>
          </a:p>
          <a:p>
            <a:r>
              <a:rPr lang="ru-RU" sz="6200" dirty="0" smtClean="0"/>
              <a:t> </a:t>
            </a:r>
            <a:r>
              <a:rPr lang="ru-RU" sz="6200" dirty="0" err="1" smtClean="0"/>
              <a:t>тренінги</a:t>
            </a:r>
            <a:endParaRPr lang="uk-UA" sz="6200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</a:rPr>
              <a:t>ПРЕЗЕНТАЦІЯ ПЕДАГОГІЧНОГО ДОСВІДУ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9" name="AutoShape 3"/>
          <p:cNvSpPr>
            <a:spLocks noGrp="1" noChangeArrowheads="1"/>
          </p:cNvSpPr>
          <p:nvPr>
            <p:ph idx="1"/>
          </p:nvPr>
        </p:nvSpPr>
        <p:spPr bwMode="gray">
          <a:xfrm>
            <a:off x="457200" y="1371600"/>
            <a:ext cx="8229600" cy="4754563"/>
          </a:xfrm>
          <a:prstGeom prst="roundRect">
            <a:avLst>
              <a:gd name="adj" fmla="val 10347"/>
            </a:avLst>
          </a:prstGeom>
          <a:gradFill rotWithShape="1">
            <a:gsLst>
              <a:gs pos="0">
                <a:srgbClr val="EBD3AD"/>
              </a:gs>
              <a:gs pos="100000">
                <a:srgbClr val="EBD3AD">
                  <a:gamma/>
                  <a:tint val="0"/>
                  <a:invGamma/>
                </a:srgbClr>
              </a:gs>
            </a:gsLst>
            <a:lin ang="18900000" scaled="1"/>
          </a:gradFill>
          <a:ln w="50800">
            <a:solidFill>
              <a:srgbClr val="FF9933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buNone/>
            </a:pPr>
            <a:r>
              <a:rPr lang="ru-RU" dirty="0" smtClean="0"/>
              <a:t>• </a:t>
            </a:r>
            <a:r>
              <a:rPr lang="ru-RU" dirty="0" err="1" smtClean="0"/>
              <a:t>відкриті</a:t>
            </a:r>
            <a:r>
              <a:rPr lang="ru-RU" dirty="0" smtClean="0"/>
              <a:t> </a:t>
            </a:r>
            <a:r>
              <a:rPr lang="ru-RU" dirty="0" err="1" smtClean="0"/>
              <a:t>заняття</a:t>
            </a:r>
            <a:r>
              <a:rPr lang="ru-RU" dirty="0" smtClean="0"/>
              <a:t>, заходи;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• </a:t>
            </a:r>
            <a:r>
              <a:rPr lang="ru-RU" dirty="0" err="1" smtClean="0"/>
              <a:t>майстер-клас</a:t>
            </a:r>
            <a:r>
              <a:rPr lang="ru-RU" dirty="0" smtClean="0"/>
              <a:t> на тему «....»;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• </a:t>
            </a:r>
            <a:r>
              <a:rPr lang="ru-RU" dirty="0" err="1" smtClean="0"/>
              <a:t>презентація</a:t>
            </a:r>
            <a:r>
              <a:rPr lang="ru-RU" dirty="0" smtClean="0"/>
              <a:t> на </a:t>
            </a:r>
            <a:r>
              <a:rPr lang="ru-RU" dirty="0" err="1" smtClean="0"/>
              <a:t>педагогічній</a:t>
            </a:r>
            <a:r>
              <a:rPr lang="ru-RU" dirty="0" smtClean="0"/>
              <a:t> </a:t>
            </a:r>
            <a:r>
              <a:rPr lang="ru-RU" dirty="0" err="1" smtClean="0"/>
              <a:t>раді</a:t>
            </a:r>
            <a:r>
              <a:rPr lang="ru-RU" dirty="0" smtClean="0"/>
              <a:t>;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• </a:t>
            </a:r>
            <a:r>
              <a:rPr lang="ru-RU" dirty="0" err="1" smtClean="0"/>
              <a:t>проведення</a:t>
            </a:r>
            <a:r>
              <a:rPr lang="ru-RU" dirty="0" smtClean="0"/>
              <a:t> </a:t>
            </a:r>
            <a:r>
              <a:rPr lang="ru-RU" dirty="0" err="1" smtClean="0"/>
              <a:t>семінару</a:t>
            </a:r>
            <a:r>
              <a:rPr lang="ru-RU" dirty="0" smtClean="0"/>
              <a:t>;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• </a:t>
            </a:r>
            <a:r>
              <a:rPr lang="ru-RU" dirty="0" err="1" smtClean="0"/>
              <a:t>написання</a:t>
            </a:r>
            <a:r>
              <a:rPr lang="ru-RU" dirty="0" smtClean="0"/>
              <a:t> про</a:t>
            </a:r>
            <a:r>
              <a:rPr lang="uk-UA" dirty="0" smtClean="0"/>
              <a:t>є</a:t>
            </a:r>
            <a:r>
              <a:rPr lang="ru-RU" dirty="0" err="1" smtClean="0"/>
              <a:t>кту</a:t>
            </a:r>
            <a:r>
              <a:rPr lang="ru-RU" dirty="0" smtClean="0"/>
              <a:t>: «....»;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• участь у </a:t>
            </a:r>
            <a:r>
              <a:rPr lang="ru-RU" dirty="0" err="1" smtClean="0"/>
              <a:t>створенні</a:t>
            </a:r>
            <a:r>
              <a:rPr lang="ru-RU" dirty="0" smtClean="0"/>
              <a:t> банку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dirty="0" err="1" smtClean="0"/>
              <a:t>науково-методичних</a:t>
            </a:r>
            <a:r>
              <a:rPr lang="ru-RU" dirty="0" smtClean="0"/>
              <a:t> </a:t>
            </a:r>
            <a:r>
              <a:rPr lang="ru-RU" dirty="0" err="1" smtClean="0"/>
              <a:t>розробок</a:t>
            </a:r>
            <a:endParaRPr lang="uk-UA" dirty="0" smtClean="0"/>
          </a:p>
          <a:p>
            <a:endParaRPr lang="uk-UA" dirty="0"/>
          </a:p>
        </p:txBody>
      </p:sp>
      <p:sp>
        <p:nvSpPr>
          <p:cNvPr id="10" name="Freeform 6"/>
          <p:cNvSpPr>
            <a:spLocks/>
          </p:cNvSpPr>
          <p:nvPr/>
        </p:nvSpPr>
        <p:spPr bwMode="gray">
          <a:xfrm>
            <a:off x="6781800" y="2362200"/>
            <a:ext cx="1419586" cy="3091188"/>
          </a:xfrm>
          <a:custGeom>
            <a:avLst/>
            <a:gdLst>
              <a:gd name="T0" fmla="*/ 72 w 573"/>
              <a:gd name="T1" fmla="*/ 5 h 1111"/>
              <a:gd name="T2" fmla="*/ 30 w 573"/>
              <a:gd name="T3" fmla="*/ 32 h 1111"/>
              <a:gd name="T4" fmla="*/ 4 w 573"/>
              <a:gd name="T5" fmla="*/ 75 h 1111"/>
              <a:gd name="T6" fmla="*/ 0 w 573"/>
              <a:gd name="T7" fmla="*/ 509 h 1111"/>
              <a:gd name="T8" fmla="*/ 1 w 573"/>
              <a:gd name="T9" fmla="*/ 516 h 1111"/>
              <a:gd name="T10" fmla="*/ 9 w 573"/>
              <a:gd name="T11" fmla="*/ 533 h 1111"/>
              <a:gd name="T12" fmla="*/ 26 w 573"/>
              <a:gd name="T13" fmla="*/ 550 h 1111"/>
              <a:gd name="T14" fmla="*/ 56 w 573"/>
              <a:gd name="T15" fmla="*/ 557 h 1111"/>
              <a:gd name="T16" fmla="*/ 84 w 573"/>
              <a:gd name="T17" fmla="*/ 551 h 1111"/>
              <a:gd name="T18" fmla="*/ 100 w 573"/>
              <a:gd name="T19" fmla="*/ 534 h 1111"/>
              <a:gd name="T20" fmla="*/ 106 w 573"/>
              <a:gd name="T21" fmla="*/ 516 h 1111"/>
              <a:gd name="T22" fmla="*/ 108 w 573"/>
              <a:gd name="T23" fmla="*/ 503 h 1111"/>
              <a:gd name="T24" fmla="*/ 108 w 573"/>
              <a:gd name="T25" fmla="*/ 166 h 1111"/>
              <a:gd name="T26" fmla="*/ 135 w 573"/>
              <a:gd name="T27" fmla="*/ 1066 h 1111"/>
              <a:gd name="T28" fmla="*/ 138 w 573"/>
              <a:gd name="T29" fmla="*/ 1073 h 1111"/>
              <a:gd name="T30" fmla="*/ 151 w 573"/>
              <a:gd name="T31" fmla="*/ 1089 h 1111"/>
              <a:gd name="T32" fmla="*/ 174 w 573"/>
              <a:gd name="T33" fmla="*/ 1105 h 1111"/>
              <a:gd name="T34" fmla="*/ 199 w 573"/>
              <a:gd name="T35" fmla="*/ 1111 h 1111"/>
              <a:gd name="T36" fmla="*/ 227 w 573"/>
              <a:gd name="T37" fmla="*/ 1110 h 1111"/>
              <a:gd name="T38" fmla="*/ 255 w 573"/>
              <a:gd name="T39" fmla="*/ 1097 h 1111"/>
              <a:gd name="T40" fmla="*/ 272 w 573"/>
              <a:gd name="T41" fmla="*/ 1080 h 1111"/>
              <a:gd name="T42" fmla="*/ 278 w 573"/>
              <a:gd name="T43" fmla="*/ 1068 h 1111"/>
              <a:gd name="T44" fmla="*/ 279 w 573"/>
              <a:gd name="T45" fmla="*/ 499 h 1111"/>
              <a:gd name="T46" fmla="*/ 302 w 573"/>
              <a:gd name="T47" fmla="*/ 503 h 1111"/>
              <a:gd name="T48" fmla="*/ 302 w 573"/>
              <a:gd name="T49" fmla="*/ 534 h 1111"/>
              <a:gd name="T50" fmla="*/ 304 w 573"/>
              <a:gd name="T51" fmla="*/ 590 h 1111"/>
              <a:gd name="T52" fmla="*/ 304 w 573"/>
              <a:gd name="T53" fmla="*/ 664 h 1111"/>
              <a:gd name="T54" fmla="*/ 304 w 573"/>
              <a:gd name="T55" fmla="*/ 750 h 1111"/>
              <a:gd name="T56" fmla="*/ 304 w 573"/>
              <a:gd name="T57" fmla="*/ 838 h 1111"/>
              <a:gd name="T58" fmla="*/ 305 w 573"/>
              <a:gd name="T59" fmla="*/ 926 h 1111"/>
              <a:gd name="T60" fmla="*/ 305 w 573"/>
              <a:gd name="T61" fmla="*/ 1004 h 1111"/>
              <a:gd name="T62" fmla="*/ 305 w 573"/>
              <a:gd name="T63" fmla="*/ 1066 h 1111"/>
              <a:gd name="T64" fmla="*/ 306 w 573"/>
              <a:gd name="T65" fmla="*/ 1073 h 1111"/>
              <a:gd name="T66" fmla="*/ 315 w 573"/>
              <a:gd name="T67" fmla="*/ 1088 h 1111"/>
              <a:gd name="T68" fmla="*/ 335 w 573"/>
              <a:gd name="T69" fmla="*/ 1103 h 1111"/>
              <a:gd name="T70" fmla="*/ 372 w 573"/>
              <a:gd name="T71" fmla="*/ 1111 h 1111"/>
              <a:gd name="T72" fmla="*/ 408 w 573"/>
              <a:gd name="T73" fmla="*/ 1103 h 1111"/>
              <a:gd name="T74" fmla="*/ 429 w 573"/>
              <a:gd name="T75" fmla="*/ 1089 h 1111"/>
              <a:gd name="T76" fmla="*/ 437 w 573"/>
              <a:gd name="T77" fmla="*/ 1073 h 1111"/>
              <a:gd name="T78" fmla="*/ 438 w 573"/>
              <a:gd name="T79" fmla="*/ 1067 h 1111"/>
              <a:gd name="T80" fmla="*/ 466 w 573"/>
              <a:gd name="T81" fmla="*/ 166 h 1111"/>
              <a:gd name="T82" fmla="*/ 468 w 573"/>
              <a:gd name="T83" fmla="*/ 503 h 1111"/>
              <a:gd name="T84" fmla="*/ 472 w 573"/>
              <a:gd name="T85" fmla="*/ 517 h 1111"/>
              <a:gd name="T86" fmla="*/ 483 w 573"/>
              <a:gd name="T87" fmla="*/ 537 h 1111"/>
              <a:gd name="T88" fmla="*/ 505 w 573"/>
              <a:gd name="T89" fmla="*/ 551 h 1111"/>
              <a:gd name="T90" fmla="*/ 536 w 573"/>
              <a:gd name="T91" fmla="*/ 551 h 1111"/>
              <a:gd name="T92" fmla="*/ 557 w 573"/>
              <a:gd name="T93" fmla="*/ 537 h 1111"/>
              <a:gd name="T94" fmla="*/ 570 w 573"/>
              <a:gd name="T95" fmla="*/ 517 h 1111"/>
              <a:gd name="T96" fmla="*/ 573 w 573"/>
              <a:gd name="T97" fmla="*/ 508 h 1111"/>
              <a:gd name="T98" fmla="*/ 572 w 573"/>
              <a:gd name="T99" fmla="*/ 68 h 1111"/>
              <a:gd name="T100" fmla="*/ 546 w 573"/>
              <a:gd name="T101" fmla="*/ 28 h 1111"/>
              <a:gd name="T102" fmla="*/ 506 w 573"/>
              <a:gd name="T103" fmla="*/ 4 h 1111"/>
              <a:gd name="T104" fmla="*/ 94 w 573"/>
              <a:gd name="T105" fmla="*/ 0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3" h="1111">
                <a:moveTo>
                  <a:pt x="94" y="0"/>
                </a:moveTo>
                <a:lnTo>
                  <a:pt x="72" y="5"/>
                </a:lnTo>
                <a:lnTo>
                  <a:pt x="50" y="16"/>
                </a:lnTo>
                <a:lnTo>
                  <a:pt x="30" y="32"/>
                </a:lnTo>
                <a:lnTo>
                  <a:pt x="15" y="53"/>
                </a:lnTo>
                <a:lnTo>
                  <a:pt x="4" y="75"/>
                </a:lnTo>
                <a:lnTo>
                  <a:pt x="0" y="99"/>
                </a:lnTo>
                <a:lnTo>
                  <a:pt x="0" y="509"/>
                </a:lnTo>
                <a:lnTo>
                  <a:pt x="0" y="511"/>
                </a:lnTo>
                <a:lnTo>
                  <a:pt x="1" y="516"/>
                </a:lnTo>
                <a:lnTo>
                  <a:pt x="4" y="525"/>
                </a:lnTo>
                <a:lnTo>
                  <a:pt x="9" y="533"/>
                </a:lnTo>
                <a:lnTo>
                  <a:pt x="16" y="543"/>
                </a:lnTo>
                <a:lnTo>
                  <a:pt x="26" y="550"/>
                </a:lnTo>
                <a:lnTo>
                  <a:pt x="39" y="556"/>
                </a:lnTo>
                <a:lnTo>
                  <a:pt x="56" y="557"/>
                </a:lnTo>
                <a:lnTo>
                  <a:pt x="72" y="556"/>
                </a:lnTo>
                <a:lnTo>
                  <a:pt x="84" y="551"/>
                </a:lnTo>
                <a:lnTo>
                  <a:pt x="92" y="543"/>
                </a:lnTo>
                <a:lnTo>
                  <a:pt x="100" y="534"/>
                </a:lnTo>
                <a:lnTo>
                  <a:pt x="103" y="525"/>
                </a:lnTo>
                <a:lnTo>
                  <a:pt x="106" y="516"/>
                </a:lnTo>
                <a:lnTo>
                  <a:pt x="107" y="508"/>
                </a:lnTo>
                <a:lnTo>
                  <a:pt x="108" y="503"/>
                </a:lnTo>
                <a:lnTo>
                  <a:pt x="108" y="500"/>
                </a:lnTo>
                <a:lnTo>
                  <a:pt x="108" y="166"/>
                </a:lnTo>
                <a:lnTo>
                  <a:pt x="134" y="167"/>
                </a:lnTo>
                <a:lnTo>
                  <a:pt x="135" y="1066"/>
                </a:lnTo>
                <a:lnTo>
                  <a:pt x="136" y="1068"/>
                </a:lnTo>
                <a:lnTo>
                  <a:pt x="138" y="1073"/>
                </a:lnTo>
                <a:lnTo>
                  <a:pt x="143" y="1080"/>
                </a:lnTo>
                <a:lnTo>
                  <a:pt x="151" y="1089"/>
                </a:lnTo>
                <a:lnTo>
                  <a:pt x="162" y="1097"/>
                </a:lnTo>
                <a:lnTo>
                  <a:pt x="174" y="1105"/>
                </a:lnTo>
                <a:lnTo>
                  <a:pt x="189" y="1110"/>
                </a:lnTo>
                <a:lnTo>
                  <a:pt x="199" y="1111"/>
                </a:lnTo>
                <a:lnTo>
                  <a:pt x="217" y="1111"/>
                </a:lnTo>
                <a:lnTo>
                  <a:pt x="227" y="1110"/>
                </a:lnTo>
                <a:lnTo>
                  <a:pt x="243" y="1105"/>
                </a:lnTo>
                <a:lnTo>
                  <a:pt x="255" y="1097"/>
                </a:lnTo>
                <a:lnTo>
                  <a:pt x="265" y="1089"/>
                </a:lnTo>
                <a:lnTo>
                  <a:pt x="272" y="1080"/>
                </a:lnTo>
                <a:lnTo>
                  <a:pt x="276" y="1073"/>
                </a:lnTo>
                <a:lnTo>
                  <a:pt x="278" y="1068"/>
                </a:lnTo>
                <a:lnTo>
                  <a:pt x="279" y="1066"/>
                </a:lnTo>
                <a:lnTo>
                  <a:pt x="279" y="499"/>
                </a:lnTo>
                <a:lnTo>
                  <a:pt x="302" y="499"/>
                </a:lnTo>
                <a:lnTo>
                  <a:pt x="302" y="503"/>
                </a:lnTo>
                <a:lnTo>
                  <a:pt x="302" y="515"/>
                </a:lnTo>
                <a:lnTo>
                  <a:pt x="302" y="534"/>
                </a:lnTo>
                <a:lnTo>
                  <a:pt x="302" y="560"/>
                </a:lnTo>
                <a:lnTo>
                  <a:pt x="304" y="590"/>
                </a:lnTo>
                <a:lnTo>
                  <a:pt x="304" y="626"/>
                </a:lnTo>
                <a:lnTo>
                  <a:pt x="304" y="664"/>
                </a:lnTo>
                <a:lnTo>
                  <a:pt x="304" y="706"/>
                </a:lnTo>
                <a:lnTo>
                  <a:pt x="304" y="750"/>
                </a:lnTo>
                <a:lnTo>
                  <a:pt x="304" y="793"/>
                </a:lnTo>
                <a:lnTo>
                  <a:pt x="304" y="838"/>
                </a:lnTo>
                <a:lnTo>
                  <a:pt x="305" y="882"/>
                </a:lnTo>
                <a:lnTo>
                  <a:pt x="305" y="926"/>
                </a:lnTo>
                <a:lnTo>
                  <a:pt x="305" y="966"/>
                </a:lnTo>
                <a:lnTo>
                  <a:pt x="305" y="1004"/>
                </a:lnTo>
                <a:lnTo>
                  <a:pt x="305" y="1037"/>
                </a:lnTo>
                <a:lnTo>
                  <a:pt x="305" y="1066"/>
                </a:lnTo>
                <a:lnTo>
                  <a:pt x="305" y="1067"/>
                </a:lnTo>
                <a:lnTo>
                  <a:pt x="306" y="1073"/>
                </a:lnTo>
                <a:lnTo>
                  <a:pt x="310" y="1079"/>
                </a:lnTo>
                <a:lnTo>
                  <a:pt x="315" y="1088"/>
                </a:lnTo>
                <a:lnTo>
                  <a:pt x="323" y="1096"/>
                </a:lnTo>
                <a:lnTo>
                  <a:pt x="335" y="1103"/>
                </a:lnTo>
                <a:lnTo>
                  <a:pt x="351" y="1108"/>
                </a:lnTo>
                <a:lnTo>
                  <a:pt x="372" y="1111"/>
                </a:lnTo>
                <a:lnTo>
                  <a:pt x="392" y="1108"/>
                </a:lnTo>
                <a:lnTo>
                  <a:pt x="408" y="1103"/>
                </a:lnTo>
                <a:lnTo>
                  <a:pt x="420" y="1096"/>
                </a:lnTo>
                <a:lnTo>
                  <a:pt x="429" y="1089"/>
                </a:lnTo>
                <a:lnTo>
                  <a:pt x="434" y="1080"/>
                </a:lnTo>
                <a:lnTo>
                  <a:pt x="437" y="1073"/>
                </a:lnTo>
                <a:lnTo>
                  <a:pt x="438" y="1068"/>
                </a:lnTo>
                <a:lnTo>
                  <a:pt x="438" y="1067"/>
                </a:lnTo>
                <a:lnTo>
                  <a:pt x="440" y="166"/>
                </a:lnTo>
                <a:lnTo>
                  <a:pt x="466" y="166"/>
                </a:lnTo>
                <a:lnTo>
                  <a:pt x="466" y="500"/>
                </a:lnTo>
                <a:lnTo>
                  <a:pt x="468" y="503"/>
                </a:lnTo>
                <a:lnTo>
                  <a:pt x="469" y="509"/>
                </a:lnTo>
                <a:lnTo>
                  <a:pt x="472" y="517"/>
                </a:lnTo>
                <a:lnTo>
                  <a:pt x="477" y="527"/>
                </a:lnTo>
                <a:lnTo>
                  <a:pt x="483" y="537"/>
                </a:lnTo>
                <a:lnTo>
                  <a:pt x="493" y="545"/>
                </a:lnTo>
                <a:lnTo>
                  <a:pt x="505" y="551"/>
                </a:lnTo>
                <a:lnTo>
                  <a:pt x="520" y="554"/>
                </a:lnTo>
                <a:lnTo>
                  <a:pt x="536" y="551"/>
                </a:lnTo>
                <a:lnTo>
                  <a:pt x="548" y="545"/>
                </a:lnTo>
                <a:lnTo>
                  <a:pt x="557" y="537"/>
                </a:lnTo>
                <a:lnTo>
                  <a:pt x="563" y="527"/>
                </a:lnTo>
                <a:lnTo>
                  <a:pt x="570" y="517"/>
                </a:lnTo>
                <a:lnTo>
                  <a:pt x="573" y="510"/>
                </a:lnTo>
                <a:lnTo>
                  <a:pt x="573" y="508"/>
                </a:lnTo>
                <a:lnTo>
                  <a:pt x="573" y="79"/>
                </a:lnTo>
                <a:lnTo>
                  <a:pt x="572" y="68"/>
                </a:lnTo>
                <a:lnTo>
                  <a:pt x="561" y="47"/>
                </a:lnTo>
                <a:lnTo>
                  <a:pt x="546" y="28"/>
                </a:lnTo>
                <a:lnTo>
                  <a:pt x="528" y="14"/>
                </a:lnTo>
                <a:lnTo>
                  <a:pt x="506" y="4"/>
                </a:lnTo>
                <a:lnTo>
                  <a:pt x="485" y="0"/>
                </a:lnTo>
                <a:lnTo>
                  <a:pt x="94" y="0"/>
                </a:lnTo>
                <a:lnTo>
                  <a:pt x="94" y="0"/>
                </a:lnTo>
                <a:close/>
              </a:path>
            </a:pathLst>
          </a:custGeom>
          <a:solidFill>
            <a:srgbClr val="AE78D6"/>
          </a:solidFill>
          <a:ln>
            <a:noFill/>
          </a:ln>
          <a:effectLst>
            <a:outerShdw dist="91581" dir="3378596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0">
                <a:solidFill>
                  <a:srgbClr val="F7F16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7"/>
          <p:cNvSpPr>
            <a:spLocks/>
          </p:cNvSpPr>
          <p:nvPr/>
        </p:nvSpPr>
        <p:spPr bwMode="gray">
          <a:xfrm>
            <a:off x="7086600" y="1600200"/>
            <a:ext cx="668915" cy="733234"/>
          </a:xfrm>
          <a:custGeom>
            <a:avLst/>
            <a:gdLst>
              <a:gd name="T0" fmla="*/ 133 w 267"/>
              <a:gd name="T1" fmla="*/ 0 h 292"/>
              <a:gd name="T2" fmla="*/ 161 w 267"/>
              <a:gd name="T3" fmla="*/ 3 h 292"/>
              <a:gd name="T4" fmla="*/ 186 w 267"/>
              <a:gd name="T5" fmla="*/ 12 h 292"/>
              <a:gd name="T6" fmla="*/ 209 w 267"/>
              <a:gd name="T7" fmla="*/ 25 h 292"/>
              <a:gd name="T8" fmla="*/ 228 w 267"/>
              <a:gd name="T9" fmla="*/ 42 h 292"/>
              <a:gd name="T10" fmla="*/ 245 w 267"/>
              <a:gd name="T11" fmla="*/ 64 h 292"/>
              <a:gd name="T12" fmla="*/ 257 w 267"/>
              <a:gd name="T13" fmla="*/ 88 h 292"/>
              <a:gd name="T14" fmla="*/ 265 w 267"/>
              <a:gd name="T15" fmla="*/ 116 h 292"/>
              <a:gd name="T16" fmla="*/ 267 w 267"/>
              <a:gd name="T17" fmla="*/ 146 h 292"/>
              <a:gd name="T18" fmla="*/ 265 w 267"/>
              <a:gd name="T19" fmla="*/ 175 h 292"/>
              <a:gd name="T20" fmla="*/ 257 w 267"/>
              <a:gd name="T21" fmla="*/ 203 h 292"/>
              <a:gd name="T22" fmla="*/ 245 w 267"/>
              <a:gd name="T23" fmla="*/ 227 h 292"/>
              <a:gd name="T24" fmla="*/ 228 w 267"/>
              <a:gd name="T25" fmla="*/ 249 h 292"/>
              <a:gd name="T26" fmla="*/ 209 w 267"/>
              <a:gd name="T27" fmla="*/ 267 h 292"/>
              <a:gd name="T28" fmla="*/ 186 w 267"/>
              <a:gd name="T29" fmla="*/ 281 h 292"/>
              <a:gd name="T30" fmla="*/ 161 w 267"/>
              <a:gd name="T31" fmla="*/ 289 h 292"/>
              <a:gd name="T32" fmla="*/ 133 w 267"/>
              <a:gd name="T33" fmla="*/ 292 h 292"/>
              <a:gd name="T34" fmla="*/ 103 w 267"/>
              <a:gd name="T35" fmla="*/ 288 h 292"/>
              <a:gd name="T36" fmla="*/ 75 w 267"/>
              <a:gd name="T37" fmla="*/ 277 h 292"/>
              <a:gd name="T38" fmla="*/ 51 w 267"/>
              <a:gd name="T39" fmla="*/ 260 h 292"/>
              <a:gd name="T40" fmla="*/ 29 w 267"/>
              <a:gd name="T41" fmla="*/ 237 h 292"/>
              <a:gd name="T42" fmla="*/ 13 w 267"/>
              <a:gd name="T43" fmla="*/ 210 h 292"/>
              <a:gd name="T44" fmla="*/ 4 w 267"/>
              <a:gd name="T45" fmla="*/ 178 h 292"/>
              <a:gd name="T46" fmla="*/ 0 w 267"/>
              <a:gd name="T47" fmla="*/ 146 h 292"/>
              <a:gd name="T48" fmla="*/ 4 w 267"/>
              <a:gd name="T49" fmla="*/ 113 h 292"/>
              <a:gd name="T50" fmla="*/ 13 w 267"/>
              <a:gd name="T51" fmla="*/ 81 h 292"/>
              <a:gd name="T52" fmla="*/ 29 w 267"/>
              <a:gd name="T53" fmla="*/ 54 h 292"/>
              <a:gd name="T54" fmla="*/ 51 w 267"/>
              <a:gd name="T55" fmla="*/ 32 h 292"/>
              <a:gd name="T56" fmla="*/ 75 w 267"/>
              <a:gd name="T57" fmla="*/ 14 h 292"/>
              <a:gd name="T58" fmla="*/ 103 w 267"/>
              <a:gd name="T59" fmla="*/ 3 h 292"/>
              <a:gd name="T60" fmla="*/ 133 w 267"/>
              <a:gd name="T61" fmla="*/ 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67" h="292">
                <a:moveTo>
                  <a:pt x="133" y="0"/>
                </a:moveTo>
                <a:lnTo>
                  <a:pt x="161" y="3"/>
                </a:lnTo>
                <a:lnTo>
                  <a:pt x="186" y="12"/>
                </a:lnTo>
                <a:lnTo>
                  <a:pt x="209" y="25"/>
                </a:lnTo>
                <a:lnTo>
                  <a:pt x="228" y="42"/>
                </a:lnTo>
                <a:lnTo>
                  <a:pt x="245" y="64"/>
                </a:lnTo>
                <a:lnTo>
                  <a:pt x="257" y="88"/>
                </a:lnTo>
                <a:lnTo>
                  <a:pt x="265" y="116"/>
                </a:lnTo>
                <a:lnTo>
                  <a:pt x="267" y="146"/>
                </a:lnTo>
                <a:lnTo>
                  <a:pt x="265" y="175"/>
                </a:lnTo>
                <a:lnTo>
                  <a:pt x="257" y="203"/>
                </a:lnTo>
                <a:lnTo>
                  <a:pt x="245" y="227"/>
                </a:lnTo>
                <a:lnTo>
                  <a:pt x="228" y="249"/>
                </a:lnTo>
                <a:lnTo>
                  <a:pt x="209" y="267"/>
                </a:lnTo>
                <a:lnTo>
                  <a:pt x="186" y="281"/>
                </a:lnTo>
                <a:lnTo>
                  <a:pt x="161" y="289"/>
                </a:lnTo>
                <a:lnTo>
                  <a:pt x="133" y="292"/>
                </a:lnTo>
                <a:lnTo>
                  <a:pt x="103" y="288"/>
                </a:lnTo>
                <a:lnTo>
                  <a:pt x="75" y="277"/>
                </a:lnTo>
                <a:lnTo>
                  <a:pt x="51" y="260"/>
                </a:lnTo>
                <a:lnTo>
                  <a:pt x="29" y="237"/>
                </a:lnTo>
                <a:lnTo>
                  <a:pt x="13" y="210"/>
                </a:lnTo>
                <a:lnTo>
                  <a:pt x="4" y="178"/>
                </a:lnTo>
                <a:lnTo>
                  <a:pt x="0" y="146"/>
                </a:lnTo>
                <a:lnTo>
                  <a:pt x="4" y="113"/>
                </a:lnTo>
                <a:lnTo>
                  <a:pt x="13" y="81"/>
                </a:lnTo>
                <a:lnTo>
                  <a:pt x="29" y="54"/>
                </a:lnTo>
                <a:lnTo>
                  <a:pt x="51" y="32"/>
                </a:lnTo>
                <a:lnTo>
                  <a:pt x="75" y="14"/>
                </a:lnTo>
                <a:lnTo>
                  <a:pt x="103" y="3"/>
                </a:lnTo>
                <a:lnTo>
                  <a:pt x="133" y="0"/>
                </a:lnTo>
                <a:close/>
              </a:path>
            </a:pathLst>
          </a:custGeom>
          <a:solidFill>
            <a:srgbClr val="AE78D6"/>
          </a:solidFill>
          <a:ln>
            <a:noFill/>
          </a:ln>
          <a:effectLst>
            <a:outerShdw dist="91581" dir="3378596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="" xmlns:a14="http://schemas.microsoft.com/office/drawing/2010/main" w="0">
                <a:solidFill>
                  <a:srgbClr val="F7F161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="" xmlns:a16="http://schemas.microsoft.com/office/drawing/2014/main" id="{A0F934F8-F164-460F-AC25-81BB9FD6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65018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4800" b="1" dirty="0"/>
          </a:p>
          <a:p>
            <a:pPr marL="0" indent="0" algn="ctr">
              <a:buNone/>
            </a:pPr>
            <a:r>
              <a:rPr lang="uk-UA" sz="48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Індивідуальна траєкторія професійного розвитку педагога</a:t>
            </a:r>
            <a:endParaRPr lang="uk-UA" sz="18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endParaRPr lang="uk-UA" sz="1800" b="1" dirty="0"/>
          </a:p>
          <a:p>
            <a:pPr marL="0" indent="0" algn="ctr">
              <a:buNone/>
            </a:pPr>
            <a:endParaRPr lang="x-none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4FB3D5-8DE0-4803-8DAD-054D058AE29F}"/>
              </a:ext>
            </a:extLst>
          </p:cNvPr>
          <p:cNvSpPr txBox="1"/>
          <p:nvPr/>
        </p:nvSpPr>
        <p:spPr>
          <a:xfrm>
            <a:off x="3006969" y="2588456"/>
            <a:ext cx="51065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4C052C-436D-47D4-9D6B-CC886A9993C0}"/>
              </a:ext>
            </a:extLst>
          </p:cNvPr>
          <p:cNvSpPr txBox="1"/>
          <p:nvPr/>
        </p:nvSpPr>
        <p:spPr>
          <a:xfrm>
            <a:off x="4953000" y="2743200"/>
            <a:ext cx="39624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Траєкторія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»-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лінія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, за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якою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рухається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предмет, а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також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сукупність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точок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фізичне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тіло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проходить на </a:t>
            </a: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своєму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 шляху. </a:t>
            </a:r>
            <a:endParaRPr lang="uk-UA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7AAC066-6E88-41B7-9A0E-BC32432A4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0800"/>
            <a:ext cx="4648200" cy="3350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3223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АЛГОРИТМ ПОБУДОВИ </a:t>
            </a:r>
            <a:r>
              <a:rPr lang="uk-UA" b="1" dirty="0" err="1" smtClean="0">
                <a:solidFill>
                  <a:srgbClr val="7030A0"/>
                </a:solidFill>
              </a:rPr>
              <a:t>ІОТ</a:t>
            </a:r>
            <a:endParaRPr lang="uk-UA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Крок</a:t>
            </a:r>
            <a:r>
              <a:rPr lang="ru-RU" b="1" dirty="0" smtClean="0">
                <a:solidFill>
                  <a:srgbClr val="7030A0"/>
                </a:solidFill>
              </a:rPr>
              <a:t> 1.        </a:t>
            </a:r>
            <a:r>
              <a:rPr lang="ru-RU" b="1" dirty="0" smtClean="0"/>
              <a:t> </a:t>
            </a:r>
            <a:r>
              <a:rPr lang="ru-RU" b="1" dirty="0" err="1" smtClean="0"/>
              <a:t>Формулюємо</a:t>
            </a:r>
            <a:r>
              <a:rPr lang="ru-RU" b="1" dirty="0" smtClean="0"/>
              <a:t> тему як </a:t>
            </a:r>
            <a:r>
              <a:rPr lang="ru-RU" b="1" dirty="0" err="1" smtClean="0"/>
              <a:t>напрями</a:t>
            </a:r>
            <a:r>
              <a:rPr lang="ru-RU" b="1" dirty="0" smtClean="0"/>
              <a:t>   </a:t>
            </a:r>
          </a:p>
          <a:p>
            <a:pPr>
              <a:buNone/>
            </a:pPr>
            <a:r>
              <a:rPr lang="ru-RU" b="1" dirty="0" smtClean="0"/>
              <a:t>                            </a:t>
            </a:r>
            <a:r>
              <a:rPr lang="ru-RU" b="1" dirty="0" err="1" smtClean="0"/>
              <a:t>педагогічної</a:t>
            </a:r>
            <a:r>
              <a:rPr lang="ru-RU" b="1" dirty="0" smtClean="0"/>
              <a:t>   </a:t>
            </a:r>
            <a:r>
              <a:rPr lang="ru-RU" b="1" dirty="0" err="1" smtClean="0"/>
              <a:t>роботи</a:t>
            </a:r>
            <a:r>
              <a:rPr lang="ru-RU" b="1" dirty="0" smtClean="0"/>
              <a:t>.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Крок</a:t>
            </a:r>
            <a:r>
              <a:rPr lang="ru-RU" b="1" dirty="0" smtClean="0">
                <a:solidFill>
                  <a:srgbClr val="7030A0"/>
                </a:solidFill>
              </a:rPr>
              <a:t> 2</a:t>
            </a:r>
            <a:r>
              <a:rPr lang="ru-RU" b="1" dirty="0" smtClean="0"/>
              <a:t>.         </a:t>
            </a:r>
            <a:r>
              <a:rPr lang="ru-RU" b="1" dirty="0" err="1" smtClean="0"/>
              <a:t>Визначаємо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професійні</a:t>
            </a:r>
            <a:r>
              <a:rPr lang="ru-RU" b="1" dirty="0" smtClean="0"/>
              <a:t> </a:t>
            </a:r>
            <a:r>
              <a:rPr lang="ru-RU" b="1" dirty="0" err="1" smtClean="0"/>
              <a:t>завдання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                        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</a:t>
            </a:r>
            <a:r>
              <a:rPr lang="ru-RU" b="1" dirty="0" err="1" smtClean="0"/>
              <a:t>розв’язати</a:t>
            </a:r>
            <a:r>
              <a:rPr lang="ru-RU" b="1" dirty="0" smtClean="0"/>
              <a:t>.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Крок</a:t>
            </a:r>
            <a:r>
              <a:rPr lang="ru-RU" b="1" dirty="0" smtClean="0">
                <a:solidFill>
                  <a:srgbClr val="7030A0"/>
                </a:solidFill>
              </a:rPr>
              <a:t> 3</a:t>
            </a:r>
            <a:r>
              <a:rPr lang="ru-RU" b="1" dirty="0" smtClean="0"/>
              <a:t>.     </a:t>
            </a:r>
            <a:r>
              <a:rPr lang="ru-RU" b="1" dirty="0" err="1" smtClean="0"/>
              <a:t>Обмірковуємо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знання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уміння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необхідні</a:t>
            </a:r>
            <a:r>
              <a:rPr lang="ru-RU" b="1" dirty="0" smtClean="0"/>
              <a:t>    </a:t>
            </a:r>
          </a:p>
          <a:p>
            <a:pPr>
              <a:buNone/>
            </a:pPr>
            <a:r>
              <a:rPr lang="ru-RU" b="1" dirty="0" smtClean="0"/>
              <a:t>                        для    </a:t>
            </a:r>
            <a:r>
              <a:rPr lang="ru-RU" b="1" dirty="0" err="1" smtClean="0"/>
              <a:t>розв’язання</a:t>
            </a:r>
            <a:r>
              <a:rPr lang="ru-RU" b="1" dirty="0" smtClean="0"/>
              <a:t>     </a:t>
            </a:r>
            <a:r>
              <a:rPr lang="ru-RU" b="1" dirty="0" err="1" smtClean="0"/>
              <a:t>поставлених</a:t>
            </a:r>
            <a:r>
              <a:rPr lang="ru-RU" b="1" dirty="0" smtClean="0"/>
              <a:t> </a:t>
            </a:r>
            <a:r>
              <a:rPr lang="ru-RU" b="1" dirty="0" err="1" smtClean="0"/>
              <a:t>завдань</a:t>
            </a:r>
            <a:r>
              <a:rPr lang="ru-RU" b="1" dirty="0" smtClean="0"/>
              <a:t>.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Крок</a:t>
            </a:r>
            <a:r>
              <a:rPr lang="ru-RU" b="1" dirty="0" smtClean="0">
                <a:solidFill>
                  <a:srgbClr val="7030A0"/>
                </a:solidFill>
              </a:rPr>
              <a:t> 4</a:t>
            </a:r>
            <a:r>
              <a:rPr lang="ru-RU" b="1" dirty="0" smtClean="0"/>
              <a:t>.     </a:t>
            </a:r>
            <a:r>
              <a:rPr lang="ru-RU" b="1" dirty="0" err="1" smtClean="0"/>
              <a:t>Намічаємо</a:t>
            </a:r>
            <a:r>
              <a:rPr lang="ru-RU" b="1" dirty="0" smtClean="0"/>
              <a:t> </a:t>
            </a:r>
            <a:r>
              <a:rPr lang="ru-RU" b="1" dirty="0" err="1" smtClean="0"/>
              <a:t>дії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будуть</a:t>
            </a:r>
            <a:r>
              <a:rPr lang="ru-RU" b="1" dirty="0" smtClean="0"/>
              <a:t> </a:t>
            </a:r>
            <a:r>
              <a:rPr lang="ru-RU" b="1" dirty="0" err="1" smtClean="0"/>
              <a:t>реалізовані</a:t>
            </a:r>
            <a:r>
              <a:rPr lang="ru-RU" b="1" dirty="0" smtClean="0"/>
              <a:t> для </a:t>
            </a:r>
          </a:p>
          <a:p>
            <a:pPr>
              <a:buNone/>
            </a:pPr>
            <a:r>
              <a:rPr lang="ru-RU" b="1" dirty="0" smtClean="0"/>
              <a:t>                        </a:t>
            </a:r>
            <a:r>
              <a:rPr lang="ru-RU" b="1" dirty="0" err="1" smtClean="0"/>
              <a:t>розв’язання</a:t>
            </a:r>
            <a:r>
              <a:rPr lang="ru-RU" b="1" dirty="0" smtClean="0"/>
              <a:t> </a:t>
            </a:r>
            <a:r>
              <a:rPr lang="ru-RU" b="1" dirty="0" err="1" smtClean="0"/>
              <a:t>професійних</a:t>
            </a:r>
            <a:r>
              <a:rPr lang="ru-RU" b="1" dirty="0" smtClean="0"/>
              <a:t> </a:t>
            </a:r>
            <a:r>
              <a:rPr lang="ru-RU" b="1" dirty="0" err="1" smtClean="0"/>
              <a:t>завдань</a:t>
            </a:r>
            <a:r>
              <a:rPr lang="ru-RU" b="1" dirty="0" smtClean="0"/>
              <a:t>.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Крок</a:t>
            </a:r>
            <a:r>
              <a:rPr lang="ru-RU" b="1" dirty="0" smtClean="0">
                <a:solidFill>
                  <a:srgbClr val="7030A0"/>
                </a:solidFill>
              </a:rPr>
              <a:t> 5</a:t>
            </a:r>
            <a:r>
              <a:rPr lang="ru-RU" b="1" dirty="0" smtClean="0"/>
              <a:t>.     </a:t>
            </a:r>
            <a:r>
              <a:rPr lang="ru-RU" b="1" dirty="0" err="1" smtClean="0"/>
              <a:t>Окреслюємо</a:t>
            </a:r>
            <a:r>
              <a:rPr lang="ru-RU" b="1" dirty="0" smtClean="0"/>
              <a:t> </a:t>
            </a:r>
            <a:r>
              <a:rPr lang="ru-RU" b="1" dirty="0" err="1" smtClean="0"/>
              <a:t>очікувані</a:t>
            </a:r>
            <a:r>
              <a:rPr lang="ru-RU" b="1" dirty="0" smtClean="0"/>
              <a:t> </a:t>
            </a:r>
            <a:r>
              <a:rPr lang="ru-RU" b="1" dirty="0" err="1" smtClean="0"/>
              <a:t>результати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33400"/>
            <a:ext cx="8839200" cy="608129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000066"/>
                </a:solidFill>
              </a:rPr>
              <a:t>Карта створення і</a:t>
            </a:r>
            <a:r>
              <a:rPr lang="ru-RU" sz="3100" b="1" dirty="0" smtClean="0">
                <a:solidFill>
                  <a:srgbClr val="000066"/>
                </a:solidFill>
              </a:rPr>
              <a:t>ндивідуальної траєкторії </a:t>
            </a:r>
            <a:r>
              <a:rPr lang="ru-RU" sz="3100" b="1" dirty="0">
                <a:solidFill>
                  <a:srgbClr val="000066"/>
                </a:solidFill>
              </a:rPr>
              <a:t>професійного розвитку педагога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20381"/>
          <a:stretch/>
        </p:blipFill>
        <p:spPr>
          <a:xfrm>
            <a:off x="457200" y="2057400"/>
            <a:ext cx="7427014" cy="3936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19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Самооцінювання професійного розвитку педагога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029200"/>
            <a:ext cx="167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70C0"/>
                </a:solidFill>
              </a:rPr>
              <a:t>Підвищення кваліфікації</a:t>
            </a:r>
            <a:endParaRPr lang="uk-UA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343400"/>
            <a:ext cx="198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0066"/>
                </a:solidFill>
              </a:rPr>
              <a:t>Самоосвіта,</a:t>
            </a:r>
          </a:p>
          <a:p>
            <a:r>
              <a:rPr lang="uk-UA" sz="2000" b="1" dirty="0" smtClean="0">
                <a:solidFill>
                  <a:srgbClr val="000066"/>
                </a:solidFill>
              </a:rPr>
              <a:t>опрацювання </a:t>
            </a:r>
            <a:r>
              <a:rPr lang="uk-UA" sz="2000" b="1" dirty="0">
                <a:solidFill>
                  <a:srgbClr val="000066"/>
                </a:solidFill>
              </a:rPr>
              <a:t>фахової літератури</a:t>
            </a:r>
          </a:p>
          <a:p>
            <a:endParaRPr lang="uk-UA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1676400"/>
            <a:ext cx="19182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Форми звітування, узагальнення досвіду, портфоліо педагога</a:t>
            </a:r>
          </a:p>
          <a:p>
            <a:pPr algn="ctr"/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1752600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Інноваційна діяльність, експериментальна робота</a:t>
            </a:r>
            <a:endParaRPr lang="uk-UA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1" y="4994366"/>
            <a:ext cx="1923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</a:rPr>
              <a:t>Участь у методичній роботі закладу</a:t>
            </a:r>
            <a:endParaRPr lang="uk-U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676400"/>
            <a:ext cx="182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00B050"/>
                </a:solidFill>
              </a:rPr>
              <a:t>Відповідність</a:t>
            </a:r>
            <a:r>
              <a:rPr lang="ru-RU" sz="20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професійному</a:t>
            </a:r>
            <a:r>
              <a:rPr lang="ru-RU" sz="2000" b="1" dirty="0" smtClean="0">
                <a:solidFill>
                  <a:srgbClr val="00B050"/>
                </a:solidFill>
              </a:rPr>
              <a:t> стандарту за </a:t>
            </a:r>
            <a:r>
              <a:rPr lang="ru-RU" sz="2000" b="1" dirty="0" err="1" smtClean="0">
                <a:solidFill>
                  <a:srgbClr val="00B050"/>
                </a:solidFill>
              </a:rPr>
              <a:t>професією</a:t>
            </a:r>
            <a:endParaRPr lang="uk-UA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9000" y="4087698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0066"/>
                </a:solidFill>
              </a:rPr>
              <a:t>Позитивна динаміка розвитку, атестація</a:t>
            </a:r>
            <a:endParaRPr lang="uk-UA" sz="2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9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9012" y="836712"/>
            <a:ext cx="568863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ПРЕЗЕНТАЦІЙНІ» УРОКИ, СПРЯМОВАНІ НА ПОШУК РІШЕНЬ ІЗ РІЗНИХ ГАЛУЗЕЙ ЗНАНЬ</a:t>
            </a:r>
            <a:endParaRPr lang="uk-UA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1863827"/>
            <a:ext cx="7128792" cy="557062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вирішення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проблеми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має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безліч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правильних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відповідей</a:t>
            </a:r>
            <a:endParaRPr lang="uk-U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5" y="2636912"/>
            <a:ext cx="7128792" cy="540060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обговорення 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глобальних </a:t>
            </a:r>
            <a:r>
              <a:rPr lang="uk-UA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питань економіки, екології, історії, медицини, інженерії, управління 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uk-U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07707" y="4941169"/>
            <a:ext cx="7128788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екскурсії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квести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конкурси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фестивалі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хакатони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практикуми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 </a:t>
            </a:r>
            <a:endParaRPr lang="uk-U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907706" y="3392996"/>
            <a:ext cx="7128790" cy="684076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uk-UA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проведення </a:t>
            </a:r>
            <a:r>
              <a:rPr lang="uk-UA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дослідів, 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конструювання,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STEM-</a:t>
            </a:r>
            <a:r>
              <a:rPr lang="uk-UA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проектів,</a:t>
            </a:r>
            <a:r>
              <a:rPr lang="uk-UA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використання якісних освітніх </a:t>
            </a:r>
            <a:r>
              <a:rPr lang="uk-UA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інтернет-ресурсі</a:t>
            </a:r>
            <a:endParaRPr lang="uk-U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uk-U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07707" y="4193510"/>
            <a:ext cx="7128790" cy="531633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робота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команді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для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розвитку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вміння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домовлятися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шукати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спільні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рішення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співпрацювати</a:t>
            </a:r>
            <a:endParaRPr lang="uk-U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1331641" y="1702647"/>
            <a:ext cx="20458" cy="4279164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4" idx="1"/>
          </p:cNvCxnSpPr>
          <p:nvPr/>
        </p:nvCxnSpPr>
        <p:spPr>
          <a:xfrm>
            <a:off x="1370247" y="2142358"/>
            <a:ext cx="537457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5" idx="1"/>
          </p:cNvCxnSpPr>
          <p:nvPr/>
        </p:nvCxnSpPr>
        <p:spPr>
          <a:xfrm>
            <a:off x="1352099" y="2906942"/>
            <a:ext cx="555606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7" idx="1"/>
          </p:cNvCxnSpPr>
          <p:nvPr/>
        </p:nvCxnSpPr>
        <p:spPr>
          <a:xfrm>
            <a:off x="1341870" y="3720217"/>
            <a:ext cx="565836" cy="14817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70247" y="4459327"/>
            <a:ext cx="681473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6" idx="1"/>
          </p:cNvCxnSpPr>
          <p:nvPr/>
        </p:nvCxnSpPr>
        <p:spPr>
          <a:xfrm>
            <a:off x="1352099" y="5193197"/>
            <a:ext cx="555608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3608" y="116632"/>
            <a:ext cx="7128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STEM-</a:t>
            </a:r>
            <a:r>
              <a:rPr lang="uk-UA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НАВЧАННЯ: ОСОБЛИВОСТІ  УРОКУ</a:t>
            </a:r>
            <a:endParaRPr lang="uk-UA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907706" y="5726309"/>
            <a:ext cx="7128791" cy="511004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икористання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системи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інтегрованих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завдань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змодельованих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із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життєвих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ситуацій</a:t>
            </a:r>
            <a:endParaRPr lang="uk-UA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endCxn id="15" idx="1"/>
          </p:cNvCxnSpPr>
          <p:nvPr/>
        </p:nvCxnSpPr>
        <p:spPr>
          <a:xfrm>
            <a:off x="1370247" y="5981811"/>
            <a:ext cx="537459" cy="0"/>
          </a:xfrm>
          <a:prstGeom prst="line">
            <a:avLst/>
          </a:prstGeom>
          <a:ln w="28575">
            <a:solidFill>
              <a:srgbClr val="4455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498620" y="6381328"/>
            <a:ext cx="244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http://</a:t>
            </a:r>
            <a:r>
              <a:rPr lang="en-US" b="1" dirty="0" smtClean="0">
                <a:solidFill>
                  <a:srgbClr val="FF0000"/>
                </a:solidFill>
              </a:rPr>
              <a:t>stemua.science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0419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ПЛАН-ЗРАЗОК </a:t>
            </a:r>
            <a:b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uk-UA" sz="2800" b="1" dirty="0" smtClean="0">
                <a:solidFill>
                  <a:srgbClr val="C00000"/>
                </a:solidFill>
                <a:latin typeface="Georgia" pitchFamily="18" charset="0"/>
              </a:rPr>
              <a:t>ІНДИВІДУАЛЬНОЇ  ОСВІТНЬОЇ  ТРАЄКТОРІЇ</a:t>
            </a:r>
            <a:endParaRPr lang="uk-UA" sz="2800" b="1" dirty="0">
              <a:latin typeface="Georgia" pitchFamily="18" charset="0"/>
            </a:endParaRPr>
          </a:p>
        </p:txBody>
      </p:sp>
      <p:grpSp>
        <p:nvGrpSpPr>
          <p:cNvPr id="4" name="Group 16"/>
          <p:cNvGrpSpPr>
            <a:grpSpLocks noGrp="1"/>
          </p:cNvGrpSpPr>
          <p:nvPr>
            <p:ph idx="1"/>
          </p:nvPr>
        </p:nvGrpSpPr>
        <p:grpSpPr bwMode="auto">
          <a:xfrm>
            <a:off x="304800" y="990600"/>
            <a:ext cx="7848600" cy="5135565"/>
            <a:chOff x="672" y="1851"/>
            <a:chExt cx="2112" cy="154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672" y="1851"/>
              <a:ext cx="2112" cy="1544"/>
            </a:xfrm>
            <a:prstGeom prst="roundRect">
              <a:avLst>
                <a:gd name="adj" fmla="val 10347"/>
              </a:avLst>
            </a:prstGeom>
            <a:gradFill rotWithShape="1">
              <a:gsLst>
                <a:gs pos="0">
                  <a:srgbClr val="EBD3AD"/>
                </a:gs>
                <a:gs pos="100000">
                  <a:srgbClr val="EBD3AD">
                    <a:gamma/>
                    <a:tint val="0"/>
                    <a:invGamma/>
                  </a:srgbClr>
                </a:gs>
              </a:gsLst>
              <a:lin ang="18900000" scaled="1"/>
            </a:gradFill>
            <a:ln w="50800">
              <a:solidFill>
                <a:srgbClr val="FF9933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324" y="2033"/>
              <a:ext cx="382" cy="1222"/>
              <a:chOff x="2324" y="2033"/>
              <a:chExt cx="382" cy="1222"/>
            </a:xfrm>
          </p:grpSpPr>
          <p:sp>
            <p:nvSpPr>
              <p:cNvPr id="7" name="Freeform 7"/>
              <p:cNvSpPr>
                <a:spLocks/>
              </p:cNvSpPr>
              <p:nvPr/>
            </p:nvSpPr>
            <p:spPr bwMode="gray">
              <a:xfrm>
                <a:off x="2429" y="2033"/>
                <a:ext cx="180" cy="210"/>
              </a:xfrm>
              <a:custGeom>
                <a:avLst/>
                <a:gdLst>
                  <a:gd name="T0" fmla="*/ 133 w 267"/>
                  <a:gd name="T1" fmla="*/ 0 h 292"/>
                  <a:gd name="T2" fmla="*/ 161 w 267"/>
                  <a:gd name="T3" fmla="*/ 3 h 292"/>
                  <a:gd name="T4" fmla="*/ 186 w 267"/>
                  <a:gd name="T5" fmla="*/ 12 h 292"/>
                  <a:gd name="T6" fmla="*/ 209 w 267"/>
                  <a:gd name="T7" fmla="*/ 25 h 292"/>
                  <a:gd name="T8" fmla="*/ 228 w 267"/>
                  <a:gd name="T9" fmla="*/ 42 h 292"/>
                  <a:gd name="T10" fmla="*/ 245 w 267"/>
                  <a:gd name="T11" fmla="*/ 64 h 292"/>
                  <a:gd name="T12" fmla="*/ 257 w 267"/>
                  <a:gd name="T13" fmla="*/ 88 h 292"/>
                  <a:gd name="T14" fmla="*/ 265 w 267"/>
                  <a:gd name="T15" fmla="*/ 116 h 292"/>
                  <a:gd name="T16" fmla="*/ 267 w 267"/>
                  <a:gd name="T17" fmla="*/ 146 h 292"/>
                  <a:gd name="T18" fmla="*/ 265 w 267"/>
                  <a:gd name="T19" fmla="*/ 175 h 292"/>
                  <a:gd name="T20" fmla="*/ 257 w 267"/>
                  <a:gd name="T21" fmla="*/ 203 h 292"/>
                  <a:gd name="T22" fmla="*/ 245 w 267"/>
                  <a:gd name="T23" fmla="*/ 227 h 292"/>
                  <a:gd name="T24" fmla="*/ 228 w 267"/>
                  <a:gd name="T25" fmla="*/ 249 h 292"/>
                  <a:gd name="T26" fmla="*/ 209 w 267"/>
                  <a:gd name="T27" fmla="*/ 267 h 292"/>
                  <a:gd name="T28" fmla="*/ 186 w 267"/>
                  <a:gd name="T29" fmla="*/ 281 h 292"/>
                  <a:gd name="T30" fmla="*/ 161 w 267"/>
                  <a:gd name="T31" fmla="*/ 289 h 292"/>
                  <a:gd name="T32" fmla="*/ 133 w 267"/>
                  <a:gd name="T33" fmla="*/ 292 h 292"/>
                  <a:gd name="T34" fmla="*/ 103 w 267"/>
                  <a:gd name="T35" fmla="*/ 288 h 292"/>
                  <a:gd name="T36" fmla="*/ 75 w 267"/>
                  <a:gd name="T37" fmla="*/ 277 h 292"/>
                  <a:gd name="T38" fmla="*/ 51 w 267"/>
                  <a:gd name="T39" fmla="*/ 260 h 292"/>
                  <a:gd name="T40" fmla="*/ 29 w 267"/>
                  <a:gd name="T41" fmla="*/ 237 h 292"/>
                  <a:gd name="T42" fmla="*/ 13 w 267"/>
                  <a:gd name="T43" fmla="*/ 210 h 292"/>
                  <a:gd name="T44" fmla="*/ 4 w 267"/>
                  <a:gd name="T45" fmla="*/ 178 h 292"/>
                  <a:gd name="T46" fmla="*/ 0 w 267"/>
                  <a:gd name="T47" fmla="*/ 146 h 292"/>
                  <a:gd name="T48" fmla="*/ 4 w 267"/>
                  <a:gd name="T49" fmla="*/ 113 h 292"/>
                  <a:gd name="T50" fmla="*/ 13 w 267"/>
                  <a:gd name="T51" fmla="*/ 81 h 292"/>
                  <a:gd name="T52" fmla="*/ 29 w 267"/>
                  <a:gd name="T53" fmla="*/ 54 h 292"/>
                  <a:gd name="T54" fmla="*/ 51 w 267"/>
                  <a:gd name="T55" fmla="*/ 32 h 292"/>
                  <a:gd name="T56" fmla="*/ 75 w 267"/>
                  <a:gd name="T57" fmla="*/ 14 h 292"/>
                  <a:gd name="T58" fmla="*/ 103 w 267"/>
                  <a:gd name="T59" fmla="*/ 3 h 292"/>
                  <a:gd name="T60" fmla="*/ 133 w 267"/>
                  <a:gd name="T61" fmla="*/ 0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AE78D6"/>
              </a:solidFill>
              <a:ln>
                <a:noFill/>
              </a:ln>
              <a:effectLst>
                <a:outerShdw dist="91581" dir="3378596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gray">
              <a:xfrm>
                <a:off x="2324" y="2267"/>
                <a:ext cx="382" cy="988"/>
              </a:xfrm>
              <a:custGeom>
                <a:avLst/>
                <a:gdLst>
                  <a:gd name="T0" fmla="*/ 72 w 573"/>
                  <a:gd name="T1" fmla="*/ 5 h 1111"/>
                  <a:gd name="T2" fmla="*/ 30 w 573"/>
                  <a:gd name="T3" fmla="*/ 32 h 1111"/>
                  <a:gd name="T4" fmla="*/ 4 w 573"/>
                  <a:gd name="T5" fmla="*/ 75 h 1111"/>
                  <a:gd name="T6" fmla="*/ 0 w 573"/>
                  <a:gd name="T7" fmla="*/ 509 h 1111"/>
                  <a:gd name="T8" fmla="*/ 1 w 573"/>
                  <a:gd name="T9" fmla="*/ 516 h 1111"/>
                  <a:gd name="T10" fmla="*/ 9 w 573"/>
                  <a:gd name="T11" fmla="*/ 533 h 1111"/>
                  <a:gd name="T12" fmla="*/ 26 w 573"/>
                  <a:gd name="T13" fmla="*/ 550 h 1111"/>
                  <a:gd name="T14" fmla="*/ 56 w 573"/>
                  <a:gd name="T15" fmla="*/ 557 h 1111"/>
                  <a:gd name="T16" fmla="*/ 84 w 573"/>
                  <a:gd name="T17" fmla="*/ 551 h 1111"/>
                  <a:gd name="T18" fmla="*/ 100 w 573"/>
                  <a:gd name="T19" fmla="*/ 534 h 1111"/>
                  <a:gd name="T20" fmla="*/ 106 w 573"/>
                  <a:gd name="T21" fmla="*/ 516 h 1111"/>
                  <a:gd name="T22" fmla="*/ 108 w 573"/>
                  <a:gd name="T23" fmla="*/ 503 h 1111"/>
                  <a:gd name="T24" fmla="*/ 108 w 573"/>
                  <a:gd name="T25" fmla="*/ 166 h 1111"/>
                  <a:gd name="T26" fmla="*/ 135 w 573"/>
                  <a:gd name="T27" fmla="*/ 1066 h 1111"/>
                  <a:gd name="T28" fmla="*/ 138 w 573"/>
                  <a:gd name="T29" fmla="*/ 1073 h 1111"/>
                  <a:gd name="T30" fmla="*/ 151 w 573"/>
                  <a:gd name="T31" fmla="*/ 1089 h 1111"/>
                  <a:gd name="T32" fmla="*/ 174 w 573"/>
                  <a:gd name="T33" fmla="*/ 1105 h 1111"/>
                  <a:gd name="T34" fmla="*/ 199 w 573"/>
                  <a:gd name="T35" fmla="*/ 1111 h 1111"/>
                  <a:gd name="T36" fmla="*/ 227 w 573"/>
                  <a:gd name="T37" fmla="*/ 1110 h 1111"/>
                  <a:gd name="T38" fmla="*/ 255 w 573"/>
                  <a:gd name="T39" fmla="*/ 1097 h 1111"/>
                  <a:gd name="T40" fmla="*/ 272 w 573"/>
                  <a:gd name="T41" fmla="*/ 1080 h 1111"/>
                  <a:gd name="T42" fmla="*/ 278 w 573"/>
                  <a:gd name="T43" fmla="*/ 1068 h 1111"/>
                  <a:gd name="T44" fmla="*/ 279 w 573"/>
                  <a:gd name="T45" fmla="*/ 499 h 1111"/>
                  <a:gd name="T46" fmla="*/ 302 w 573"/>
                  <a:gd name="T47" fmla="*/ 503 h 1111"/>
                  <a:gd name="T48" fmla="*/ 302 w 573"/>
                  <a:gd name="T49" fmla="*/ 534 h 1111"/>
                  <a:gd name="T50" fmla="*/ 304 w 573"/>
                  <a:gd name="T51" fmla="*/ 590 h 1111"/>
                  <a:gd name="T52" fmla="*/ 304 w 573"/>
                  <a:gd name="T53" fmla="*/ 664 h 1111"/>
                  <a:gd name="T54" fmla="*/ 304 w 573"/>
                  <a:gd name="T55" fmla="*/ 750 h 1111"/>
                  <a:gd name="T56" fmla="*/ 304 w 573"/>
                  <a:gd name="T57" fmla="*/ 838 h 1111"/>
                  <a:gd name="T58" fmla="*/ 305 w 573"/>
                  <a:gd name="T59" fmla="*/ 926 h 1111"/>
                  <a:gd name="T60" fmla="*/ 305 w 573"/>
                  <a:gd name="T61" fmla="*/ 1004 h 1111"/>
                  <a:gd name="T62" fmla="*/ 305 w 573"/>
                  <a:gd name="T63" fmla="*/ 1066 h 1111"/>
                  <a:gd name="T64" fmla="*/ 306 w 573"/>
                  <a:gd name="T65" fmla="*/ 1073 h 1111"/>
                  <a:gd name="T66" fmla="*/ 315 w 573"/>
                  <a:gd name="T67" fmla="*/ 1088 h 1111"/>
                  <a:gd name="T68" fmla="*/ 335 w 573"/>
                  <a:gd name="T69" fmla="*/ 1103 h 1111"/>
                  <a:gd name="T70" fmla="*/ 372 w 573"/>
                  <a:gd name="T71" fmla="*/ 1111 h 1111"/>
                  <a:gd name="T72" fmla="*/ 408 w 573"/>
                  <a:gd name="T73" fmla="*/ 1103 h 1111"/>
                  <a:gd name="T74" fmla="*/ 429 w 573"/>
                  <a:gd name="T75" fmla="*/ 1089 h 1111"/>
                  <a:gd name="T76" fmla="*/ 437 w 573"/>
                  <a:gd name="T77" fmla="*/ 1073 h 1111"/>
                  <a:gd name="T78" fmla="*/ 438 w 573"/>
                  <a:gd name="T79" fmla="*/ 1067 h 1111"/>
                  <a:gd name="T80" fmla="*/ 466 w 573"/>
                  <a:gd name="T81" fmla="*/ 166 h 1111"/>
                  <a:gd name="T82" fmla="*/ 468 w 573"/>
                  <a:gd name="T83" fmla="*/ 503 h 1111"/>
                  <a:gd name="T84" fmla="*/ 472 w 573"/>
                  <a:gd name="T85" fmla="*/ 517 h 1111"/>
                  <a:gd name="T86" fmla="*/ 483 w 573"/>
                  <a:gd name="T87" fmla="*/ 537 h 1111"/>
                  <a:gd name="T88" fmla="*/ 505 w 573"/>
                  <a:gd name="T89" fmla="*/ 551 h 1111"/>
                  <a:gd name="T90" fmla="*/ 536 w 573"/>
                  <a:gd name="T91" fmla="*/ 551 h 1111"/>
                  <a:gd name="T92" fmla="*/ 557 w 573"/>
                  <a:gd name="T93" fmla="*/ 537 h 1111"/>
                  <a:gd name="T94" fmla="*/ 570 w 573"/>
                  <a:gd name="T95" fmla="*/ 517 h 1111"/>
                  <a:gd name="T96" fmla="*/ 573 w 573"/>
                  <a:gd name="T97" fmla="*/ 508 h 1111"/>
                  <a:gd name="T98" fmla="*/ 572 w 573"/>
                  <a:gd name="T99" fmla="*/ 68 h 1111"/>
                  <a:gd name="T100" fmla="*/ 546 w 573"/>
                  <a:gd name="T101" fmla="*/ 28 h 1111"/>
                  <a:gd name="T102" fmla="*/ 506 w 573"/>
                  <a:gd name="T103" fmla="*/ 4 h 1111"/>
                  <a:gd name="T104" fmla="*/ 94 w 573"/>
                  <a:gd name="T105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E78D6"/>
              </a:solidFill>
              <a:ln>
                <a:noFill/>
              </a:ln>
              <a:effectLst>
                <a:outerShdw dist="91581" dir="3378596" algn="ctr" rotWithShape="0">
                  <a:srgbClr val="000000">
                    <a:alpha val="50000"/>
                  </a:srgbClr>
                </a:outerShdw>
              </a:effectLst>
              <a:extLst>
                <a:ext uri="{91240B29-F687-4F45-9708-019B960494DF}">
                  <a14:hiddenLine xmlns="" xmlns:a14="http://schemas.microsoft.com/office/drawing/2010/main" w="0">
                    <a:solidFill>
                      <a:srgbClr val="F7F161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609600" y="1219200"/>
            <a:ext cx="6248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1</a:t>
            </a:r>
            <a:r>
              <a:rPr lang="uk-UA" b="1" dirty="0" smtClean="0">
                <a:latin typeface="Georgia" pitchFamily="18" charset="0"/>
              </a:rPr>
              <a:t>. Напрямок роботи (проблема)</a:t>
            </a:r>
          </a:p>
          <a:p>
            <a:r>
              <a:rPr lang="uk-UA" b="1" dirty="0" smtClean="0">
                <a:latin typeface="Georgia" pitchFamily="18" charset="0"/>
              </a:rPr>
              <a:t>2. Вивчення літератури</a:t>
            </a:r>
          </a:p>
          <a:p>
            <a:r>
              <a:rPr lang="uk-UA" b="1" dirty="0" smtClean="0">
                <a:latin typeface="Georgia" pitchFamily="18" charset="0"/>
              </a:rPr>
              <a:t>3. Самоаналіз діяльності</a:t>
            </a:r>
          </a:p>
          <a:p>
            <a:r>
              <a:rPr lang="uk-UA" b="1" dirty="0" smtClean="0">
                <a:latin typeface="Georgia" pitchFamily="18" charset="0"/>
              </a:rPr>
              <a:t>4. Умови для проходження маршруту:</a:t>
            </a:r>
          </a:p>
          <a:p>
            <a:r>
              <a:rPr lang="uk-UA" b="1" dirty="0" smtClean="0">
                <a:latin typeface="Georgia" pitchFamily="18" charset="0"/>
              </a:rPr>
              <a:t>- курси;</a:t>
            </a:r>
          </a:p>
          <a:p>
            <a:r>
              <a:rPr lang="uk-UA" b="1" dirty="0" smtClean="0">
                <a:latin typeface="Georgia" pitchFamily="18" charset="0"/>
              </a:rPr>
              <a:t>- семінари;</a:t>
            </a:r>
          </a:p>
          <a:p>
            <a:r>
              <a:rPr lang="uk-UA" b="1" dirty="0" smtClean="0">
                <a:latin typeface="Georgia" pitchFamily="18" charset="0"/>
              </a:rPr>
              <a:t>- майстер-класи (свої, чужі);</a:t>
            </a:r>
          </a:p>
          <a:p>
            <a:r>
              <a:rPr lang="uk-UA" b="1" dirty="0" smtClean="0">
                <a:latin typeface="Georgia" pitchFamily="18" charset="0"/>
              </a:rPr>
              <a:t>- </a:t>
            </a:r>
            <a:r>
              <a:rPr lang="uk-UA" b="1" dirty="0" err="1" smtClean="0">
                <a:latin typeface="Georgia" pitchFamily="18" charset="0"/>
              </a:rPr>
              <a:t>інтернет-ресурси</a:t>
            </a:r>
            <a:r>
              <a:rPr lang="uk-UA" b="1" dirty="0" smtClean="0">
                <a:latin typeface="Georgia" pitchFamily="18" charset="0"/>
              </a:rPr>
              <a:t>;</a:t>
            </a:r>
          </a:p>
          <a:p>
            <a:r>
              <a:rPr lang="uk-UA" b="1" dirty="0" smtClean="0">
                <a:latin typeface="Georgia" pitchFamily="18" charset="0"/>
              </a:rPr>
              <a:t>- консультації;</a:t>
            </a:r>
          </a:p>
          <a:p>
            <a:r>
              <a:rPr lang="uk-UA" b="1" dirty="0" smtClean="0">
                <a:latin typeface="Georgia" pitchFamily="18" charset="0"/>
              </a:rPr>
              <a:t>- творчі групи;</a:t>
            </a:r>
          </a:p>
          <a:p>
            <a:pPr>
              <a:buFontTx/>
              <a:buChar char="-"/>
            </a:pPr>
            <a:r>
              <a:rPr lang="uk-UA" b="1" dirty="0" smtClean="0">
                <a:latin typeface="Georgia" pitchFamily="18" charset="0"/>
              </a:rPr>
              <a:t>наставництво тощо</a:t>
            </a:r>
          </a:p>
          <a:p>
            <a:r>
              <a:rPr lang="uk-UA" b="1" dirty="0" smtClean="0">
                <a:latin typeface="Georgia" pitchFamily="18" charset="0"/>
              </a:rPr>
              <a:t>5. Планування діяльності</a:t>
            </a:r>
          </a:p>
          <a:p>
            <a:r>
              <a:rPr lang="uk-UA" b="1" dirty="0" smtClean="0">
                <a:latin typeface="Georgia" pitchFamily="18" charset="0"/>
              </a:rPr>
              <a:t>6. Виконання плану. Реалізація завдань </a:t>
            </a:r>
          </a:p>
          <a:p>
            <a:r>
              <a:rPr lang="uk-UA" b="1" dirty="0" smtClean="0">
                <a:latin typeface="Georgia" pitchFamily="18" charset="0"/>
              </a:rPr>
              <a:t>7. Узагальнення результатів</a:t>
            </a:r>
          </a:p>
          <a:p>
            <a:r>
              <a:rPr lang="uk-UA" b="1" dirty="0" smtClean="0">
                <a:latin typeface="Georgia" pitchFamily="18" charset="0"/>
              </a:rPr>
              <a:t>8. Звіт про результат, презентація  педагогічного досвіду</a:t>
            </a:r>
          </a:p>
          <a:p>
            <a:r>
              <a:rPr lang="uk-UA" b="1" dirty="0" smtClean="0">
                <a:latin typeface="Georgia" pitchFamily="18" charset="0"/>
              </a:rPr>
              <a:t>9. Атестація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412F4C-6A3E-4AB1-B0E5-1A8BED342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7200897" cy="1303867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Форми презентації результатів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9D4C530D-86A8-492F-86B6-885722B95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400"/>
            <a:ext cx="7200897" cy="3809999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>
                <a:solidFill>
                  <a:srgbClr val="000066"/>
                </a:solidFill>
              </a:rPr>
              <a:t>Портфоліо</a:t>
            </a:r>
          </a:p>
          <a:p>
            <a:r>
              <a:rPr lang="ru-RU" sz="3400" b="1" dirty="0">
                <a:solidFill>
                  <a:srgbClr val="000066"/>
                </a:solidFill>
              </a:rPr>
              <a:t>Творчий звіт</a:t>
            </a:r>
          </a:p>
          <a:p>
            <a:r>
              <a:rPr lang="ru-RU" sz="3400" b="1" dirty="0">
                <a:solidFill>
                  <a:srgbClr val="000066"/>
                </a:solidFill>
              </a:rPr>
              <a:t>Майстер-клас</a:t>
            </a:r>
          </a:p>
          <a:p>
            <a:r>
              <a:rPr lang="ru-RU" sz="3400" b="1" dirty="0">
                <a:solidFill>
                  <a:srgbClr val="000066"/>
                </a:solidFill>
              </a:rPr>
              <a:t>Творча майстерня</a:t>
            </a:r>
          </a:p>
          <a:p>
            <a:r>
              <a:rPr lang="ru-RU" sz="3400" b="1" dirty="0">
                <a:solidFill>
                  <a:srgbClr val="000066"/>
                </a:solidFill>
              </a:rPr>
              <a:t>Педагогічний проект</a:t>
            </a:r>
          </a:p>
          <a:p>
            <a:r>
              <a:rPr lang="ru-RU" sz="3400" b="1" dirty="0">
                <a:solidFill>
                  <a:srgbClr val="000066"/>
                </a:solidFill>
              </a:rPr>
              <a:t>Семінари</a:t>
            </a:r>
          </a:p>
          <a:p>
            <a:r>
              <a:rPr lang="ru-RU" sz="3400" b="1" dirty="0">
                <a:solidFill>
                  <a:srgbClr val="000066"/>
                </a:solidFill>
              </a:rPr>
              <a:t>Фахові конкурси</a:t>
            </a:r>
          </a:p>
          <a:p>
            <a:r>
              <a:rPr lang="ru-RU" sz="3400" b="1" dirty="0">
                <a:solidFill>
                  <a:srgbClr val="000066"/>
                </a:solidFill>
              </a:rPr>
              <a:t>Блог</a:t>
            </a:r>
          </a:p>
          <a:p>
            <a:r>
              <a:rPr lang="ru-RU" sz="3400" b="1" dirty="0">
                <a:solidFill>
                  <a:srgbClr val="000066"/>
                </a:solidFill>
              </a:rPr>
              <a:t>Проведення відкритих </a:t>
            </a:r>
            <a:r>
              <a:rPr lang="ru-RU" sz="3400" b="1" dirty="0" smtClean="0">
                <a:solidFill>
                  <a:srgbClr val="000066"/>
                </a:solidFill>
              </a:rPr>
              <a:t>заходів…</a:t>
            </a:r>
            <a:endParaRPr lang="ru-RU" sz="3400" b="1" dirty="0">
              <a:solidFill>
                <a:srgbClr val="000066"/>
              </a:solidFill>
            </a:endParaRPr>
          </a:p>
          <a:p>
            <a:endParaRPr lang="uk-UA" b="1" dirty="0">
              <a:solidFill>
                <a:srgbClr val="000066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8510C0-075E-4994-A00A-85FC873C9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47800"/>
            <a:ext cx="4876800" cy="3733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75246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7030A0"/>
                </a:solidFill>
              </a:rPr>
              <a:t>ВИСНОВКИ</a:t>
            </a:r>
            <a:endParaRPr lang="uk-UA" sz="4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593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200" b="1" dirty="0" err="1" smtClean="0">
                <a:solidFill>
                  <a:srgbClr val="C00000"/>
                </a:solidFill>
              </a:rPr>
              <a:t>Самоосвіта</a:t>
            </a:r>
            <a:r>
              <a:rPr lang="ru-RU" sz="2200" b="1" dirty="0" smtClean="0">
                <a:solidFill>
                  <a:srgbClr val="C00000"/>
                </a:solidFill>
              </a:rPr>
              <a:t> за </a:t>
            </a:r>
            <a:r>
              <a:rPr lang="ru-RU" sz="2200" b="1" dirty="0" err="1" smtClean="0">
                <a:solidFill>
                  <a:srgbClr val="C00000"/>
                </a:solidFill>
              </a:rPr>
              <a:t>індивідуальним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освітнім</a:t>
            </a:r>
            <a:r>
              <a:rPr lang="ru-RU" sz="2200" b="1" dirty="0" smtClean="0">
                <a:solidFill>
                  <a:srgbClr val="C00000"/>
                </a:solidFill>
              </a:rPr>
              <a:t> маршрутом </a:t>
            </a:r>
          </a:p>
          <a:p>
            <a:pPr algn="ctr">
              <a:buNone/>
            </a:pPr>
            <a:r>
              <a:rPr lang="ru-RU" sz="2200" b="1" dirty="0" err="1" smtClean="0">
                <a:solidFill>
                  <a:srgbClr val="C00000"/>
                </a:solidFill>
              </a:rPr>
              <a:t>дозволяє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отримати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такі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 err="1" smtClean="0">
                <a:solidFill>
                  <a:srgbClr val="C00000"/>
                </a:solidFill>
              </a:rPr>
              <a:t>результати</a:t>
            </a:r>
            <a:r>
              <a:rPr lang="ru-RU" sz="2200" b="1" dirty="0" smtClean="0">
                <a:solidFill>
                  <a:srgbClr val="C00000"/>
                </a:solidFill>
              </a:rPr>
              <a:t>: </a:t>
            </a:r>
            <a:endParaRPr lang="uk-UA" sz="2200" b="1" dirty="0" smtClean="0">
              <a:solidFill>
                <a:srgbClr val="C00000"/>
              </a:solidFill>
            </a:endParaRPr>
          </a:p>
          <a:p>
            <a:pPr lvl="0" algn="just" fontAlgn="base"/>
            <a:r>
              <a:rPr lang="ru-RU" sz="2000" dirty="0" err="1" smtClean="0"/>
              <a:t>зробити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знання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особистісно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значущими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дати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їм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практичне</a:t>
            </a:r>
            <a:r>
              <a:rPr lang="ru-RU" sz="2000" dirty="0" smtClean="0"/>
              <a:t> </a:t>
            </a:r>
            <a:r>
              <a:rPr lang="ru-RU" sz="2000" dirty="0" err="1" smtClean="0"/>
              <a:t>спрямування</a:t>
            </a:r>
            <a:r>
              <a:rPr lang="ru-RU" sz="2000" dirty="0" smtClean="0"/>
              <a:t>; </a:t>
            </a:r>
            <a:endParaRPr lang="uk-UA" sz="2000" dirty="0" smtClean="0"/>
          </a:p>
          <a:p>
            <a:pPr lvl="0" algn="just" fontAlgn="base"/>
            <a:r>
              <a:rPr lang="ru-RU" sz="2000" dirty="0" err="1" smtClean="0"/>
              <a:t>посилити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пошуково-дослідницький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проблемний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проектний</a:t>
            </a:r>
            <a:r>
              <a:rPr lang="ru-RU" sz="2000" dirty="0" smtClean="0"/>
              <a:t> характер </a:t>
            </a:r>
            <a:r>
              <a:rPr lang="ru-RU" sz="2000" dirty="0" err="1" smtClean="0"/>
              <a:t>самоосвіти</a:t>
            </a:r>
            <a:r>
              <a:rPr lang="ru-RU" sz="2000" dirty="0" smtClean="0"/>
              <a:t> педагога; </a:t>
            </a:r>
            <a:endParaRPr lang="uk-UA" sz="2000" dirty="0" smtClean="0"/>
          </a:p>
          <a:p>
            <a:pPr lvl="0" algn="just" fontAlgn="base"/>
            <a:r>
              <a:rPr lang="ru-RU" sz="2000" dirty="0" err="1" smtClean="0"/>
              <a:t>створити</a:t>
            </a:r>
            <a:r>
              <a:rPr lang="ru-RU" sz="2000" dirty="0" smtClean="0"/>
              <a:t> педагогами </a:t>
            </a:r>
            <a:r>
              <a:rPr lang="ru-RU" sz="2000" dirty="0" err="1" smtClean="0"/>
              <a:t>такий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освітній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простір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забезпечує</a:t>
            </a:r>
            <a:r>
              <a:rPr lang="ru-RU" sz="2000" dirty="0" smtClean="0"/>
              <a:t> </a:t>
            </a:r>
            <a:r>
              <a:rPr lang="ru-RU" sz="2000" dirty="0" err="1" smtClean="0"/>
              <a:t>учням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засвоєння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індивідуальних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способів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засобів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навчання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формування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ключових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предметних</a:t>
            </a:r>
            <a:r>
              <a:rPr lang="ru-RU" sz="2000" dirty="0" smtClean="0"/>
              <a:t> компетентностей </a:t>
            </a:r>
            <a:r>
              <a:rPr lang="ru-RU" sz="2000" dirty="0" err="1" smtClean="0"/>
              <a:t>особистості</a:t>
            </a:r>
            <a:r>
              <a:rPr lang="ru-RU" sz="2000" dirty="0" smtClean="0"/>
              <a:t>; </a:t>
            </a:r>
            <a:endParaRPr lang="uk-UA" sz="2000" dirty="0" smtClean="0"/>
          </a:p>
          <a:p>
            <a:pPr lvl="0" algn="just" fontAlgn="base"/>
            <a:r>
              <a:rPr lang="ru-RU" sz="2000" dirty="0" err="1" smtClean="0"/>
              <a:t>сконцентрувати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контрольно-оцінювальну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вчителів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учнів</a:t>
            </a:r>
            <a:r>
              <a:rPr lang="ru-RU" sz="2000" dirty="0" smtClean="0"/>
              <a:t> на </a:t>
            </a:r>
            <a:r>
              <a:rPr lang="ru-RU" sz="2000" dirty="0" err="1" smtClean="0"/>
              <a:t>аналізі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оцінці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способів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результатів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власної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самостійної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та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самоосвітньої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; </a:t>
            </a:r>
            <a:endParaRPr lang="uk-UA" sz="2000" dirty="0" smtClean="0"/>
          </a:p>
          <a:p>
            <a:pPr lvl="0" algn="just" fontAlgn="base"/>
            <a:r>
              <a:rPr lang="ru-RU" sz="2000" dirty="0" err="1" smtClean="0"/>
              <a:t>змінити</a:t>
            </a:r>
            <a:r>
              <a:rPr lang="ru-RU" sz="2000" dirty="0" smtClean="0"/>
              <a:t> роль учителя по </a:t>
            </a:r>
            <a:r>
              <a:rPr lang="ru-RU" sz="2000" dirty="0" err="1" smtClean="0"/>
              <a:t>відношенню</a:t>
            </a:r>
            <a:r>
              <a:rPr lang="ru-RU" sz="2000" dirty="0" smtClean="0"/>
              <a:t> до </a:t>
            </a:r>
            <a:r>
              <a:rPr lang="ru-RU" sz="2000" dirty="0" err="1" smtClean="0"/>
              <a:t>учня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освітнього</a:t>
            </a:r>
            <a:r>
              <a:rPr lang="ru-RU" sz="2000" dirty="0" smtClean="0"/>
              <a:t>  </a:t>
            </a:r>
            <a:r>
              <a:rPr lang="ru-RU" sz="2000" dirty="0" err="1" smtClean="0"/>
              <a:t>процесу</a:t>
            </a:r>
            <a:r>
              <a:rPr lang="ru-RU" sz="2000" dirty="0" smtClean="0"/>
              <a:t>;</a:t>
            </a:r>
            <a:endParaRPr lang="uk-UA" sz="2000" dirty="0" smtClean="0"/>
          </a:p>
          <a:p>
            <a:pPr lvl="0" algn="just" fontAlgn="base"/>
            <a:r>
              <a:rPr lang="ru-RU" sz="2000" dirty="0" err="1" smtClean="0"/>
              <a:t>зорієнтувати</a:t>
            </a:r>
            <a:r>
              <a:rPr lang="ru-RU" sz="2000" dirty="0" smtClean="0"/>
              <a:t> педагога та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вихованця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розуміння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сенсу</a:t>
            </a:r>
            <a:r>
              <a:rPr lang="ru-RU" sz="2000" dirty="0" smtClean="0"/>
              <a:t> </a:t>
            </a:r>
            <a:r>
              <a:rPr lang="ru-RU" sz="2000" dirty="0" err="1" smtClean="0"/>
              <a:t>свого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підставі</a:t>
            </a:r>
            <a:r>
              <a:rPr lang="ru-RU" sz="2000" dirty="0" smtClean="0"/>
              <a:t> </a:t>
            </a:r>
            <a:r>
              <a:rPr lang="ru-RU" sz="2000" dirty="0" err="1" smtClean="0"/>
              <a:t>усвідомлення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єдності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духовних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особистісно-орієнтованих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полікультурних</a:t>
            </a:r>
            <a:r>
              <a:rPr lang="ru-RU" sz="2000" dirty="0" smtClean="0"/>
              <a:t>, </a:t>
            </a:r>
            <a:r>
              <a:rPr lang="ru-RU" sz="2000" dirty="0" err="1" smtClean="0"/>
              <a:t>соціальних</a:t>
            </a:r>
            <a:r>
              <a:rPr lang="ru-RU" sz="2000" dirty="0" smtClean="0"/>
              <a:t> компетентностей.</a:t>
            </a:r>
            <a:endParaRPr lang="uk-U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/>
          </a:bodyPr>
          <a:lstStyle/>
          <a:p>
            <a:r>
              <a:rPr lang="uk-UA" sz="3100" b="1" dirty="0">
                <a:solidFill>
                  <a:srgbClr val="800000"/>
                </a:solidFill>
              </a:rPr>
              <a:t>План-зразок</a:t>
            </a:r>
            <a:r>
              <a:rPr lang="uk-UA" sz="4400" dirty="0"/>
              <a:t/>
            </a:r>
            <a:br>
              <a:rPr lang="uk-UA" sz="4400" dirty="0"/>
            </a:br>
            <a:r>
              <a:rPr lang="uk-UA" sz="3100" b="1" dirty="0">
                <a:solidFill>
                  <a:srgbClr val="800000"/>
                </a:solidFill>
              </a:rPr>
              <a:t>Індивідуальний освітній маршрут учителя</a:t>
            </a:r>
            <a:endParaRPr lang="ru-RU" sz="3100" b="1" dirty="0">
              <a:solidFill>
                <a:srgbClr val="800000"/>
              </a:solidFill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C0FD032D-7ED6-4952-8D68-B2FF7858AE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28826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4413">
                  <a:extLst>
                    <a:ext uri="{9D8B030D-6E8A-4147-A177-3AD203B41FA5}">
                      <a16:colId xmlns="" xmlns:a16="http://schemas.microsoft.com/office/drawing/2014/main" val="3854569772"/>
                    </a:ext>
                  </a:extLst>
                </a:gridCol>
                <a:gridCol w="4314413">
                  <a:extLst>
                    <a:ext uri="{9D8B030D-6E8A-4147-A177-3AD203B41FA5}">
                      <a16:colId xmlns="" xmlns:a16="http://schemas.microsoft.com/office/drawing/2014/main" val="867641582"/>
                    </a:ext>
                  </a:extLst>
                </a:gridCol>
              </a:tblGrid>
              <a:tr h="511248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</a:rPr>
                        <a:t>Напрямок роботи (проблема)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</a:rPr>
                        <a:t>Вивчення літератури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</a:rPr>
                        <a:t>Самоаналіз діяльності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2800" dirty="0">
                          <a:solidFill>
                            <a:schemeClr val="bg1"/>
                          </a:solidFill>
                        </a:rPr>
                        <a:t>Умови для проходження маршруту (курси, семінари, майстер-класи, інтернет-ресурси, консультації, створення творчих груп, наставництво)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uk-UA" sz="2800" dirty="0"/>
                        <a:t>5. Реалізація завдань</a:t>
                      </a:r>
                    </a:p>
                    <a:p>
                      <a:r>
                        <a:rPr lang="uk-UA" sz="2800" dirty="0"/>
                        <a:t>6.</a:t>
                      </a:r>
                      <a:r>
                        <a:rPr lang="uk-UA" dirty="0"/>
                        <a:t> </a:t>
                      </a:r>
                      <a:r>
                        <a:rPr lang="uk-UA" sz="2800" dirty="0"/>
                        <a:t>Планування діяльності</a:t>
                      </a:r>
                    </a:p>
                    <a:p>
                      <a:r>
                        <a:rPr lang="uk-UA" sz="2800" dirty="0"/>
                        <a:t>7. Виконання плану</a:t>
                      </a:r>
                    </a:p>
                    <a:p>
                      <a:r>
                        <a:rPr lang="uk-UA" sz="2800" dirty="0"/>
                        <a:t>8. Узагальнення результатів</a:t>
                      </a:r>
                    </a:p>
                    <a:p>
                      <a:r>
                        <a:rPr lang="uk-UA" sz="2800" dirty="0"/>
                        <a:t>9. Звіт про результати, трансляція педагогічного досвіду</a:t>
                      </a:r>
                    </a:p>
                    <a:p>
                      <a:r>
                        <a:rPr lang="uk-UA" sz="2800" dirty="0"/>
                        <a:t>10. Атестація</a:t>
                      </a:r>
                      <a:endParaRPr lang="ru-RU" sz="28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443805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17657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11162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Карта індивідуального </a:t>
            </a:r>
            <a:r>
              <a:rPr lang="uk-UA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освітнього  маршруту</a:t>
            </a:r>
            <a:endParaRPr lang="ru-RU" sz="2800" b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00" y="1584000"/>
            <a:ext cx="8865450" cy="508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BBD8CB9B-FD7F-437A-ABA7-3B02041923F0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731520"/>
          <a:ext cx="8471250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1875">
                  <a:extLst>
                    <a:ext uri="{9D8B030D-6E8A-4147-A177-3AD203B41FA5}">
                      <a16:colId xmlns="" xmlns:a16="http://schemas.microsoft.com/office/drawing/2014/main" val="67047433"/>
                    </a:ext>
                  </a:extLst>
                </a:gridCol>
                <a:gridCol w="1411875">
                  <a:extLst>
                    <a:ext uri="{9D8B030D-6E8A-4147-A177-3AD203B41FA5}">
                      <a16:colId xmlns="" xmlns:a16="http://schemas.microsoft.com/office/drawing/2014/main" val="1260110381"/>
                    </a:ext>
                  </a:extLst>
                </a:gridCol>
                <a:gridCol w="1411875">
                  <a:extLst>
                    <a:ext uri="{9D8B030D-6E8A-4147-A177-3AD203B41FA5}">
                      <a16:colId xmlns="" xmlns:a16="http://schemas.microsoft.com/office/drawing/2014/main" val="765854550"/>
                    </a:ext>
                  </a:extLst>
                </a:gridCol>
                <a:gridCol w="1411875">
                  <a:extLst>
                    <a:ext uri="{9D8B030D-6E8A-4147-A177-3AD203B41FA5}">
                      <a16:colId xmlns="" xmlns:a16="http://schemas.microsoft.com/office/drawing/2014/main" val="3402322521"/>
                    </a:ext>
                  </a:extLst>
                </a:gridCol>
                <a:gridCol w="1411875">
                  <a:extLst>
                    <a:ext uri="{9D8B030D-6E8A-4147-A177-3AD203B41FA5}">
                      <a16:colId xmlns="" xmlns:a16="http://schemas.microsoft.com/office/drawing/2014/main" val="1613173980"/>
                    </a:ext>
                  </a:extLst>
                </a:gridCol>
                <a:gridCol w="1411875">
                  <a:extLst>
                    <a:ext uri="{9D8B030D-6E8A-4147-A177-3AD203B41FA5}">
                      <a16:colId xmlns="" xmlns:a16="http://schemas.microsoft.com/office/drawing/2014/main" val="358252195"/>
                    </a:ext>
                  </a:extLst>
                </a:gridCol>
              </a:tblGrid>
              <a:tr h="404289">
                <a:tc rowSpan="2"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Напрямок діяльності</a:t>
                      </a:r>
                      <a:endParaRPr lang="ru-RU" sz="1800" dirty="0"/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Зміст діяльності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Результат</a:t>
                      </a:r>
                      <a:endParaRPr lang="ru-RU" dirty="0"/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Досягнення</a:t>
                      </a:r>
                      <a:endParaRPr lang="ru-RU" dirty="0"/>
                    </a:p>
                  </a:txBody>
                  <a:tcPr marL="68580" marR="6858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Форми презентації досягнень</a:t>
                      </a:r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044906601"/>
                  </a:ext>
                </a:extLst>
              </a:tr>
              <a:tr h="4315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 семестр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ІІ семестр</a:t>
                      </a:r>
                      <a:endParaRPr lang="ru-RU" dirty="0"/>
                    </a:p>
                  </a:txBody>
                  <a:tcPr marL="68580" marR="6858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3156324"/>
                  </a:ext>
                </a:extLst>
              </a:tr>
              <a:tr h="1086617">
                <a:tc rowSpan="3">
                  <a:txBody>
                    <a:bodyPr/>
                    <a:lstStyle/>
                    <a:p>
                      <a:r>
                        <a:rPr lang="uk-UA" dirty="0"/>
                        <a:t>Самоосвіта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Вивчення методики роботи з </a:t>
                      </a:r>
                      <a:r>
                        <a:rPr lang="uk-UA" dirty="0" err="1"/>
                        <a:t>інтерактвною</a:t>
                      </a:r>
                      <a:r>
                        <a:rPr lang="uk-UA" dirty="0"/>
                        <a:t> дошкою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Розробка уроків з використанням інтерактивної дошки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Підвищення якості навчання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842879830"/>
                  </a:ext>
                </a:extLst>
              </a:tr>
              <a:tr h="8358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Вивчення літератури, досвіду колег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Вивчення інтернет ресурсів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Використання нових прийомів та методів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167019618"/>
                  </a:ext>
                </a:extLst>
              </a:tr>
              <a:tr h="17416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Розробка уроку для </a:t>
                      </a:r>
                      <a:r>
                        <a:rPr lang="uk-UA" dirty="0" smtClean="0"/>
                        <a:t>8 </a:t>
                      </a:r>
                      <a:r>
                        <a:rPr lang="uk-UA" dirty="0"/>
                        <a:t>класу з застосуванням інтерактивної дошки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Участь у </a:t>
                      </a:r>
                      <a:r>
                        <a:rPr lang="uk-UA" dirty="0" err="1"/>
                        <a:t>вебінарі</a:t>
                      </a:r>
                      <a:r>
                        <a:rPr lang="uk-UA" dirty="0"/>
                        <a:t> «</a:t>
                      </a:r>
                      <a:r>
                        <a:rPr lang="uk-UA" dirty="0" err="1"/>
                        <a:t>Медіаграмот-ність</a:t>
                      </a:r>
                      <a:r>
                        <a:rPr lang="uk-UA" dirty="0"/>
                        <a:t> для освітян»</a:t>
                      </a:r>
                    </a:p>
                    <a:p>
                      <a:r>
                        <a:rPr lang="uk-UA" dirty="0"/>
                        <a:t>ГО </a:t>
                      </a:r>
                      <a:r>
                        <a:rPr lang="en-US" dirty="0"/>
                        <a:t>“Prometheus”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Сертифікат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Підвищення якості підготовки до уроку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517993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84759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43000" y="0"/>
            <a:ext cx="11887200" cy="1143000"/>
          </a:xfrm>
        </p:spPr>
        <p:txBody>
          <a:bodyPr>
            <a:noAutofit/>
          </a:bodyPr>
          <a:lstStyle/>
          <a:p>
            <a:r>
              <a:rPr lang="uk-UA" sz="3200" b="1" dirty="0"/>
              <a:t>Карта індивідуального </a:t>
            </a:r>
            <a:r>
              <a:rPr lang="uk-UA" sz="3200" b="1" dirty="0" smtClean="0"/>
              <a:t>освітнього маршруту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00" y="1584000"/>
            <a:ext cx="8865450" cy="4725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b="1" dirty="0"/>
          </a:p>
          <a:p>
            <a:pPr marL="0" indent="0">
              <a:buNone/>
            </a:pPr>
            <a:r>
              <a:rPr lang="uk-UA" b="1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="" xmlns:a16="http://schemas.microsoft.com/office/drawing/2014/main" id="{BBD8CB9B-FD7F-437A-ABA7-3B02041923F0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914400"/>
          <a:ext cx="8762999" cy="5669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5514">
                  <a:extLst>
                    <a:ext uri="{9D8B030D-6E8A-4147-A177-3AD203B41FA5}">
                      <a16:colId xmlns="" xmlns:a16="http://schemas.microsoft.com/office/drawing/2014/main" val="67047433"/>
                    </a:ext>
                  </a:extLst>
                </a:gridCol>
                <a:gridCol w="657257">
                  <a:extLst>
                    <a:ext uri="{9D8B030D-6E8A-4147-A177-3AD203B41FA5}">
                      <a16:colId xmlns="" xmlns:a16="http://schemas.microsoft.com/office/drawing/2014/main" val="1260110381"/>
                    </a:ext>
                  </a:extLst>
                </a:gridCol>
                <a:gridCol w="657257">
                  <a:extLst>
                    <a:ext uri="{9D8B030D-6E8A-4147-A177-3AD203B41FA5}">
                      <a16:colId xmlns="" xmlns:a16="http://schemas.microsoft.com/office/drawing/2014/main" val="80767785"/>
                    </a:ext>
                  </a:extLst>
                </a:gridCol>
                <a:gridCol w="657257">
                  <a:extLst>
                    <a:ext uri="{9D8B030D-6E8A-4147-A177-3AD203B41FA5}">
                      <a16:colId xmlns="" xmlns:a16="http://schemas.microsoft.com/office/drawing/2014/main" val="765854550"/>
                    </a:ext>
                  </a:extLst>
                </a:gridCol>
                <a:gridCol w="588072">
                  <a:extLst>
                    <a:ext uri="{9D8B030D-6E8A-4147-A177-3AD203B41FA5}">
                      <a16:colId xmlns="" xmlns:a16="http://schemas.microsoft.com/office/drawing/2014/main" val="2015019023"/>
                    </a:ext>
                  </a:extLst>
                </a:gridCol>
                <a:gridCol w="691850">
                  <a:extLst>
                    <a:ext uri="{9D8B030D-6E8A-4147-A177-3AD203B41FA5}">
                      <a16:colId xmlns="" xmlns:a16="http://schemas.microsoft.com/office/drawing/2014/main" val="3402322521"/>
                    </a:ext>
                  </a:extLst>
                </a:gridCol>
                <a:gridCol w="471872">
                  <a:extLst>
                    <a:ext uri="{9D8B030D-6E8A-4147-A177-3AD203B41FA5}">
                      <a16:colId xmlns="" xmlns:a16="http://schemas.microsoft.com/office/drawing/2014/main" val="3349647441"/>
                    </a:ext>
                  </a:extLst>
                </a:gridCol>
                <a:gridCol w="553480">
                  <a:extLst>
                    <a:ext uri="{9D8B030D-6E8A-4147-A177-3AD203B41FA5}">
                      <a16:colId xmlns="" xmlns:a16="http://schemas.microsoft.com/office/drawing/2014/main" val="1613173980"/>
                    </a:ext>
                  </a:extLst>
                </a:gridCol>
                <a:gridCol w="553480">
                  <a:extLst>
                    <a:ext uri="{9D8B030D-6E8A-4147-A177-3AD203B41FA5}">
                      <a16:colId xmlns="" xmlns:a16="http://schemas.microsoft.com/office/drawing/2014/main" val="1995125984"/>
                    </a:ext>
                  </a:extLst>
                </a:gridCol>
                <a:gridCol w="622665">
                  <a:extLst>
                    <a:ext uri="{9D8B030D-6E8A-4147-A177-3AD203B41FA5}">
                      <a16:colId xmlns="" xmlns:a16="http://schemas.microsoft.com/office/drawing/2014/main" val="358252195"/>
                    </a:ext>
                  </a:extLst>
                </a:gridCol>
                <a:gridCol w="484295">
                  <a:extLst>
                    <a:ext uri="{9D8B030D-6E8A-4147-A177-3AD203B41FA5}">
                      <a16:colId xmlns="" xmlns:a16="http://schemas.microsoft.com/office/drawing/2014/main" val="3287707079"/>
                    </a:ext>
                  </a:extLst>
                </a:gridCol>
              </a:tblGrid>
              <a:tr h="478570">
                <a:tc rowSpan="2">
                  <a:txBody>
                    <a:bodyPr/>
                    <a:lstStyle/>
                    <a:p>
                      <a:r>
                        <a:rPr lang="uk-UA" sz="1800" dirty="0"/>
                        <a:t>Напрямок діяльності</a:t>
                      </a:r>
                      <a:endParaRPr lang="ru-RU" sz="1800" dirty="0"/>
                    </a:p>
                  </a:txBody>
                  <a:tcPr marL="68580" marR="68580"/>
                </a:tc>
                <a:tc gridSpan="4">
                  <a:txBody>
                    <a:bodyPr/>
                    <a:lstStyle/>
                    <a:p>
                      <a:r>
                        <a:rPr lang="uk-UA" dirty="0"/>
                        <a:t>Зміст діяльності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uk-UA" dirty="0"/>
                        <a:t>Результат</a:t>
                      </a:r>
                      <a:endParaRPr lang="ru-RU" dirty="0"/>
                    </a:p>
                  </a:txBody>
                  <a:tcPr marL="68580" marR="6858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uk-UA" dirty="0"/>
                        <a:t>Досягнення</a:t>
                      </a:r>
                      <a:endParaRPr lang="ru-RU" dirty="0"/>
                    </a:p>
                  </a:txBody>
                  <a:tcPr marL="68580" marR="6858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uk-UA" dirty="0"/>
                        <a:t>Форми презентації досягнень</a:t>
                      </a:r>
                      <a:endParaRPr lang="ru-RU" dirty="0"/>
                    </a:p>
                  </a:txBody>
                  <a:tcPr marL="68580" marR="6858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44906601"/>
                  </a:ext>
                </a:extLst>
              </a:tr>
              <a:tr h="11128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dirty="0"/>
                        <a:t>І семестр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uk-UA" dirty="0"/>
                        <a:t>ІІ семестр</a:t>
                      </a:r>
                      <a:endParaRPr lang="ru-RU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3156324"/>
                  </a:ext>
                </a:extLst>
              </a:tr>
              <a:tr h="744041">
                <a:tc>
                  <a:txBody>
                    <a:bodyPr/>
                    <a:lstStyle/>
                    <a:p>
                      <a:r>
                        <a:rPr lang="uk-UA" dirty="0"/>
                        <a:t> Курси підвищення кваліфікації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842879830"/>
                  </a:ext>
                </a:extLst>
              </a:tr>
              <a:tr h="707056">
                <a:tc>
                  <a:txBody>
                    <a:bodyPr/>
                    <a:lstStyle/>
                    <a:p>
                      <a:r>
                        <a:rPr lang="uk-UA" dirty="0"/>
                        <a:t>Участь у методичній роботі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446678388"/>
                  </a:ext>
                </a:extLst>
              </a:tr>
              <a:tr h="696228">
                <a:tc>
                  <a:txBody>
                    <a:bodyPr/>
                    <a:lstStyle/>
                    <a:p>
                      <a:r>
                        <a:rPr lang="uk-UA" dirty="0"/>
                        <a:t>Робота в професійній спільноті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167019618"/>
                  </a:ext>
                </a:extLst>
              </a:tr>
              <a:tr h="714828">
                <a:tc>
                  <a:txBody>
                    <a:bodyPr/>
                    <a:lstStyle/>
                    <a:p>
                      <a:r>
                        <a:rPr lang="uk-UA" dirty="0"/>
                        <a:t>Інноваційна діяльність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1311671015"/>
                  </a:ext>
                </a:extLst>
              </a:tr>
              <a:tr h="773628">
                <a:tc>
                  <a:txBody>
                    <a:bodyPr/>
                    <a:lstStyle/>
                    <a:p>
                      <a:r>
                        <a:rPr lang="uk-UA" dirty="0"/>
                        <a:t>Участь у конкурсах професійної майстерності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3517993862"/>
                  </a:ext>
                </a:extLst>
              </a:tr>
              <a:tr h="442073">
                <a:tc>
                  <a:txBody>
                    <a:bodyPr/>
                    <a:lstStyle/>
                    <a:p>
                      <a:r>
                        <a:rPr lang="uk-UA" dirty="0"/>
                        <a:t>Розповсюдження досвіду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="" xmlns:a16="http://schemas.microsoft.com/office/drawing/2014/main" val="225310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56321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304800"/>
            <a:ext cx="6629400" cy="256900"/>
          </a:xfrm>
          <a:prstGeom prst="rect">
            <a:avLst/>
          </a:prstGeom>
        </p:spPr>
        <p:txBody>
          <a:bodyPr vert="horz" wrap="square" lIns="0" tIns="10575" rIns="0" bIns="0" rtlCol="0">
            <a:spAutoFit/>
          </a:bodyPr>
          <a:lstStyle/>
          <a:p>
            <a:pPr marL="11132" algn="ctr">
              <a:spcBef>
                <a:spcPts val="83"/>
              </a:spcBef>
            </a:pPr>
            <a:r>
              <a:rPr sz="1600" b="1" spc="-4" dirty="0">
                <a:solidFill>
                  <a:srgbClr val="0000FF"/>
                </a:solidFill>
                <a:latin typeface="Times New Roman"/>
                <a:cs typeface="Times New Roman"/>
              </a:rPr>
              <a:t>Індивідуальна освітня </a:t>
            </a:r>
            <a:r>
              <a:rPr sz="1600" b="1" spc="-9" dirty="0">
                <a:solidFill>
                  <a:srgbClr val="0000FF"/>
                </a:solidFill>
                <a:latin typeface="Times New Roman"/>
                <a:cs typeface="Times New Roman"/>
              </a:rPr>
              <a:t>траєкторія </a:t>
            </a:r>
            <a:r>
              <a:rPr sz="1600" b="1" spc="-4" dirty="0">
                <a:solidFill>
                  <a:srgbClr val="0000FF"/>
                </a:solidFill>
                <a:latin typeface="Times New Roman"/>
                <a:cs typeface="Times New Roman"/>
              </a:rPr>
              <a:t>професійного розвитку</a:t>
            </a:r>
            <a:r>
              <a:rPr sz="1600" b="1" spc="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600" b="1" spc="-4" dirty="0">
                <a:solidFill>
                  <a:srgbClr val="0000FF"/>
                </a:solidFill>
                <a:latin typeface="Times New Roman"/>
                <a:cs typeface="Times New Roman"/>
              </a:rPr>
              <a:t>педагога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66800" y="685800"/>
          <a:ext cx="6553198" cy="686192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428280"/>
                <a:gridCol w="2972548"/>
                <a:gridCol w="630982"/>
                <a:gridCol w="630982"/>
                <a:gridCol w="629712"/>
                <a:gridCol w="629712"/>
                <a:gridCol w="630982"/>
              </a:tblGrid>
              <a:tr h="185002">
                <a:tc rowSpan="2"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200" dirty="0">
                          <a:solidFill>
                            <a:schemeClr val="tx1"/>
                          </a:solidFill>
                        </a:rPr>
                        <a:t>№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Освітні</a:t>
                      </a:r>
                      <a:r>
                        <a:rPr sz="1200" spc="-1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200" spc="-5" dirty="0">
                          <a:solidFill>
                            <a:schemeClr val="tx1"/>
                          </a:solidFill>
                        </a:rPr>
                        <a:t>ресурси</a:t>
                      </a:r>
                      <a:endParaRPr sz="1200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39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spc="-5" dirty="0" smtClean="0"/>
                        <a:t>2022-2023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b="1" spc="-5" dirty="0">
                          <a:solidFill>
                            <a:srgbClr val="C00000"/>
                          </a:solidFill>
                        </a:rPr>
                        <a:t>Зовнішні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</a:rPr>
                        <a:t>ресурси</a:t>
                      </a:r>
                      <a:endParaRPr sz="1100" b="1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Атестація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Курси підвищення</a:t>
                      </a:r>
                      <a:r>
                        <a:rPr sz="1100" spc="-10" dirty="0"/>
                        <a:t> </a:t>
                      </a:r>
                      <a:r>
                        <a:rPr sz="1100" spc="-5" dirty="0"/>
                        <a:t>кваліфікації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Дистанційне навчання (курси, тренінги,</a:t>
                      </a:r>
                      <a:r>
                        <a:rPr sz="1100" spc="45" dirty="0"/>
                        <a:t> </a:t>
                      </a:r>
                      <a:r>
                        <a:rPr sz="1100" spc="-5" dirty="0"/>
                        <a:t>тощо)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69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 marR="62865">
                        <a:lnSpc>
                          <a:spcPts val="1150"/>
                        </a:lnSpc>
                        <a:spcBef>
                          <a:spcPts val="40"/>
                        </a:spcBef>
                        <a:tabLst>
                          <a:tab pos="607695" algn="l"/>
                          <a:tab pos="831215" algn="l"/>
                          <a:tab pos="1714500" algn="l"/>
                          <a:tab pos="2310765" algn="l"/>
                        </a:tabLst>
                      </a:pPr>
                      <a:r>
                        <a:rPr sz="1100" dirty="0"/>
                        <a:t>У</a:t>
                      </a:r>
                      <a:r>
                        <a:rPr sz="1100" spc="5" dirty="0"/>
                        <a:t>ч</a:t>
                      </a:r>
                      <a:r>
                        <a:rPr sz="1100" dirty="0"/>
                        <a:t>ас</a:t>
                      </a:r>
                      <a:r>
                        <a:rPr sz="1100" spc="-5" dirty="0"/>
                        <a:t>т</a:t>
                      </a:r>
                      <a:r>
                        <a:rPr sz="1100" dirty="0"/>
                        <a:t>ь	у	</a:t>
                      </a:r>
                      <a:r>
                        <a:rPr sz="1100" spc="-10" dirty="0"/>
                        <a:t>п</a:t>
                      </a:r>
                      <a:r>
                        <a:rPr sz="1100" spc="5" dirty="0"/>
                        <a:t>ро</a:t>
                      </a:r>
                      <a:r>
                        <a:rPr sz="1100" dirty="0"/>
                        <a:t>фесі</a:t>
                      </a:r>
                      <a:r>
                        <a:rPr sz="1100" spc="-5" dirty="0"/>
                        <a:t>й</a:t>
                      </a:r>
                      <a:r>
                        <a:rPr sz="1100" spc="-10" dirty="0"/>
                        <a:t>ни</a:t>
                      </a:r>
                      <a:r>
                        <a:rPr sz="1100" spc="5" dirty="0"/>
                        <a:t>х</a:t>
                      </a:r>
                      <a:r>
                        <a:rPr sz="1100" dirty="0"/>
                        <a:t>,	</a:t>
                      </a:r>
                      <a:r>
                        <a:rPr sz="1100" spc="-5" dirty="0"/>
                        <a:t>тв</a:t>
                      </a:r>
                      <a:r>
                        <a:rPr sz="1100" dirty="0"/>
                        <a:t>о</a:t>
                      </a:r>
                      <a:r>
                        <a:rPr sz="1100" spc="5" dirty="0"/>
                        <a:t>р</a:t>
                      </a:r>
                      <a:r>
                        <a:rPr sz="1100" dirty="0"/>
                        <a:t>ч</a:t>
                      </a:r>
                      <a:r>
                        <a:rPr sz="1100" spc="-10" dirty="0"/>
                        <a:t>и</a:t>
                      </a:r>
                      <a:r>
                        <a:rPr sz="1100" dirty="0"/>
                        <a:t>х	</a:t>
                      </a:r>
                      <a:r>
                        <a:rPr sz="1100" spc="-5" dirty="0"/>
                        <a:t>к</a:t>
                      </a:r>
                      <a:r>
                        <a:rPr sz="1100" spc="5" dirty="0"/>
                        <a:t>о</a:t>
                      </a:r>
                      <a:r>
                        <a:rPr sz="1100" spc="-10" dirty="0"/>
                        <a:t>н</a:t>
                      </a:r>
                      <a:r>
                        <a:rPr sz="1100" spc="-5" dirty="0"/>
                        <a:t>к</a:t>
                      </a:r>
                      <a:r>
                        <a:rPr sz="1100" spc="5" dirty="0"/>
                        <a:t>ур</a:t>
                      </a:r>
                      <a:r>
                        <a:rPr sz="1100" dirty="0"/>
                        <a:t>са</a:t>
                      </a:r>
                      <a:r>
                        <a:rPr sz="1100" spc="5" dirty="0"/>
                        <a:t>х</a:t>
                      </a:r>
                      <a:r>
                        <a:rPr sz="1100" dirty="0"/>
                        <a:t>,  </a:t>
                      </a:r>
                      <a:r>
                        <a:rPr sz="1100" spc="-5" dirty="0"/>
                        <a:t>фестивалях, </a:t>
                      </a:r>
                      <a:r>
                        <a:rPr sz="1100" spc="-5" dirty="0" err="1" smtClean="0"/>
                        <a:t>про</a:t>
                      </a:r>
                      <a:r>
                        <a:rPr lang="uk-UA" sz="1100" spc="-5" smtClean="0"/>
                        <a:t>є</a:t>
                      </a:r>
                      <a:r>
                        <a:rPr sz="1100" spc="-5" smtClean="0"/>
                        <a:t>ктах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460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Районні методичні об‘єднання</a:t>
                      </a:r>
                      <a:r>
                        <a:rPr sz="1100" spc="-10" dirty="0"/>
                        <a:t> </a:t>
                      </a:r>
                      <a:r>
                        <a:rPr sz="1100" spc="-5" dirty="0"/>
                        <a:t>вчителів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3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Методичні заходи (семінари, </a:t>
                      </a:r>
                      <a:r>
                        <a:rPr sz="1100" spc="-10" dirty="0"/>
                        <a:t>вебінари, </a:t>
                      </a:r>
                      <a:r>
                        <a:rPr sz="1100" spc="-5" dirty="0"/>
                        <a:t>відео</a:t>
                      </a:r>
                      <a:r>
                        <a:rPr sz="1100" spc="45" dirty="0"/>
                        <a:t> </a:t>
                      </a:r>
                      <a:r>
                        <a:rPr sz="1100" spc="-5" dirty="0"/>
                        <a:t>уроки)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Мережева взаємодія з вчителями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Участь в експертних</a:t>
                      </a:r>
                      <a:r>
                        <a:rPr sz="1100" spc="10" dirty="0"/>
                        <a:t> </a:t>
                      </a:r>
                      <a:r>
                        <a:rPr sz="1100" spc="-5" dirty="0"/>
                        <a:t>комісіях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Участь у журі</a:t>
                      </a:r>
                      <a:r>
                        <a:rPr sz="1100" spc="5" dirty="0"/>
                        <a:t> </a:t>
                      </a:r>
                      <a:r>
                        <a:rPr sz="1100" spc="-5" dirty="0"/>
                        <a:t>конкурсів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Стажування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Експериментальна діяльність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Відкритий (додатковий</a:t>
                      </a:r>
                      <a:r>
                        <a:rPr sz="1100" spc="-10" dirty="0"/>
                        <a:t> </a:t>
                      </a:r>
                      <a:r>
                        <a:rPr sz="1100" dirty="0"/>
                        <a:t>ресурс)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b="1" spc="-10" dirty="0">
                          <a:solidFill>
                            <a:srgbClr val="C00000"/>
                          </a:solidFill>
                        </a:rPr>
                        <a:t>Внутрішні</a:t>
                      </a:r>
                      <a:r>
                        <a:rPr sz="1100" b="1" spc="-5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C00000"/>
                          </a:solidFill>
                        </a:rPr>
                        <a:t>ресурси</a:t>
                      </a:r>
                      <a:endParaRPr sz="1100" b="1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10" dirty="0"/>
                        <a:t>Педагогічні </a:t>
                      </a:r>
                      <a:r>
                        <a:rPr sz="1100" dirty="0"/>
                        <a:t>ради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Методичні заходи (семінари,</a:t>
                      </a:r>
                      <a:r>
                        <a:rPr sz="1100" spc="-10" dirty="0"/>
                        <a:t> </a:t>
                      </a:r>
                      <a:r>
                        <a:rPr sz="1100" spc="-5" dirty="0"/>
                        <a:t>консультації)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Участь у роботі </a:t>
                      </a:r>
                      <a:r>
                        <a:rPr sz="1100" spc="-10" dirty="0"/>
                        <a:t>шкільних </a:t>
                      </a:r>
                      <a:r>
                        <a:rPr sz="1100" spc="-5" dirty="0"/>
                        <a:t>методичних</a:t>
                      </a:r>
                      <a:r>
                        <a:rPr sz="1100" spc="45" dirty="0"/>
                        <a:t> </a:t>
                      </a:r>
                      <a:r>
                        <a:rPr sz="1100" spc="-5" dirty="0"/>
                        <a:t>формувань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139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Уроки, заходи (відвідування,</a:t>
                      </a:r>
                      <a:r>
                        <a:rPr sz="1100" dirty="0"/>
                        <a:t> </a:t>
                      </a:r>
                      <a:r>
                        <a:rPr sz="1100" spc="-5" dirty="0"/>
                        <a:t>взаємовідвідування)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Відкритий (додатковий) </a:t>
                      </a:r>
                      <a:r>
                        <a:rPr sz="1100" dirty="0"/>
                        <a:t>ресурс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b="1" spc="-5" dirty="0">
                          <a:solidFill>
                            <a:srgbClr val="C00000"/>
                          </a:solidFill>
                        </a:rPr>
                        <a:t>Самоосвіта</a:t>
                      </a:r>
                      <a:endParaRPr sz="1100" b="1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Методична проблема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Вивчення педагогічних</a:t>
                      </a:r>
                      <a:r>
                        <a:rPr sz="1100" dirty="0"/>
                        <a:t> </a:t>
                      </a:r>
                      <a:r>
                        <a:rPr sz="1100" spc="-5" dirty="0"/>
                        <a:t>технологій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Інтернет-ресурс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Електронне портфоліо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5"/>
                        </a:lnSpc>
                      </a:pPr>
                      <a:r>
                        <a:rPr sz="1100" spc="-5" dirty="0"/>
                        <a:t>Відкритий (додатковий) </a:t>
                      </a:r>
                      <a:r>
                        <a:rPr sz="1100" dirty="0"/>
                        <a:t>ресурс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b="1" spc="-5" dirty="0">
                          <a:solidFill>
                            <a:srgbClr val="C00000"/>
                          </a:solidFill>
                        </a:rPr>
                        <a:t>Взаємонавчання</a:t>
                      </a:r>
                      <a:endParaRPr sz="1100" b="1" dirty="0">
                        <a:solidFill>
                          <a:srgbClr val="C00000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Відкриті уроки, заходи</a:t>
                      </a:r>
                      <a:r>
                        <a:rPr sz="1100" spc="-10" dirty="0"/>
                        <a:t> </a:t>
                      </a:r>
                      <a:r>
                        <a:rPr sz="1100" spc="-5" dirty="0"/>
                        <a:t>(проведення)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Майстер-класи, авторські </a:t>
                      </a:r>
                      <a:r>
                        <a:rPr sz="1100" dirty="0"/>
                        <a:t>творчі</a:t>
                      </a:r>
                      <a:r>
                        <a:rPr sz="1100" spc="-5" dirty="0"/>
                        <a:t> майстерні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 err="1" smtClean="0"/>
                        <a:t>Дисемінація</a:t>
                      </a:r>
                      <a:r>
                        <a:rPr lang="en-US" sz="1100" spc="-5" dirty="0" smtClean="0"/>
                        <a:t> (</a:t>
                      </a:r>
                      <a:r>
                        <a:rPr lang="uk-UA" sz="1100" spc="-5" dirty="0" err="1" smtClean="0"/>
                        <a:t>освоєнння</a:t>
                      </a:r>
                      <a:r>
                        <a:rPr lang="uk-UA" sz="1100" spc="-5" dirty="0" smtClean="0"/>
                        <a:t>)</a:t>
                      </a:r>
                      <a:r>
                        <a:rPr sz="1100" spc="-10" dirty="0" smtClean="0"/>
                        <a:t> </a:t>
                      </a:r>
                      <a:r>
                        <a:rPr sz="1100" spc="-5" dirty="0"/>
                        <a:t>досвіду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 err="1" smtClean="0"/>
                        <a:t>Публікації</a:t>
                      </a:r>
                      <a:r>
                        <a:rPr lang="uk-UA" sz="1100" spc="-5" dirty="0" smtClean="0"/>
                        <a:t>, презентації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669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00"/>
                        </a:lnSpc>
                      </a:pPr>
                      <a:r>
                        <a:rPr sz="1100" spc="-5" dirty="0"/>
                        <a:t>Відкритий (додатковий) </a:t>
                      </a:r>
                      <a:r>
                        <a:rPr sz="1100" dirty="0"/>
                        <a:t>ресурс</a:t>
                      </a:r>
                      <a:endParaRPr sz="11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33600" y="0"/>
            <a:ext cx="32763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solidFill>
                  <a:srgbClr val="000066"/>
                </a:solidFill>
              </a:rPr>
              <a:t>Глосарій</a:t>
            </a:r>
            <a:endParaRPr lang="ru-RU" sz="4400" b="1" dirty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143000"/>
            <a:ext cx="861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Траєкторія професійного розвитку педагогічного працівника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— персональний шлях реалізації професійного потенціалу педагогічного працівника, що ґрунтується на його вільному виборі закладу освіти, установи, організації, іншого суб’єкта освітньої діяльності, видів, форм, темпу здобуття освіти та освітньої програми в межах здобуття освіти дорослих.</a:t>
            </a:r>
          </a:p>
          <a:p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Індивідуальний освітній маршрут педагога  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диференційована освітня програма, яка забезпечує педагогу позиції суб'єкта вибору, розробки та реалізації особистої програми розвитку професійної компетентності при здійсненні науково-методичного супроводу його професійного розвитку.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9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427A00-EE62-42AE-8FDB-816B6D781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709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 </a:t>
            </a:r>
            <a:br>
              <a:rPr lang="ru-RU" sz="3600" dirty="0"/>
            </a:b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Індивідуальна освітня траєкторією професійного розвитку</a:t>
            </a: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FCA287B6-1A31-49B7-A992-B93E226BF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4009" y="3375311"/>
            <a:ext cx="6235505" cy="23410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dirty="0"/>
          </a:p>
          <a:p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22B0E1-B6E8-4F7A-BDCF-EE0999FE0C28}"/>
              </a:ext>
            </a:extLst>
          </p:cNvPr>
          <p:cNvSpPr txBox="1"/>
          <p:nvPr/>
        </p:nvSpPr>
        <p:spPr>
          <a:xfrm>
            <a:off x="1066800" y="914400"/>
            <a:ext cx="7839808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sz="20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Г</a:t>
            </a:r>
            <a:r>
              <a:rPr lang="uk-UA" sz="20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рунтується</a:t>
            </a:r>
            <a:r>
              <a:rPr lang="uk-UA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на вільному виборі закладу освіти, установи, організації, іншого суб'єкта освітньої діяльності, видів, форм, темпу здобуття освіти та освітньої програми в межах здобуття освіти дорослих.</a:t>
            </a:r>
          </a:p>
          <a:p>
            <a:pPr algn="r"/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  (КМУ, Постанова КМ «Деякі питання професійного розвитку педагогічних працівників » </a:t>
            </a:r>
          </a:p>
          <a:p>
            <a:pPr algn="r"/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від 29.07.2020р.</a:t>
            </a:r>
          </a:p>
          <a:p>
            <a:pPr algn="r"/>
            <a:r>
              <a:rPr lang="uk-UA" sz="2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uk-UA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Професійний розвиток … передбачає постійну самоосвіту, участь у програмах підвищення кваліфікації та будь-які інші  види і форми професійного зростання</a:t>
            </a:r>
          </a:p>
          <a:p>
            <a:pPr algn="r"/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     Ст. 59, п.1 Закону України «Про освіту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»</a:t>
            </a:r>
          </a:p>
          <a:p>
            <a:pPr algn="r"/>
            <a:endParaRPr lang="uk-UA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Методичні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рекомендації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з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питань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формування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внутрішньої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системи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забезпечення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якості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освіти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у закладах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b="1" dirty="0" err="1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освіти</a:t>
            </a:r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endParaRPr lang="ru-RU" sz="2000" b="1" dirty="0" smtClean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26199" r="4762" b="18766"/>
          <a:stretch/>
        </p:blipFill>
        <p:spPr>
          <a:xfrm rot="5400000">
            <a:off x="-704582" y="1923782"/>
            <a:ext cx="2286000" cy="5720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29000"/>
            <a:ext cx="536867" cy="259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162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Прямоугольник 1"/>
          <p:cNvSpPr>
            <a:spLocks noChangeArrowheads="1"/>
          </p:cNvSpPr>
          <p:nvPr/>
        </p:nvSpPr>
        <p:spPr bwMode="auto">
          <a:xfrm>
            <a:off x="1785938" y="1601391"/>
            <a:ext cx="5941219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en-US" sz="1500" b="0" i="0" u="none" strike="noStrike" kern="1200" cap="none" spc="0" normalizeH="0" baseline="0" noProof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en-US" sz="1500" b="0" i="0" u="none" strike="noStrike" kern="1200" cap="none" spc="0" normalizeH="0" baseline="0" noProof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uk-UA" altLang="en-US" sz="1500" b="0" i="0" u="none" strike="noStrike" kern="1200" cap="none" spc="0" normalizeH="0" baseline="0" noProof="0">
              <a:ln>
                <a:noFill/>
              </a:ln>
              <a:solidFill>
                <a:srgbClr val="B85808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93541" name="Прямоугольник 8"/>
          <p:cNvSpPr>
            <a:spLocks noChangeArrowheads="1"/>
          </p:cNvSpPr>
          <p:nvPr/>
        </p:nvSpPr>
        <p:spPr bwMode="auto">
          <a:xfrm>
            <a:off x="1785938" y="1325166"/>
            <a:ext cx="616386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  <a:tab pos="6210300" algn="l"/>
                <a:tab pos="647858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  <a:tab pos="6210300" algn="l"/>
                <a:tab pos="64785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990600" algn="l"/>
                <a:tab pos="6210300" algn="l"/>
                <a:tab pos="64785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990600" algn="l"/>
                <a:tab pos="6210300" algn="l"/>
                <a:tab pos="64785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0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742950" algn="l"/>
                <a:tab pos="4657725" algn="l"/>
                <a:tab pos="4858941" algn="l"/>
              </a:tabLst>
              <a:defRPr/>
            </a:pPr>
            <a:r>
              <a:rPr kumimoji="0" lang="en-US" altLang="en-US" sz="1350" b="0" i="0" u="none" strike="noStrike" kern="1200" cap="none" spc="0" normalizeH="0" baseline="0" noProof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uk-UA" altLang="en-US" sz="135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3542" name="Прямоугольник 1"/>
          <p:cNvSpPr>
            <a:spLocks noChangeArrowheads="1"/>
          </p:cNvSpPr>
          <p:nvPr/>
        </p:nvSpPr>
        <p:spPr bwMode="auto">
          <a:xfrm>
            <a:off x="831850" y="105981"/>
            <a:ext cx="80606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en-US" sz="2400" b="1" dirty="0">
                <a:solidFill>
                  <a:srgbClr val="AC0000"/>
                </a:solidFill>
                <a:latin typeface="Candara" panose="020E0502030303020204" pitchFamily="34" charset="0"/>
                <a:cs typeface="Arial" charset="0"/>
              </a:rPr>
              <a:t>ОЦІНЮВАННЯ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altLang="en-US" sz="2400" b="1" dirty="0">
                <a:solidFill>
                  <a:srgbClr val="AC0000"/>
                </a:solidFill>
                <a:latin typeface="Candara" panose="020E0502030303020204" pitchFamily="34" charset="0"/>
                <a:cs typeface="Arial" charset="0"/>
              </a:rPr>
              <a:t>ДІЯЛЬНОСТІ ПЕДАГОГІЧНИХ ПРАЦІВНИКІВ</a:t>
            </a:r>
            <a:endParaRPr lang="uk-UA" altLang="en-US" sz="2400" b="1" dirty="0">
              <a:solidFill>
                <a:srgbClr val="AC0000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193544" name="Прямоугольник 1"/>
          <p:cNvSpPr>
            <a:spLocks noChangeArrowheads="1"/>
          </p:cNvSpPr>
          <p:nvPr/>
        </p:nvSpPr>
        <p:spPr bwMode="auto">
          <a:xfrm>
            <a:off x="1709738" y="2058591"/>
            <a:ext cx="6163866" cy="28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685800" rtl="0" eaLnBrk="0" fontAlgn="base" latinLnBrk="0" hangingPunct="1">
              <a:lnSpc>
                <a:spcPct val="107000"/>
              </a:lnSpc>
              <a:spcBef>
                <a:spcPts val="113"/>
              </a:spcBef>
              <a:spcAft>
                <a:spcPts val="563"/>
              </a:spcAft>
              <a:buClrTx/>
              <a:buSzPts val="1000"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kumimoji="0" lang="uk-U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	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258221" y="1951210"/>
            <a:ext cx="1685766" cy="725640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rgbClr val="B0CCB0"/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Атестація 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1258221" y="4522079"/>
            <a:ext cx="1748864" cy="709128"/>
          </a:xfrm>
          <a:prstGeom prst="wedgeRectCallout">
            <a:avLst>
              <a:gd name="adj1" fmla="val 64246"/>
              <a:gd name="adj2" fmla="val 17494"/>
            </a:avLst>
          </a:prstGeom>
          <a:solidFill>
            <a:srgbClr val="B0CCB0"/>
          </a:solidFill>
          <a:ln>
            <a:noFill/>
          </a:ln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txBody>
          <a:bodyPr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Сертифікація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95504" y="1417010"/>
            <a:ext cx="5432188" cy="1626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just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Атестація педагогічних працівників - це система заходів, спрямованих на всебічне та комплексне оцінювання педагогічної діяльності педагогічних працівників</a:t>
            </a: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01224" y="4000256"/>
            <a:ext cx="5326467" cy="2525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marL="0" marR="0" lvl="0" indent="0" algn="just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Сертифікація </a:t>
            </a:r>
            <a:r>
              <a:rPr lang="uk-UA"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педагогічних працівників - це зовнішнє оцінювання професійних компетентностей педагогічного працівника (у тому числі з педагогіки та психології, практичних вмінь застосування сучасних методів і технологій навчання), що здійснюється шляхом незалежного тестування, самооцінювання та вивчення практичного досвіду роботи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uk-UA" sz="2000" dirty="0">
              <a:solidFill>
                <a:srgbClr val="00206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2165" y="1010086"/>
            <a:ext cx="3287375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500" b="0" i="0" u="none" strike="noStrike" kern="1200" cap="none" spc="0" normalizeH="0" baseline="0" noProof="0" dirty="0">
                <a:ln>
                  <a:noFill/>
                </a:ln>
                <a:solidFill>
                  <a:srgbClr val="B85808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Стаття 50 Закону України «Про освіту»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77988" y="3338717"/>
            <a:ext cx="48660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50" b="0" i="0" u="none" strike="noStrike" kern="1200" cap="none" spc="0" normalizeH="0" baseline="0" noProof="0" dirty="0">
                <a:ln>
                  <a:noFill/>
                </a:ln>
                <a:solidFill>
                  <a:srgbClr val="B85808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Стаття 51 Закону України «Про освіту»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350" b="0" i="0" u="none" strike="noStrike" kern="1200" cap="none" spc="0" normalizeH="0" baseline="0" noProof="0" dirty="0">
                <a:ln>
                  <a:noFill/>
                </a:ln>
                <a:solidFill>
                  <a:srgbClr val="B85808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Стаття 49 Закону України «Про повну загальну середню освіту» </a:t>
            </a:r>
          </a:p>
        </p:txBody>
      </p:sp>
      <p:sp>
        <p:nvSpPr>
          <p:cNvPr id="16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B0CCB0"/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  <p:sp>
        <p:nvSpPr>
          <p:cNvPr id="17" name="Shape 179"/>
          <p:cNvSpPr txBox="1">
            <a:spLocks noChangeArrowheads="1"/>
          </p:cNvSpPr>
          <p:nvPr/>
        </p:nvSpPr>
        <p:spPr bwMode="auto">
          <a:xfrm>
            <a:off x="755650" y="0"/>
            <a:ext cx="76200" cy="6858000"/>
          </a:xfrm>
          <a:prstGeom prst="rect">
            <a:avLst/>
          </a:prstGeom>
          <a:solidFill>
            <a:srgbClr val="B0CCB0"/>
          </a:solidFill>
          <a:ln w="9525" cap="rnd">
            <a:solidFill>
              <a:sysClr val="window" lastClr="FFFFFF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74368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/>
          <p:cNvSpPr txBox="1">
            <a:spLocks noChangeArrowheads="1"/>
          </p:cNvSpPr>
          <p:nvPr/>
        </p:nvSpPr>
        <p:spPr bwMode="gray">
          <a:xfrm>
            <a:off x="751770" y="176682"/>
            <a:ext cx="7537269" cy="119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charset="0"/>
              </a:rPr>
              <a:t>ПЛАНУВАННЯ ТА ВИЗНАЧЕННЯ ТРАЄКТОРІЇ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charset="0"/>
              </a:rPr>
              <a:t> ПРОФЕСІЙНОГО РОЗВИТКУ ПЕДАГОГІЧНИХ ПРАЦІВНИКІВ</a:t>
            </a:r>
            <a:endParaRPr kumimoji="0" lang="uk-UA" sz="2400" b="1" i="0" u="none" strike="noStrike" kern="1200" cap="none" spc="0" normalizeH="0" baseline="0" noProof="0" dirty="0">
              <a:ln>
                <a:noFill/>
              </a:ln>
              <a:solidFill>
                <a:srgbClr val="AC0000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ial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2597472" y="2348927"/>
          <a:ext cx="4439478" cy="2653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1" name="Місце для вмісту 2"/>
          <p:cNvSpPr>
            <a:spLocks noGrp="1"/>
          </p:cNvSpPr>
          <p:nvPr>
            <p:ph idx="1"/>
          </p:nvPr>
        </p:nvSpPr>
        <p:spPr>
          <a:xfrm>
            <a:off x="1734043" y="3501008"/>
            <a:ext cx="6768752" cy="5382238"/>
          </a:xfrm>
        </p:spPr>
        <p:txBody>
          <a:bodyPr>
            <a:normAutofit/>
          </a:bodyPr>
          <a:lstStyle/>
          <a:p>
            <a:pPr marL="0" lvl="0" indent="0" algn="just" defTabSz="685800">
              <a:lnSpc>
                <a:spcPct val="90000"/>
              </a:lnSpc>
              <a:spcBef>
                <a:spcPts val="750"/>
              </a:spcBef>
              <a:buClrTx/>
              <a:buSzTx/>
              <a:buNone/>
            </a:pPr>
            <a:r>
              <a:rPr lang="uk-UA" sz="2000" b="1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	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58586" y="2152367"/>
            <a:ext cx="7776864" cy="3977279"/>
          </a:xfrm>
          <a:prstGeom prst="rect">
            <a:avLst/>
          </a:prstGeom>
          <a:solidFill>
            <a:srgbClr val="B0CCB0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раєкторія професійного розвитку педагогічного працівника — персональний шлях реалізації професійного потенціалу педагогічного працівника, що ґрунтується на його вільному виборі закладу освіти, установи, організації, іншого суб’єкта освітньої діяльності, видів, форм, темпу здобуття освіти та освітньої програми в межах здобуття освіти дорослих                                                       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                                                                (Положення про ЦПРПП)</a:t>
            </a:r>
          </a:p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940" y="4927192"/>
            <a:ext cx="1928205" cy="12277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6951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/>
          <p:cNvSpPr txBox="1">
            <a:spLocks noChangeArrowheads="1"/>
          </p:cNvSpPr>
          <p:nvPr/>
        </p:nvSpPr>
        <p:spPr bwMode="gray">
          <a:xfrm>
            <a:off x="1187624" y="162515"/>
            <a:ext cx="753726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charset="0"/>
              </a:rPr>
              <a:t>САМООЦІНЮВАННЯ ВЧИТЕЛЕМ ВЛАСНОЇ ПРОФЕСІЙНОЇ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0000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Arial" charset="0"/>
              </a:rPr>
              <a:t>ДІЯЛЬНОСТІ</a:t>
            </a:r>
          </a:p>
        </p:txBody>
      </p:sp>
      <p:graphicFrame>
        <p:nvGraphicFramePr>
          <p:cNvPr id="12" name="Схема 11"/>
          <p:cNvGraphicFramePr/>
          <p:nvPr>
            <p:extLst/>
          </p:nvPr>
        </p:nvGraphicFramePr>
        <p:xfrm>
          <a:off x="1391862" y="1904887"/>
          <a:ext cx="7128792" cy="4450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1" name="Місце для вмісту 2"/>
          <p:cNvSpPr>
            <a:spLocks noGrp="1"/>
          </p:cNvSpPr>
          <p:nvPr>
            <p:ph idx="1"/>
          </p:nvPr>
        </p:nvSpPr>
        <p:spPr>
          <a:xfrm>
            <a:off x="609600" y="945770"/>
            <a:ext cx="8208912" cy="5382238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ДОКУМЕНТИ ДЛЯ УЧАСНИКІВ СЕРТИФІКАЦІЇ </a:t>
            </a:r>
          </a:p>
          <a:p>
            <a:pPr marL="137160" indent="0" algn="ctr">
              <a:buNone/>
            </a:pPr>
            <a:r>
              <a:rPr lang="uk-UA" sz="1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(сайт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Державної служби якості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>освіти 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України)</a:t>
            </a:r>
            <a:endParaRPr lang="uk-UA" sz="1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137160" indent="0">
              <a:buNone/>
            </a:pPr>
            <a:endParaRPr lang="uk-UA" sz="1800" b="1" dirty="0" smtClean="0">
              <a:solidFill>
                <a:srgbClr val="B85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Shape 180"/>
          <p:cNvSpPr txBox="1"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solidFill>
            <a:srgbClr val="B0CCB0"/>
          </a:solidFill>
          <a:ln w="9525" cap="rnd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62175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5610</TotalTime>
  <Words>2492</Words>
  <Application>Microsoft Office PowerPoint</Application>
  <PresentationFormat>Экран (4:3)</PresentationFormat>
  <Paragraphs>544</Paragraphs>
  <Slides>49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Office Theme</vt:lpstr>
      <vt:lpstr>Custom Design</vt:lpstr>
      <vt:lpstr>ФОРМУВАННЯ ІНДИВІДУАЛЬНОЇ ТРАЄКТОРІЇ ПІДВИЩЕННЯ РІВНЯ ПРОФЕСІЙНОЇ КОМПЕТЕНТНОСТІ ПЕДАГОГА  </vt:lpstr>
      <vt:lpstr>Слайд 2</vt:lpstr>
      <vt:lpstr>ЗАКОН УКРАЇНИ “ПРО ОСВІТУ” (від 05.09.2017)</vt:lpstr>
      <vt:lpstr>Слайд 4</vt:lpstr>
      <vt:lpstr>Слайд 5</vt:lpstr>
      <vt:lpstr>  Індивідуальна освітня траєкторією професійного розвитку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Алгоритм індивідуального освітнього  маршруту</vt:lpstr>
      <vt:lpstr>Слайд 28</vt:lpstr>
      <vt:lpstr>РЕАЛІЗАЦІЯ КОНЦЕПЦІЇ НОВОЇ УКРАЇНСЬКОЇ ШКОЛИ –  “НАВЧАННЯ ВПРОДОВЖ ЖИТТЯ”</vt:lpstr>
      <vt:lpstr>ІНДИВІДУАЛЬНА ОСВІТНЯ ТРАЄКТОРІЯ - персональний шлях реалізації особистісного потенціалу в освіті </vt:lpstr>
      <vt:lpstr>           </vt:lpstr>
      <vt:lpstr>УМОВИ ПРОЄКТУВАННЯ  ІНДИВІДУАЛЬНОЇ ОСВІТНЬОЇ  ТРАЄКТОРІЇ</vt:lpstr>
      <vt:lpstr>Сфери застосування вчителями  професійного стандарту:  </vt:lpstr>
      <vt:lpstr>ІНДИВІДУАЛЬНА ОСВІТНЯ ТРАЄКТОРІЯ (МАРШРУТ)</vt:lpstr>
      <vt:lpstr>ПЛАН-ЗРАЗОК  ІНДИВІДУАЛЬНОЇ  ОСВІТНЬОЇ  ТРАЄКТОРІЇ</vt:lpstr>
      <vt:lpstr>САМООСВІТА</vt:lpstr>
      <vt:lpstr>РОБОТА В КОЛЕКТИВІ</vt:lpstr>
      <vt:lpstr>МЕТОДИЧНА РОБОТА</vt:lpstr>
      <vt:lpstr>ПРЕЗЕНТАЦІЯ ПЕДАГОГІЧНОГО ДОСВІДУ</vt:lpstr>
      <vt:lpstr>АЛГОРИТМ ПОБУДОВИ ІОТ</vt:lpstr>
      <vt:lpstr>Карта створення індивідуальної траєкторії професійного розвитку педагога </vt:lpstr>
      <vt:lpstr>Слайд 42</vt:lpstr>
      <vt:lpstr>ПЛАН-ЗРАЗОК  ІНДИВІДУАЛЬНОЇ  ОСВІТНЬОЇ  ТРАЄКТОРІЇ</vt:lpstr>
      <vt:lpstr>Форми презентації результатів</vt:lpstr>
      <vt:lpstr>ВИСНОВКИ</vt:lpstr>
      <vt:lpstr>План-зразок Індивідуальний освітній маршрут учителя</vt:lpstr>
      <vt:lpstr>Карта індивідуального освітнього  маршруту</vt:lpstr>
      <vt:lpstr>Карта індивідуального освітнього маршруту</vt:lpstr>
      <vt:lpstr>Слайд 49</vt:lpstr>
    </vt:vector>
  </TitlesOfParts>
  <Company>Fairmont Raffles Hotels International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Пользователь Windows</cp:lastModifiedBy>
  <cp:revision>63</cp:revision>
  <dcterms:created xsi:type="dcterms:W3CDTF">2014-07-16T13:38:01Z</dcterms:created>
  <dcterms:modified xsi:type="dcterms:W3CDTF">2022-09-09T07:10:43Z</dcterms:modified>
</cp:coreProperties>
</file>