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80" r:id="rId4"/>
    <p:sldId id="260" r:id="rId5"/>
    <p:sldId id="281" r:id="rId6"/>
    <p:sldId id="283" r:id="rId7"/>
    <p:sldId id="282" r:id="rId8"/>
    <p:sldId id="279" r:id="rId9"/>
    <p:sldId id="271" r:id="rId10"/>
    <p:sldId id="284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78" autoAdjust="0"/>
    <p:restoredTop sz="86410" autoAdjust="0"/>
  </p:normalViewPr>
  <p:slideViewPr>
    <p:cSldViewPr snapToGrid="0">
      <p:cViewPr>
        <p:scale>
          <a:sx n="42" d="100"/>
          <a:sy n="42" d="100"/>
        </p:scale>
        <p:origin x="-270" y="-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050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80BB7A-AB5D-4A5F-8228-472DA42EF3A3}" type="doc">
      <dgm:prSet loTypeId="urn:microsoft.com/office/officeart/2005/8/layout/hierarchy1" loCatId="Inbox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0CB01D5-7A1B-458D-8159-063500A8A96A}">
      <dgm:prSet/>
      <dgm:spPr/>
      <dgm:t>
        <a:bodyPr/>
        <a:lstStyle/>
        <a:p>
          <a:r>
            <a:rPr lang="uk-UA"/>
            <a:t>Фізика на англійській мові</a:t>
          </a:r>
          <a:endParaRPr lang="en-US"/>
        </a:p>
      </dgm:t>
    </dgm:pt>
    <dgm:pt modelId="{63EB88B1-CF39-4B6A-BB7C-1E2C79F7BC73}" type="parTrans" cxnId="{985CF485-739F-4EC1-9A33-EF5752CF1697}">
      <dgm:prSet/>
      <dgm:spPr/>
      <dgm:t>
        <a:bodyPr/>
        <a:lstStyle/>
        <a:p>
          <a:endParaRPr lang="en-US"/>
        </a:p>
      </dgm:t>
    </dgm:pt>
    <dgm:pt modelId="{FC4CD2CD-B8E3-41C2-BBA8-30ED471176E1}" type="sibTrans" cxnId="{985CF485-739F-4EC1-9A33-EF5752CF1697}">
      <dgm:prSet/>
      <dgm:spPr/>
      <dgm:t>
        <a:bodyPr/>
        <a:lstStyle/>
        <a:p>
          <a:endParaRPr lang="en-US"/>
        </a:p>
      </dgm:t>
    </dgm:pt>
    <dgm:pt modelId="{11EC01F3-1941-44E0-8469-0FD36058483D}">
      <dgm:prSet/>
      <dgm:spPr/>
      <dgm:t>
        <a:bodyPr/>
        <a:lstStyle/>
        <a:p>
          <a:r>
            <a:rPr lang="uk-UA"/>
            <a:t>Біологія та інші предмети на Европейському рівні</a:t>
          </a:r>
          <a:endParaRPr lang="en-US"/>
        </a:p>
      </dgm:t>
    </dgm:pt>
    <dgm:pt modelId="{ECA70C7A-83DC-4696-9808-F2DD93926EE0}" type="parTrans" cxnId="{CA40BCC1-EB3E-4405-ACF6-6E8C4A444828}">
      <dgm:prSet/>
      <dgm:spPr/>
      <dgm:t>
        <a:bodyPr/>
        <a:lstStyle/>
        <a:p>
          <a:endParaRPr lang="en-US"/>
        </a:p>
      </dgm:t>
    </dgm:pt>
    <dgm:pt modelId="{5F1587CF-9AC4-407E-AA01-6A4C1826079D}" type="sibTrans" cxnId="{CA40BCC1-EB3E-4405-ACF6-6E8C4A444828}">
      <dgm:prSet/>
      <dgm:spPr/>
      <dgm:t>
        <a:bodyPr/>
        <a:lstStyle/>
        <a:p>
          <a:endParaRPr lang="en-US"/>
        </a:p>
      </dgm:t>
    </dgm:pt>
    <dgm:pt modelId="{D8CD6EBB-E620-45B2-8CE1-2BF43C5E148D}">
      <dgm:prSet/>
      <dgm:spPr/>
      <dgm:t>
        <a:bodyPr/>
        <a:lstStyle/>
        <a:p>
          <a:r>
            <a:rPr lang="uk-UA"/>
            <a:t>Британська Рада в Україні та її допомога</a:t>
          </a:r>
          <a:endParaRPr lang="en-US"/>
        </a:p>
      </dgm:t>
    </dgm:pt>
    <dgm:pt modelId="{1A37B27D-C2F0-43A8-B51F-47EF5FB4C8EE}" type="parTrans" cxnId="{D1971FF6-7AFB-4C6D-B172-3C3619A3BFEA}">
      <dgm:prSet/>
      <dgm:spPr/>
      <dgm:t>
        <a:bodyPr/>
        <a:lstStyle/>
        <a:p>
          <a:endParaRPr lang="en-US"/>
        </a:p>
      </dgm:t>
    </dgm:pt>
    <dgm:pt modelId="{A766EB01-C707-453D-A429-01771FCD3A6A}" type="sibTrans" cxnId="{D1971FF6-7AFB-4C6D-B172-3C3619A3BFEA}">
      <dgm:prSet/>
      <dgm:spPr/>
      <dgm:t>
        <a:bodyPr/>
        <a:lstStyle/>
        <a:p>
          <a:endParaRPr lang="en-US"/>
        </a:p>
      </dgm:t>
    </dgm:pt>
    <dgm:pt modelId="{5AEEAE3F-CDFC-4C91-9FEE-8B22CC762A3F}" type="pres">
      <dgm:prSet presAssocID="{5680BB7A-AB5D-4A5F-8228-472DA42EF3A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42172237-E11B-4331-85A4-336AEC1C48A9}" type="pres">
      <dgm:prSet presAssocID="{90CB01D5-7A1B-458D-8159-063500A8A96A}" presName="hierRoot1" presStyleCnt="0"/>
      <dgm:spPr/>
    </dgm:pt>
    <dgm:pt modelId="{7752ED38-F11F-4422-843C-F3A74C5AE2B9}" type="pres">
      <dgm:prSet presAssocID="{90CB01D5-7A1B-458D-8159-063500A8A96A}" presName="composite" presStyleCnt="0"/>
      <dgm:spPr/>
    </dgm:pt>
    <dgm:pt modelId="{8A655E5C-BF00-4850-8455-F7D1916135D1}" type="pres">
      <dgm:prSet presAssocID="{90CB01D5-7A1B-458D-8159-063500A8A96A}" presName="background" presStyleLbl="node0" presStyleIdx="0" presStyleCnt="3"/>
      <dgm:spPr/>
    </dgm:pt>
    <dgm:pt modelId="{E5D771C0-0F35-40A0-85D7-3B17DEAD9894}" type="pres">
      <dgm:prSet presAssocID="{90CB01D5-7A1B-458D-8159-063500A8A96A}" presName="text" presStyleLbl="fgAcc0" presStyleIdx="0" presStyleCnt="3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FC095BD8-7B44-4445-9196-B79ABBE3B25B}" type="pres">
      <dgm:prSet presAssocID="{90CB01D5-7A1B-458D-8159-063500A8A96A}" presName="hierChild2" presStyleCnt="0"/>
      <dgm:spPr/>
    </dgm:pt>
    <dgm:pt modelId="{96A73A88-B3B3-4793-B872-9B6311CC506F}" type="pres">
      <dgm:prSet presAssocID="{11EC01F3-1941-44E0-8469-0FD36058483D}" presName="hierRoot1" presStyleCnt="0"/>
      <dgm:spPr/>
    </dgm:pt>
    <dgm:pt modelId="{E764F117-9575-4B44-BBE5-5111511767B8}" type="pres">
      <dgm:prSet presAssocID="{11EC01F3-1941-44E0-8469-0FD36058483D}" presName="composite" presStyleCnt="0"/>
      <dgm:spPr/>
    </dgm:pt>
    <dgm:pt modelId="{B8BCF1E7-8FE8-48C7-A6DB-AA8E5FB9DD45}" type="pres">
      <dgm:prSet presAssocID="{11EC01F3-1941-44E0-8469-0FD36058483D}" presName="background" presStyleLbl="node0" presStyleIdx="1" presStyleCnt="3"/>
      <dgm:spPr/>
    </dgm:pt>
    <dgm:pt modelId="{5D01FF9D-013F-4E26-86F7-BA967D6E28AA}" type="pres">
      <dgm:prSet presAssocID="{11EC01F3-1941-44E0-8469-0FD36058483D}" presName="text" presStyleLbl="fgAcc0" presStyleIdx="1" presStyleCnt="3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47FC462F-8A78-4CD5-B69F-8F1694C1A5CA}" type="pres">
      <dgm:prSet presAssocID="{11EC01F3-1941-44E0-8469-0FD36058483D}" presName="hierChild2" presStyleCnt="0"/>
      <dgm:spPr/>
    </dgm:pt>
    <dgm:pt modelId="{DCCF7723-EAB1-4650-8C14-E36F852FED4E}" type="pres">
      <dgm:prSet presAssocID="{D8CD6EBB-E620-45B2-8CE1-2BF43C5E148D}" presName="hierRoot1" presStyleCnt="0"/>
      <dgm:spPr/>
    </dgm:pt>
    <dgm:pt modelId="{2EECA9A9-64EB-4315-8E5D-D8F0FC6B9499}" type="pres">
      <dgm:prSet presAssocID="{D8CD6EBB-E620-45B2-8CE1-2BF43C5E148D}" presName="composite" presStyleCnt="0"/>
      <dgm:spPr/>
    </dgm:pt>
    <dgm:pt modelId="{7DBFB582-837F-4DB0-8774-BEEFF3206F43}" type="pres">
      <dgm:prSet presAssocID="{D8CD6EBB-E620-45B2-8CE1-2BF43C5E148D}" presName="background" presStyleLbl="node0" presStyleIdx="2" presStyleCnt="3"/>
      <dgm:spPr/>
    </dgm:pt>
    <dgm:pt modelId="{22106900-B71A-4455-99C8-249D15DC6F07}" type="pres">
      <dgm:prSet presAssocID="{D8CD6EBB-E620-45B2-8CE1-2BF43C5E148D}" presName="text" presStyleLbl="fgAcc0" presStyleIdx="2" presStyleCnt="3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8DFAB84D-D373-45FB-8359-A1D3FF5CB4A9}" type="pres">
      <dgm:prSet presAssocID="{D8CD6EBB-E620-45B2-8CE1-2BF43C5E148D}" presName="hierChild2" presStyleCnt="0"/>
      <dgm:spPr/>
    </dgm:pt>
  </dgm:ptLst>
  <dgm:cxnLst>
    <dgm:cxn modelId="{985CF485-739F-4EC1-9A33-EF5752CF1697}" srcId="{5680BB7A-AB5D-4A5F-8228-472DA42EF3A3}" destId="{90CB01D5-7A1B-458D-8159-063500A8A96A}" srcOrd="0" destOrd="0" parTransId="{63EB88B1-CF39-4B6A-BB7C-1E2C79F7BC73}" sibTransId="{FC4CD2CD-B8E3-41C2-BBA8-30ED471176E1}"/>
    <dgm:cxn modelId="{8C80CE29-50CD-4101-8B81-8DC5251FA6DE}" type="presOf" srcId="{5680BB7A-AB5D-4A5F-8228-472DA42EF3A3}" destId="{5AEEAE3F-CDFC-4C91-9FEE-8B22CC762A3F}" srcOrd="0" destOrd="0" presId="urn:microsoft.com/office/officeart/2005/8/layout/hierarchy1"/>
    <dgm:cxn modelId="{CA40BCC1-EB3E-4405-ACF6-6E8C4A444828}" srcId="{5680BB7A-AB5D-4A5F-8228-472DA42EF3A3}" destId="{11EC01F3-1941-44E0-8469-0FD36058483D}" srcOrd="1" destOrd="0" parTransId="{ECA70C7A-83DC-4696-9808-F2DD93926EE0}" sibTransId="{5F1587CF-9AC4-407E-AA01-6A4C1826079D}"/>
    <dgm:cxn modelId="{D1971FF6-7AFB-4C6D-B172-3C3619A3BFEA}" srcId="{5680BB7A-AB5D-4A5F-8228-472DA42EF3A3}" destId="{D8CD6EBB-E620-45B2-8CE1-2BF43C5E148D}" srcOrd="2" destOrd="0" parTransId="{1A37B27D-C2F0-43A8-B51F-47EF5FB4C8EE}" sibTransId="{A766EB01-C707-453D-A429-01771FCD3A6A}"/>
    <dgm:cxn modelId="{79BC4D3B-F6CE-46E3-BE7E-69793440F85D}" type="presOf" srcId="{90CB01D5-7A1B-458D-8159-063500A8A96A}" destId="{E5D771C0-0F35-40A0-85D7-3B17DEAD9894}" srcOrd="0" destOrd="0" presId="urn:microsoft.com/office/officeart/2005/8/layout/hierarchy1"/>
    <dgm:cxn modelId="{21DD29CB-5DEF-4DEE-AD35-FC43869E135E}" type="presOf" srcId="{D8CD6EBB-E620-45B2-8CE1-2BF43C5E148D}" destId="{22106900-B71A-4455-99C8-249D15DC6F07}" srcOrd="0" destOrd="0" presId="urn:microsoft.com/office/officeart/2005/8/layout/hierarchy1"/>
    <dgm:cxn modelId="{C40A14E8-0E00-4151-9C28-E36C69F06885}" type="presOf" srcId="{11EC01F3-1941-44E0-8469-0FD36058483D}" destId="{5D01FF9D-013F-4E26-86F7-BA967D6E28AA}" srcOrd="0" destOrd="0" presId="urn:microsoft.com/office/officeart/2005/8/layout/hierarchy1"/>
    <dgm:cxn modelId="{26DC8725-B7C1-4BDA-8965-7FB35489AE3B}" type="presParOf" srcId="{5AEEAE3F-CDFC-4C91-9FEE-8B22CC762A3F}" destId="{42172237-E11B-4331-85A4-336AEC1C48A9}" srcOrd="0" destOrd="0" presId="urn:microsoft.com/office/officeart/2005/8/layout/hierarchy1"/>
    <dgm:cxn modelId="{48FBE9E9-E064-46AD-88DB-17FC02F7CC99}" type="presParOf" srcId="{42172237-E11B-4331-85A4-336AEC1C48A9}" destId="{7752ED38-F11F-4422-843C-F3A74C5AE2B9}" srcOrd="0" destOrd="0" presId="urn:microsoft.com/office/officeart/2005/8/layout/hierarchy1"/>
    <dgm:cxn modelId="{F1DF8C4B-2ECD-4771-B59E-7CCFB560F010}" type="presParOf" srcId="{7752ED38-F11F-4422-843C-F3A74C5AE2B9}" destId="{8A655E5C-BF00-4850-8455-F7D1916135D1}" srcOrd="0" destOrd="0" presId="urn:microsoft.com/office/officeart/2005/8/layout/hierarchy1"/>
    <dgm:cxn modelId="{A1EEDF32-369B-4B27-931F-C9DF987E3D98}" type="presParOf" srcId="{7752ED38-F11F-4422-843C-F3A74C5AE2B9}" destId="{E5D771C0-0F35-40A0-85D7-3B17DEAD9894}" srcOrd="1" destOrd="0" presId="urn:microsoft.com/office/officeart/2005/8/layout/hierarchy1"/>
    <dgm:cxn modelId="{1C1965DD-072D-43EB-8187-CD072B40FAA3}" type="presParOf" srcId="{42172237-E11B-4331-85A4-336AEC1C48A9}" destId="{FC095BD8-7B44-4445-9196-B79ABBE3B25B}" srcOrd="1" destOrd="0" presId="urn:microsoft.com/office/officeart/2005/8/layout/hierarchy1"/>
    <dgm:cxn modelId="{9732DCDF-FD46-414E-9F0D-91146F28E555}" type="presParOf" srcId="{5AEEAE3F-CDFC-4C91-9FEE-8B22CC762A3F}" destId="{96A73A88-B3B3-4793-B872-9B6311CC506F}" srcOrd="1" destOrd="0" presId="urn:microsoft.com/office/officeart/2005/8/layout/hierarchy1"/>
    <dgm:cxn modelId="{393CCE3E-77FF-4807-8ED3-BD057D8875E2}" type="presParOf" srcId="{96A73A88-B3B3-4793-B872-9B6311CC506F}" destId="{E764F117-9575-4B44-BBE5-5111511767B8}" srcOrd="0" destOrd="0" presId="urn:microsoft.com/office/officeart/2005/8/layout/hierarchy1"/>
    <dgm:cxn modelId="{DC5001DF-E131-4517-A5DB-9A6EC47A7C74}" type="presParOf" srcId="{E764F117-9575-4B44-BBE5-5111511767B8}" destId="{B8BCF1E7-8FE8-48C7-A6DB-AA8E5FB9DD45}" srcOrd="0" destOrd="0" presId="urn:microsoft.com/office/officeart/2005/8/layout/hierarchy1"/>
    <dgm:cxn modelId="{9A8C4CB8-D1E4-4F43-8548-5105F0349009}" type="presParOf" srcId="{E764F117-9575-4B44-BBE5-5111511767B8}" destId="{5D01FF9D-013F-4E26-86F7-BA967D6E28AA}" srcOrd="1" destOrd="0" presId="urn:microsoft.com/office/officeart/2005/8/layout/hierarchy1"/>
    <dgm:cxn modelId="{6A5E4821-00D7-4901-AA78-2809AFD5D839}" type="presParOf" srcId="{96A73A88-B3B3-4793-B872-9B6311CC506F}" destId="{47FC462F-8A78-4CD5-B69F-8F1694C1A5CA}" srcOrd="1" destOrd="0" presId="urn:microsoft.com/office/officeart/2005/8/layout/hierarchy1"/>
    <dgm:cxn modelId="{E5263CC9-E263-445D-B9FE-CA5E2EA9AB66}" type="presParOf" srcId="{5AEEAE3F-CDFC-4C91-9FEE-8B22CC762A3F}" destId="{DCCF7723-EAB1-4650-8C14-E36F852FED4E}" srcOrd="2" destOrd="0" presId="urn:microsoft.com/office/officeart/2005/8/layout/hierarchy1"/>
    <dgm:cxn modelId="{21ED3B62-B05B-4B5D-881B-E5EA1B45BF71}" type="presParOf" srcId="{DCCF7723-EAB1-4650-8C14-E36F852FED4E}" destId="{2EECA9A9-64EB-4315-8E5D-D8F0FC6B9499}" srcOrd="0" destOrd="0" presId="urn:microsoft.com/office/officeart/2005/8/layout/hierarchy1"/>
    <dgm:cxn modelId="{86253B4E-7F3C-4879-8E3B-4B7826EA4B3A}" type="presParOf" srcId="{2EECA9A9-64EB-4315-8E5D-D8F0FC6B9499}" destId="{7DBFB582-837F-4DB0-8774-BEEFF3206F43}" srcOrd="0" destOrd="0" presId="urn:microsoft.com/office/officeart/2005/8/layout/hierarchy1"/>
    <dgm:cxn modelId="{6A76C1D9-D31B-4E3D-92EB-A8E769A69D90}" type="presParOf" srcId="{2EECA9A9-64EB-4315-8E5D-D8F0FC6B9499}" destId="{22106900-B71A-4455-99C8-249D15DC6F07}" srcOrd="1" destOrd="0" presId="urn:microsoft.com/office/officeart/2005/8/layout/hierarchy1"/>
    <dgm:cxn modelId="{41244DDE-5494-403E-A666-2011825BE812}" type="presParOf" srcId="{DCCF7723-EAB1-4650-8C14-E36F852FED4E}" destId="{8DFAB84D-D373-45FB-8359-A1D3FF5CB4A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A655E5C-BF00-4850-8455-F7D1916135D1}">
      <dsp:nvSpPr>
        <dsp:cNvPr id="0" name=""/>
        <dsp:cNvSpPr/>
      </dsp:nvSpPr>
      <dsp:spPr>
        <a:xfrm>
          <a:off x="0" y="1045102"/>
          <a:ext cx="2705099" cy="17177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D771C0-0F35-40A0-85D7-3B17DEAD9894}">
      <dsp:nvSpPr>
        <dsp:cNvPr id="0" name=""/>
        <dsp:cNvSpPr/>
      </dsp:nvSpPr>
      <dsp:spPr>
        <a:xfrm>
          <a:off x="300566" y="1330640"/>
          <a:ext cx="2705099" cy="17177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/>
            <a:t>Фізика на англійській мові</a:t>
          </a:r>
          <a:endParaRPr lang="en-US" sz="2600" kern="1200"/>
        </a:p>
      </dsp:txBody>
      <dsp:txXfrm>
        <a:off x="300566" y="1330640"/>
        <a:ext cx="2705099" cy="1717738"/>
      </dsp:txXfrm>
    </dsp:sp>
    <dsp:sp modelId="{B8BCF1E7-8FE8-48C7-A6DB-AA8E5FB9DD45}">
      <dsp:nvSpPr>
        <dsp:cNvPr id="0" name=""/>
        <dsp:cNvSpPr/>
      </dsp:nvSpPr>
      <dsp:spPr>
        <a:xfrm>
          <a:off x="3306233" y="1045102"/>
          <a:ext cx="2705099" cy="17177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01FF9D-013F-4E26-86F7-BA967D6E28AA}">
      <dsp:nvSpPr>
        <dsp:cNvPr id="0" name=""/>
        <dsp:cNvSpPr/>
      </dsp:nvSpPr>
      <dsp:spPr>
        <a:xfrm>
          <a:off x="3606799" y="1330640"/>
          <a:ext cx="2705099" cy="17177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/>
            <a:t>Біологія та інші предмети на Европейському рівні</a:t>
          </a:r>
          <a:endParaRPr lang="en-US" sz="2600" kern="1200"/>
        </a:p>
      </dsp:txBody>
      <dsp:txXfrm>
        <a:off x="3606799" y="1330640"/>
        <a:ext cx="2705099" cy="1717738"/>
      </dsp:txXfrm>
    </dsp:sp>
    <dsp:sp modelId="{7DBFB582-837F-4DB0-8774-BEEFF3206F43}">
      <dsp:nvSpPr>
        <dsp:cNvPr id="0" name=""/>
        <dsp:cNvSpPr/>
      </dsp:nvSpPr>
      <dsp:spPr>
        <a:xfrm>
          <a:off x="6612466" y="1045102"/>
          <a:ext cx="2705099" cy="17177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106900-B71A-4455-99C8-249D15DC6F07}">
      <dsp:nvSpPr>
        <dsp:cNvPr id="0" name=""/>
        <dsp:cNvSpPr/>
      </dsp:nvSpPr>
      <dsp:spPr>
        <a:xfrm>
          <a:off x="6913033" y="1330640"/>
          <a:ext cx="2705099" cy="17177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/>
            <a:t>Британська Рада в Україні та її допомога</a:t>
          </a:r>
          <a:endParaRPr lang="en-US" sz="2600" kern="1200"/>
        </a:p>
      </dsp:txBody>
      <dsp:txXfrm>
        <a:off x="6913033" y="1330640"/>
        <a:ext cx="2705099" cy="17177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11/9/2017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11/9/2017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11/9/2017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11/9/2017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11/9/2017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Connector 36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32012" y="3433493"/>
            <a:ext cx="454940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DA1642-6115-427E-B8A2-1331433DD9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17919" y="353291"/>
            <a:ext cx="4846321" cy="2847109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uk-UA" sz="3800" dirty="0" smtClean="0">
                <a:solidFill>
                  <a:srgbClr val="0070C0"/>
                </a:solidFill>
                <a:latin typeface="Arial Black" pitchFamily="34" charset="0"/>
              </a:rPr>
              <a:t>Європейський фестиваль вчителів </a:t>
            </a:r>
            <a:r>
              <a:rPr lang="en-US" sz="3800" dirty="0" smtClean="0">
                <a:solidFill>
                  <a:srgbClr val="0070C0"/>
                </a:solidFill>
                <a:latin typeface="Arial Black" pitchFamily="34" charset="0"/>
              </a:rPr>
              <a:t>STEM </a:t>
            </a:r>
            <a:r>
              <a:rPr lang="uk-UA" sz="3800" dirty="0" smtClean="0">
                <a:solidFill>
                  <a:srgbClr val="0070C0"/>
                </a:solidFill>
                <a:latin typeface="Arial Black" pitchFamily="34" charset="0"/>
              </a:rPr>
              <a:t>освіти </a:t>
            </a:r>
            <a:br>
              <a:rPr lang="uk-UA" sz="3800" dirty="0" smtClean="0">
                <a:solidFill>
                  <a:srgbClr val="0070C0"/>
                </a:solidFill>
                <a:latin typeface="Arial Black" pitchFamily="34" charset="0"/>
              </a:rPr>
            </a:br>
            <a:r>
              <a:rPr lang="uk-UA" sz="3800" dirty="0" smtClean="0">
                <a:solidFill>
                  <a:srgbClr val="0070C0"/>
                </a:solidFill>
                <a:latin typeface="Arial Black" pitchFamily="34" charset="0"/>
              </a:rPr>
              <a:t>“НАУКА НА СЦЕНІ”</a:t>
            </a:r>
            <a:endParaRPr lang="en-GB" sz="3800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7DDF3FE-B38B-4DBD-83A0-7337A45898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8765" y="4301836"/>
            <a:ext cx="4218708" cy="16002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tx1"/>
                </a:solidFill>
                <a:latin typeface="Arial Black" pitchFamily="34" charset="0"/>
              </a:rPr>
              <a:t>Science  on Stage </a:t>
            </a:r>
            <a:endParaRPr lang="ru-RU" sz="3200" dirty="0" smtClean="0">
              <a:solidFill>
                <a:schemeClr val="tx1"/>
              </a:solidFill>
              <a:latin typeface="Arial Black" pitchFamily="34" charset="0"/>
            </a:endParaRPr>
          </a:p>
          <a:p>
            <a:r>
              <a:rPr lang="uk-UA" sz="3200" dirty="0" smtClean="0">
                <a:solidFill>
                  <a:schemeClr val="tx1"/>
                </a:solidFill>
                <a:latin typeface="Arial Black" pitchFamily="34" charset="0"/>
              </a:rPr>
              <a:t>Запрошення до  участі</a:t>
            </a:r>
            <a:endParaRPr lang="en-US" sz="3200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1026" name="Picture 2" descr="F:\Новая папка\Photo-1.JPG"/>
          <p:cNvPicPr>
            <a:picLocks noChangeAspect="1" noChangeArrowheads="1"/>
          </p:cNvPicPr>
          <p:nvPr/>
        </p:nvPicPr>
        <p:blipFill>
          <a:blip r:embed="rId2"/>
          <a:srcRect t="10432" b="11551"/>
          <a:stretch>
            <a:fillRect/>
          </a:stretch>
        </p:blipFill>
        <p:spPr bwMode="auto">
          <a:xfrm>
            <a:off x="335923" y="311727"/>
            <a:ext cx="5729132" cy="2971800"/>
          </a:xfrm>
          <a:prstGeom prst="rect">
            <a:avLst/>
          </a:prstGeom>
          <a:noFill/>
        </p:spPr>
      </p:pic>
      <p:pic>
        <p:nvPicPr>
          <p:cNvPr id="1028" name="Picture 4" descr="http://www.science-on-stage.eu/images/free_page/_web/Festival_pictur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85647" y="3663974"/>
            <a:ext cx="5288429" cy="26561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1772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КОНТАКТНА </a:t>
            </a:r>
            <a:r>
              <a:rPr lang="uk-UA" dirty="0" smtClean="0"/>
              <a:t>ІНФОРМАЦІЯ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Наталия Казачкова</a:t>
            </a:r>
          </a:p>
          <a:p>
            <a:r>
              <a:rPr lang="ru-RU" sz="3200" dirty="0" smtClean="0"/>
              <a:t>050  302  10  15</a:t>
            </a:r>
          </a:p>
          <a:p>
            <a:endParaRPr lang="ru-RU" sz="3200" dirty="0" smtClean="0"/>
          </a:p>
          <a:p>
            <a:r>
              <a:rPr lang="en-US" sz="3200" dirty="0" smtClean="0"/>
              <a:t>E-mail:  nataliyakazachkova@gmail.com</a:t>
            </a:r>
            <a:endParaRPr lang="uk-UA" sz="3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A93496-D256-4D04-8C0F-4368C5FF7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002060"/>
                </a:solidFill>
                <a:latin typeface="Arial Black" pitchFamily="34" charset="0"/>
              </a:rPr>
              <a:t>INTRODUCTION</a:t>
            </a:r>
            <a:r>
              <a:rPr lang="uk-UA" dirty="0" smtClean="0">
                <a:solidFill>
                  <a:srgbClr val="002060"/>
                </a:solidFill>
                <a:latin typeface="Arial Black" pitchFamily="34" charset="0"/>
              </a:rPr>
              <a:t/>
            </a:r>
            <a:br>
              <a:rPr lang="uk-UA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uk-UA" dirty="0" err="1" smtClean="0">
                <a:solidFill>
                  <a:srgbClr val="002060"/>
                </a:solidFill>
                <a:latin typeface="Arial Black" pitchFamily="34" charset="0"/>
              </a:rPr>
              <a:t>Казачкова</a:t>
            </a:r>
            <a:r>
              <a:rPr lang="uk-UA" dirty="0" smtClean="0">
                <a:solidFill>
                  <a:srgbClr val="002060"/>
                </a:solidFill>
                <a:latin typeface="Arial Black" pitchFamily="34" charset="0"/>
              </a:rPr>
              <a:t> Наталія Олександрівна</a:t>
            </a:r>
            <a:endParaRPr lang="en-GB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27E52D-5BA6-4ADF-B828-B8DC2E13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8243" y="2160589"/>
            <a:ext cx="3359426" cy="3880773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90000"/>
              </a:lnSpc>
            </a:pPr>
            <a:r>
              <a:rPr lang="uk-UA" sz="1100" dirty="0" smtClean="0"/>
              <a:t>Почну із слів щирої подяки співробітникам ДНУ </a:t>
            </a:r>
            <a:r>
              <a:rPr lang="uk-UA" sz="1100" dirty="0" err="1" smtClean="0"/>
              <a:t>“Інституту</a:t>
            </a:r>
            <a:r>
              <a:rPr lang="uk-UA" sz="1100" dirty="0" smtClean="0"/>
              <a:t>  модернізації </a:t>
            </a:r>
            <a:r>
              <a:rPr lang="uk-UA" sz="1100" dirty="0" err="1" smtClean="0"/>
              <a:t>освіти”</a:t>
            </a:r>
            <a:r>
              <a:rPr lang="uk-UA" sz="1100" dirty="0" smtClean="0"/>
              <a:t>  Олені Олександрівні та  Ірині Павлівні, які запросили мене до себе у Київ та надали змогу виступити перед Вами.</a:t>
            </a:r>
          </a:p>
          <a:p>
            <a:pPr algn="just">
              <a:lnSpc>
                <a:spcPct val="90000"/>
              </a:lnSpc>
            </a:pPr>
            <a:r>
              <a:rPr lang="uk-UA" sz="1100" dirty="0" smtClean="0"/>
              <a:t>ЩО  ДО  СЕБЕ</a:t>
            </a:r>
          </a:p>
          <a:p>
            <a:pPr algn="just">
              <a:lnSpc>
                <a:spcPct val="90000"/>
              </a:lnSpc>
            </a:pPr>
            <a:r>
              <a:rPr lang="uk-UA" sz="1100" dirty="0" smtClean="0"/>
              <a:t> </a:t>
            </a:r>
            <a:r>
              <a:rPr lang="uk-UA" sz="1100" dirty="0"/>
              <a:t>Досвід вчителя 32 роки з яких 2</a:t>
            </a:r>
            <a:r>
              <a:rPr lang="en-GB" sz="1100" dirty="0">
                <a:latin typeface="Copperplate Gothic Bold" pitchFamily="34" charset="0"/>
              </a:rPr>
              <a:t>5</a:t>
            </a:r>
            <a:r>
              <a:rPr lang="uk-UA" sz="1100" dirty="0"/>
              <a:t> років було віддано середній школі  - маю чим поділитися з молодими вчителями</a:t>
            </a:r>
          </a:p>
          <a:p>
            <a:pPr algn="just">
              <a:lnSpc>
                <a:spcPct val="90000"/>
              </a:lnSpc>
            </a:pPr>
            <a:r>
              <a:rPr lang="uk-UA" sz="1100" dirty="0"/>
              <a:t> Кандидатська дисертація з методики викладання ( пройдено шлях від рядового вчителя  до науковця із спеціалізації методика навчання)</a:t>
            </a:r>
          </a:p>
          <a:p>
            <a:pPr algn="just">
              <a:lnSpc>
                <a:spcPct val="90000"/>
              </a:lnSpc>
            </a:pPr>
            <a:r>
              <a:rPr lang="uk-UA" sz="1100" dirty="0"/>
              <a:t>Успішна міжнародна діяльність – маю змогу порівняти та розповісти як все робиться у розвинутих странах Європи ( з 1998 року, 2-3 рази на рік приймаю участь та докладаю на міжнародних конференціях)</a:t>
            </a:r>
          </a:p>
          <a:p>
            <a:pPr algn="just">
              <a:lnSpc>
                <a:spcPct val="90000"/>
              </a:lnSpc>
            </a:pPr>
            <a:r>
              <a:rPr lang="uk-UA" sz="1100" dirty="0" smtClean="0"/>
              <a:t>Завдяки зазначеному вище мене </a:t>
            </a:r>
            <a:r>
              <a:rPr lang="uk-UA" sz="1100" dirty="0"/>
              <a:t>було обрано національним представником </a:t>
            </a:r>
            <a:r>
              <a:rPr lang="en-GB" sz="1100" dirty="0">
                <a:latin typeface="Copperplate Gothic Bold" pitchFamily="34" charset="0"/>
              </a:rPr>
              <a:t>STEM </a:t>
            </a:r>
            <a:r>
              <a:rPr lang="uk-UA" sz="1100" dirty="0"/>
              <a:t>освіти від </a:t>
            </a:r>
            <a:r>
              <a:rPr lang="uk-UA" sz="1100" dirty="0" smtClean="0"/>
              <a:t>України.</a:t>
            </a:r>
            <a:endParaRPr lang="uk-UA" sz="1100" dirty="0"/>
          </a:p>
          <a:p>
            <a:pPr marL="0" indent="0">
              <a:lnSpc>
                <a:spcPct val="90000"/>
              </a:lnSpc>
              <a:buNone/>
            </a:pPr>
            <a:endParaRPr lang="en-GB" sz="1100" dirty="0"/>
          </a:p>
        </p:txBody>
      </p:sp>
      <p:pic>
        <p:nvPicPr>
          <p:cNvPr id="18433" name="Picture 1" descr="C:\Users\User\Desktop\SonS-report\27-06-17\IMG_20170627_121010.jpg"/>
          <p:cNvPicPr>
            <a:picLocks noChangeAspect="1" noChangeArrowheads="1"/>
          </p:cNvPicPr>
          <p:nvPr/>
        </p:nvPicPr>
        <p:blipFill>
          <a:blip r:embed="rId2"/>
          <a:srcRect t="18272"/>
          <a:stretch>
            <a:fillRect/>
          </a:stretch>
        </p:blipFill>
        <p:spPr bwMode="auto">
          <a:xfrm>
            <a:off x="834887" y="2253392"/>
            <a:ext cx="5639215" cy="34565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4790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FAA658-56A4-460D-9DF4-196D69CE8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76463"/>
            <a:ext cx="8596668" cy="1315453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rgbClr val="002060"/>
                </a:solidFill>
                <a:latin typeface="Arial Black" pitchFamily="34" charset="0"/>
              </a:rPr>
              <a:t>SCIENCE  ON  STAGE </a:t>
            </a:r>
            <a:br>
              <a:rPr lang="en-US" sz="4000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en-US" sz="4000" dirty="0" smtClean="0">
                <a:solidFill>
                  <a:srgbClr val="002060"/>
                </a:solidFill>
                <a:latin typeface="Arial Black" pitchFamily="34" charset="0"/>
              </a:rPr>
              <a:t>Europe</a:t>
            </a:r>
            <a:endParaRPr lang="en-GB" sz="40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AAFA99B-332E-4260-9300-3A095E743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421" y="1021977"/>
            <a:ext cx="9349339" cy="5019386"/>
          </a:xfrm>
        </p:spPr>
        <p:txBody>
          <a:bodyPr/>
          <a:lstStyle/>
          <a:p>
            <a:endParaRPr lang="en-US" dirty="0" smtClean="0"/>
          </a:p>
          <a:p>
            <a:pPr algn="just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Наука на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сце</a:t>
            </a:r>
            <a:r>
              <a:rPr lang="uk-UA" sz="2400" b="1" dirty="0" smtClean="0">
                <a:latin typeface="Arial" pitchFamily="34" charset="0"/>
                <a:cs typeface="Arial" pitchFamily="34" charset="0"/>
              </a:rPr>
              <a:t>ні – це одна із найбільших асоціацій учителів фізики, математики, хімії, біології, інформатики , технічних дисциплін та природознавства (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STEM  teachers</a:t>
            </a:r>
            <a:r>
              <a:rPr lang="uk-UA" sz="2400" b="1" dirty="0" smtClean="0">
                <a:latin typeface="Arial" pitchFamily="34" charset="0"/>
                <a:cs typeface="Arial" pitchFamily="34" charset="0"/>
              </a:rPr>
              <a:t>), яка э платформою для обміну  досвідом, ідеями  та інноваціями серед учителів</a:t>
            </a:r>
            <a:r>
              <a:rPr lang="uk-UA" sz="2400" b="1" dirty="0" smtClean="0">
                <a:latin typeface="Arial" pitchFamily="34" charset="0"/>
                <a:cs typeface="Arial" pitchFamily="34" charset="0"/>
              </a:rPr>
              <a:t>. Карта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EU</a:t>
            </a:r>
            <a:endParaRPr lang="uk-UA" sz="2400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buNone/>
            </a:pPr>
            <a:endParaRPr lang="en-GB" sz="2400" b="1" dirty="0">
              <a:latin typeface="Arial" pitchFamily="34" charset="0"/>
              <a:cs typeface="Arial" pitchFamily="34" charset="0"/>
            </a:endParaRPr>
          </a:p>
          <a:p>
            <a:endParaRPr lang="uk-UA" dirty="0"/>
          </a:p>
          <a:p>
            <a:endParaRPr lang="en-GB" dirty="0"/>
          </a:p>
        </p:txBody>
      </p:sp>
      <p:pic>
        <p:nvPicPr>
          <p:cNvPr id="2050" name="Picture 2" descr="http://www.science-on-stage.eu/images/free_page/_web/Activities_Intr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31841" y="3539537"/>
            <a:ext cx="6042849" cy="3044143"/>
          </a:xfrm>
          <a:prstGeom prst="rect">
            <a:avLst/>
          </a:prstGeom>
          <a:noFill/>
        </p:spPr>
      </p:pic>
      <p:pic>
        <p:nvPicPr>
          <p:cNvPr id="9218" name="Picture 2" descr="http://www.science-on-stage.eu/images/lightbox/_large/Science_on_Stage_Festival_London_2015_-_Fotograph_L%C3%A4ssig_%2868%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321" y="3572738"/>
            <a:ext cx="4712334" cy="29414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1996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" name="Straight Connector 78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2282818"/>
            <a:ext cx="206271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8268" y="4565636"/>
            <a:ext cx="23465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Isosceles Tri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190A21-2080-444B-B105-9718AFD68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60" y="322729"/>
            <a:ext cx="8606116" cy="1607671"/>
          </a:xfrm>
        </p:spPr>
        <p:txBody>
          <a:bodyPr>
            <a:normAutofit/>
          </a:bodyPr>
          <a:lstStyle/>
          <a:p>
            <a:pPr algn="ctr"/>
            <a:r>
              <a:rPr lang="ru-RU" sz="4400" dirty="0" err="1" smtClean="0">
                <a:solidFill>
                  <a:srgbClr val="002060"/>
                </a:solidFill>
                <a:latin typeface="Arial Black" pitchFamily="34" charset="0"/>
              </a:rPr>
              <a:t>Декілька</a:t>
            </a:r>
            <a:r>
              <a:rPr lang="ru-RU" sz="4400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sz="4400" dirty="0" err="1" smtClean="0">
                <a:solidFill>
                  <a:srgbClr val="002060"/>
                </a:solidFill>
                <a:latin typeface="Arial Black" pitchFamily="34" charset="0"/>
              </a:rPr>
              <a:t>слів</a:t>
            </a:r>
            <a:r>
              <a:rPr lang="ru-RU" sz="4400" dirty="0" smtClean="0">
                <a:solidFill>
                  <a:srgbClr val="002060"/>
                </a:solidFill>
                <a:latin typeface="Arial Black" pitchFamily="34" charset="0"/>
              </a:rPr>
              <a:t> про </a:t>
            </a:r>
            <a:r>
              <a:rPr lang="ru-RU" sz="4400" dirty="0" err="1" smtClean="0">
                <a:solidFill>
                  <a:srgbClr val="002060"/>
                </a:solidFill>
                <a:latin typeface="Arial Black" pitchFamily="34" charset="0"/>
              </a:rPr>
              <a:t>історію</a:t>
            </a:r>
            <a:r>
              <a:rPr lang="ru-RU" sz="4400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br>
              <a:rPr lang="ru-RU" sz="4400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sz="4400" dirty="0" err="1" smtClean="0">
                <a:solidFill>
                  <a:srgbClr val="002060"/>
                </a:solidFill>
                <a:latin typeface="Arial Black" pitchFamily="34" charset="0"/>
              </a:rPr>
              <a:t>асоціації</a:t>
            </a:r>
            <a:r>
              <a:rPr lang="ru-RU" sz="4400" dirty="0" smtClean="0">
                <a:solidFill>
                  <a:srgbClr val="002060"/>
                </a:solidFill>
                <a:latin typeface="Arial Black" pitchFamily="34" charset="0"/>
              </a:rPr>
              <a:t> НАУКА НА СЦЕНІ</a:t>
            </a:r>
            <a:endParaRPr lang="en-GB" sz="44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5D90C92-564C-4308-854A-AFC24034A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4635" y="1757083"/>
            <a:ext cx="5235389" cy="4869348"/>
          </a:xfrm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  <a:buNone/>
            </a:pPr>
            <a:r>
              <a:rPr lang="uk-UA" sz="1600" dirty="0" smtClean="0"/>
              <a:t>	2004-2008 рік	 </a:t>
            </a:r>
            <a:r>
              <a:rPr lang="uk-UA" sz="1600" dirty="0" err="1" smtClean="0"/>
              <a:t>Европейс</a:t>
            </a:r>
            <a:r>
              <a:rPr lang="ru-RU" sz="1600" dirty="0" err="1" smtClean="0"/>
              <a:t>ь</a:t>
            </a:r>
            <a:r>
              <a:rPr lang="uk-UA" sz="1600" dirty="0" err="1" smtClean="0"/>
              <a:t>ка</a:t>
            </a:r>
            <a:r>
              <a:rPr lang="uk-UA" sz="1600" dirty="0" smtClean="0"/>
              <a:t> асоціація </a:t>
            </a:r>
            <a:r>
              <a:rPr lang="uk-UA" sz="1600" dirty="0" err="1" smtClean="0"/>
              <a:t>“Фізика</a:t>
            </a:r>
            <a:r>
              <a:rPr lang="uk-UA" sz="1600" dirty="0" smtClean="0"/>
              <a:t> на </a:t>
            </a:r>
            <a:r>
              <a:rPr lang="uk-UA" sz="1600" dirty="0" err="1" smtClean="0"/>
              <a:t>сцені</a:t>
            </a:r>
            <a:r>
              <a:rPr lang="uk-UA" sz="1600" dirty="0" err="1" smtClean="0"/>
              <a:t>”</a:t>
            </a:r>
            <a:r>
              <a:rPr lang="uk-UA" sz="1600" dirty="0" smtClean="0"/>
              <a:t>, </a:t>
            </a:r>
            <a:r>
              <a:rPr lang="uk-UA" sz="1600" dirty="0" smtClean="0"/>
              <a:t>яку було створено за ініціативою С</a:t>
            </a:r>
            <a:r>
              <a:rPr lang="en-US" sz="1600" dirty="0" smtClean="0"/>
              <a:t>ERN</a:t>
            </a:r>
            <a:r>
              <a:rPr lang="ru-RU" sz="1600" dirty="0" smtClean="0"/>
              <a:t>  </a:t>
            </a:r>
            <a:r>
              <a:rPr lang="uk-UA" sz="1600" dirty="0" smtClean="0"/>
              <a:t>переросла у</a:t>
            </a:r>
            <a:r>
              <a:rPr lang="uk-UA" sz="1600" dirty="0" smtClean="0"/>
              <a:t> Науку </a:t>
            </a:r>
            <a:r>
              <a:rPr lang="uk-UA" sz="1600" dirty="0" smtClean="0"/>
              <a:t>на Сцені, яка поєднала вчителів природничо-наукового профілю, а саме фізики, математики, інформатики, хімії, біології, інформатики, технології</a:t>
            </a:r>
            <a:r>
              <a:rPr lang="en-US" sz="1600" dirty="0" smtClean="0"/>
              <a:t> </a:t>
            </a:r>
            <a:endParaRPr lang="uk-UA" sz="1600" dirty="0" smtClean="0"/>
          </a:p>
          <a:p>
            <a:pPr algn="just">
              <a:lnSpc>
                <a:spcPct val="90000"/>
              </a:lnSpc>
              <a:buNone/>
            </a:pPr>
            <a:r>
              <a:rPr lang="uk-UA" sz="1600" dirty="0" smtClean="0"/>
              <a:t>	2005 рік відбувся перший Фестиваль у Женеві </a:t>
            </a:r>
          </a:p>
          <a:p>
            <a:pPr algn="just">
              <a:lnSpc>
                <a:spcPct val="90000"/>
              </a:lnSpc>
            </a:pPr>
            <a:r>
              <a:rPr lang="uk-UA" sz="1600" dirty="0" smtClean="0"/>
              <a:t>2008 рік – було створено Національний  комітет вчителів </a:t>
            </a:r>
            <a:r>
              <a:rPr lang="en-US" sz="1600" dirty="0" smtClean="0"/>
              <a:t>STEM </a:t>
            </a:r>
            <a:r>
              <a:rPr lang="ru-RU" sz="1600" dirty="0" err="1" smtClean="0"/>
              <a:t>осв</a:t>
            </a:r>
            <a:r>
              <a:rPr lang="uk-UA" sz="1600" dirty="0" smtClean="0"/>
              <a:t>іти  у Германії, Берлін. </a:t>
            </a:r>
          </a:p>
          <a:p>
            <a:pPr algn="just">
              <a:lnSpc>
                <a:spcPct val="90000"/>
              </a:lnSpc>
            </a:pPr>
            <a:r>
              <a:rPr lang="uk-UA" sz="1600" dirty="0" smtClean="0"/>
              <a:t>2009-2011 роки відбулася реорганізація організації у 2001 році було офіціально створено безприбуткову асоціацію з  Керуючим Комітетом у Германії, Берліні. </a:t>
            </a:r>
          </a:p>
          <a:p>
            <a:pPr algn="just">
              <a:lnSpc>
                <a:spcPct val="90000"/>
              </a:lnSpc>
            </a:pPr>
            <a:r>
              <a:rPr lang="uk-UA" sz="1600" dirty="0" smtClean="0"/>
              <a:t>2012- 2017 Організація Фестивалів вчительських інновацій у різних країнах Європи.  На даний момент спільнота складається із 29 країн Європи і Україна є асоціативним членом організації з 2016  року. </a:t>
            </a:r>
            <a:endParaRPr lang="en-GB" sz="1700" dirty="0"/>
          </a:p>
        </p:txBody>
      </p:sp>
      <p:pic>
        <p:nvPicPr>
          <p:cNvPr id="15362" name="Picture 2" descr="http://www.science-on-stage.eu/images/free_page/_web/History_SonSEu_free_pag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6942" y="2539811"/>
            <a:ext cx="5463710" cy="29824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6655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dirty="0" smtClean="0">
                <a:solidFill>
                  <a:srgbClr val="002060"/>
                </a:solidFill>
                <a:latin typeface="Arial Black" pitchFamily="34" charset="0"/>
              </a:rPr>
              <a:t>ОСНОВНІ  ІДЕЇ ПРОЕКТУ </a:t>
            </a:r>
            <a:endParaRPr lang="uk-UA" sz="32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382870" y="2160589"/>
            <a:ext cx="4034118" cy="3880773"/>
          </a:xfrm>
        </p:spPr>
        <p:txBody>
          <a:bodyPr>
            <a:normAutofit/>
          </a:bodyPr>
          <a:lstStyle/>
          <a:p>
            <a:r>
              <a:rPr lang="uk-UA" dirty="0" smtClean="0"/>
              <a:t>Активізувати інтерес учнів до науки</a:t>
            </a:r>
          </a:p>
          <a:p>
            <a:r>
              <a:rPr lang="uk-UA" dirty="0" smtClean="0"/>
              <a:t>Мати відношення до повсякденного життя</a:t>
            </a:r>
          </a:p>
          <a:p>
            <a:r>
              <a:rPr lang="uk-UA" dirty="0" smtClean="0"/>
              <a:t>Мати стабільний результат</a:t>
            </a:r>
          </a:p>
          <a:p>
            <a:r>
              <a:rPr lang="uk-UA" dirty="0" smtClean="0"/>
              <a:t>Мати відношення до шкільного життя та потребувати скромного фінансування</a:t>
            </a:r>
          </a:p>
          <a:p>
            <a:r>
              <a:rPr lang="uk-UA" dirty="0" smtClean="0"/>
              <a:t>Стимулювати проблемне навчання</a:t>
            </a:r>
            <a:endParaRPr lang="uk-UA" dirty="0"/>
          </a:p>
        </p:txBody>
      </p:sp>
      <p:pic>
        <p:nvPicPr>
          <p:cNvPr id="4" name="Picture 2" descr="Image result for words about physics from scientists">
            <a:extLst>
              <a:ext uri="{FF2B5EF4-FFF2-40B4-BE49-F238E27FC236}">
                <a16:creationId xmlns:a16="http://schemas.microsoft.com/office/drawing/2014/main" xmlns="" id="{C0E57E89-5926-4B7C-BFDF-C5E62BE92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56612" y="342470"/>
            <a:ext cx="2352882" cy="132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science-on-stage.eu/images/free_page/_DSC9293.jpg"/>
          <p:cNvPicPr>
            <a:picLocks noChangeAspect="1" noChangeArrowheads="1"/>
          </p:cNvPicPr>
          <p:nvPr/>
        </p:nvPicPr>
        <p:blipFill>
          <a:blip r:embed="rId3"/>
          <a:srcRect l="9437" t="13380" r="6010"/>
          <a:stretch>
            <a:fillRect/>
          </a:stretch>
        </p:blipFill>
        <p:spPr bwMode="auto">
          <a:xfrm>
            <a:off x="448234" y="1798770"/>
            <a:ext cx="5647765" cy="38610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97180"/>
            <a:ext cx="5311986" cy="66294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/>
              <a:t>КАТЕГОРІЇ ЗАЯВ</a:t>
            </a: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600700" y="2766060"/>
            <a:ext cx="6195060" cy="4091940"/>
          </a:xfrm>
        </p:spPr>
        <p:txBody>
          <a:bodyPr>
            <a:normAutofit/>
          </a:bodyPr>
          <a:lstStyle/>
          <a:p>
            <a:pPr algn="just"/>
            <a:r>
              <a:rPr lang="uk-UA" sz="2400" b="1" i="1" dirty="0" smtClean="0"/>
              <a:t>Виставка-ярмарок</a:t>
            </a:r>
            <a:r>
              <a:rPr lang="uk-UA" sz="2000" b="1" dirty="0" smtClean="0"/>
              <a:t> є головним елементом фестивалю: всі учасники представляють свої проекти та експерименти на стендах виставки. Ви маєте змогу запропонувати також свої проекти в одній із наступних категорій для відбору міжнародним журі: </a:t>
            </a:r>
            <a:r>
              <a:rPr lang="uk-UA" sz="2400" b="1" i="1" dirty="0" smtClean="0"/>
              <a:t>студії</a:t>
            </a:r>
            <a:r>
              <a:rPr lang="uk-UA" sz="2000" b="1" dirty="0" smtClean="0"/>
              <a:t> (інтерактивні практичні студії від вчителів для вчителів), </a:t>
            </a:r>
            <a:r>
              <a:rPr lang="uk-UA" sz="2400" b="1" dirty="0" smtClean="0"/>
              <a:t>або </a:t>
            </a:r>
            <a:r>
              <a:rPr lang="uk-UA" sz="2400" b="1" i="1" dirty="0" smtClean="0"/>
              <a:t>спектакль на сцені</a:t>
            </a:r>
            <a:r>
              <a:rPr lang="uk-UA" sz="2000" b="1" dirty="0" smtClean="0"/>
              <a:t>, коли учасники демонструють виставу або лекцію з експериментами на сцені.</a:t>
            </a:r>
          </a:p>
          <a:p>
            <a:endParaRPr lang="uk-UA" dirty="0"/>
          </a:p>
        </p:txBody>
      </p:sp>
      <p:pic>
        <p:nvPicPr>
          <p:cNvPr id="36866" name="Picture 2" descr="http://www.science-on-stage.eu/images/free_page/_web/National_events_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7530" y="4222064"/>
            <a:ext cx="4696758" cy="2380162"/>
          </a:xfrm>
          <a:prstGeom prst="rect">
            <a:avLst/>
          </a:prstGeom>
          <a:noFill/>
        </p:spPr>
      </p:pic>
      <p:pic>
        <p:nvPicPr>
          <p:cNvPr id="36868" name="Picture 4" descr="http://www.science-on-stage.eu/images/free_page/_web/Workshop_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66459" y="652616"/>
            <a:ext cx="4003637" cy="2065034"/>
          </a:xfrm>
          <a:prstGeom prst="rect">
            <a:avLst/>
          </a:prstGeom>
          <a:noFill/>
        </p:spPr>
      </p:pic>
      <p:pic>
        <p:nvPicPr>
          <p:cNvPr id="1028" name="Picture 4" descr="http://www.science-on-stage.eu/images/lightbox/_large/Science_on_Stage_festival_2017_Debrecen_%283%2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4380" y="983239"/>
            <a:ext cx="4274820" cy="28475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 smtClean="0">
                <a:latin typeface="Arial Black" pitchFamily="34" charset="0"/>
              </a:rPr>
              <a:t>ОСНОВНІ  ТЕМИ ДЛЯ МАЙБУТНІХ ПРОЕКТІВ:</a:t>
            </a:r>
            <a:br>
              <a:rPr lang="uk-UA" dirty="0" smtClean="0">
                <a:latin typeface="Arial Black" pitchFamily="34" charset="0"/>
              </a:rPr>
            </a:b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77333" y="1900518"/>
            <a:ext cx="9076267" cy="4957482"/>
          </a:xfrm>
        </p:spPr>
        <p:txBody>
          <a:bodyPr>
            <a:normAutofit/>
          </a:bodyPr>
          <a:lstStyle/>
          <a:p>
            <a:r>
              <a:rPr lang="uk-UA" b="1" dirty="0" smtClean="0">
                <a:latin typeface="Arial Black" pitchFamily="34" charset="0"/>
              </a:rPr>
              <a:t>Наука для найменших:</a:t>
            </a:r>
            <a:r>
              <a:rPr lang="uk-UA" dirty="0" smtClean="0">
                <a:latin typeface="Arial Black" pitchFamily="34" charset="0"/>
              </a:rPr>
              <a:t> 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проекти природничо-наукового напрямку для дошкільного віку та молодшої школи.</a:t>
            </a:r>
          </a:p>
          <a:p>
            <a:r>
              <a:rPr lang="uk-UA" b="1" dirty="0" smtClean="0">
                <a:latin typeface="Arial Black" pitchFamily="34" charset="0"/>
              </a:rPr>
              <a:t>Наука та навколишній світ</a:t>
            </a:r>
            <a:r>
              <a:rPr lang="uk-UA" b="1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проекти, які застосовують науку для дослідження навколишнього середовища,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здоров̕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я людини та сталого розвитку.</a:t>
            </a:r>
          </a:p>
          <a:p>
            <a:r>
              <a:rPr lang="uk-UA" b="1" dirty="0" smtClean="0">
                <a:latin typeface="Arial Black" pitchFamily="34" charset="0"/>
              </a:rPr>
              <a:t>Інформація та технології зв’язку в природничій освіті:</a:t>
            </a:r>
            <a:r>
              <a:rPr lang="uk-UA" dirty="0" smtClean="0">
                <a:latin typeface="Arial Black" pitchFamily="34" charset="0"/>
              </a:rPr>
              <a:t> 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проекти, які застосовують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IT 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у класі.</a:t>
            </a:r>
          </a:p>
          <a:p>
            <a:r>
              <a:rPr lang="uk-UA" b="1" dirty="0" smtClean="0">
                <a:latin typeface="Arial Black" pitchFamily="34" charset="0"/>
              </a:rPr>
              <a:t>Інклюзивна наука:</a:t>
            </a:r>
            <a:r>
              <a:rPr lang="uk-UA" dirty="0" smtClean="0">
                <a:latin typeface="Arial Black" pitchFamily="34" charset="0"/>
              </a:rPr>
              <a:t> 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проекти, які стосуються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соціо-економічної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, гендерної та культурної нерівності.</a:t>
            </a:r>
          </a:p>
          <a:p>
            <a:r>
              <a:rPr lang="uk-UA" b="1" dirty="0" smtClean="0">
                <a:latin typeface="Arial Black" pitchFamily="34" charset="0"/>
              </a:rPr>
              <a:t>Співпраця у </a:t>
            </a:r>
            <a:r>
              <a:rPr lang="en-US" b="1" dirty="0" smtClean="0">
                <a:latin typeface="Arial Black" pitchFamily="34" charset="0"/>
              </a:rPr>
              <a:t>STEM </a:t>
            </a:r>
            <a:r>
              <a:rPr lang="uk-UA" b="1" dirty="0" smtClean="0">
                <a:latin typeface="Arial Black" pitchFamily="34" charset="0"/>
              </a:rPr>
              <a:t>викладанні</a:t>
            </a:r>
            <a:r>
              <a:rPr lang="uk-UA" b="1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проекти, які розвинуто в співпраці школи, промисловості та університетів.</a:t>
            </a:r>
          </a:p>
          <a:p>
            <a:r>
              <a:rPr lang="uk-UA" b="1" dirty="0" smtClean="0">
                <a:latin typeface="Arial Black" pitchFamily="34" charset="0"/>
              </a:rPr>
              <a:t>Наука задешево</a:t>
            </a:r>
            <a:r>
              <a:rPr lang="uk-UA" b="1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 прості експериментальні проекти вчителів, які доступні кожному вчителю та не потребують додаткового фінансування.</a:t>
            </a:r>
          </a:p>
          <a:p>
            <a:endParaRPr lang="uk-UA" dirty="0" smtClean="0"/>
          </a:p>
          <a:p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FAA658-56A4-460D-9DF4-196D69CE8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76463"/>
            <a:ext cx="8596668" cy="1315453"/>
          </a:xfrm>
        </p:spPr>
        <p:txBody>
          <a:bodyPr/>
          <a:lstStyle/>
          <a:p>
            <a:pPr algn="ctr"/>
            <a:r>
              <a:rPr lang="ru-RU" dirty="0"/>
              <a:t>Наука на Сце</a:t>
            </a:r>
            <a:r>
              <a:rPr lang="uk-UA" dirty="0"/>
              <a:t>ні та фестиваль у Дебрецені 2017 рік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AAFA99B-332E-4260-9300-3A095E743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421" y="1443789"/>
            <a:ext cx="9113581" cy="4597573"/>
          </a:xfrm>
        </p:spPr>
        <p:txBody>
          <a:bodyPr/>
          <a:lstStyle/>
          <a:p>
            <a:r>
              <a:rPr lang="uk-UA" dirty="0"/>
              <a:t>З 29 червня по 3 липня проходив 10 Фестиваль вчителів </a:t>
            </a:r>
            <a:r>
              <a:rPr lang="en-US" dirty="0"/>
              <a:t>STEM </a:t>
            </a:r>
            <a:r>
              <a:rPr lang="uk-UA" dirty="0"/>
              <a:t> освіти в Угорщині</a:t>
            </a:r>
          </a:p>
          <a:p>
            <a:r>
              <a:rPr lang="uk-UA" dirty="0"/>
              <a:t>У листопаді 2016 року на всеукраїнській конференції відборі, яка проходила на базі ХНУ Ім. Каразіна було представлено 26 проектів, з яких міжнародне журі відібрало 12.</a:t>
            </a:r>
          </a:p>
          <a:p>
            <a:r>
              <a:rPr lang="uk-UA" dirty="0"/>
              <a:t>Вчителі-новатори з Сум, Київа, Маріуполя,</a:t>
            </a:r>
          </a:p>
          <a:p>
            <a:r>
              <a:rPr lang="uk-UA" dirty="0"/>
              <a:t> Краснограда</a:t>
            </a:r>
            <a:r>
              <a:rPr lang="en-GB" dirty="0"/>
              <a:t> </a:t>
            </a:r>
            <a:r>
              <a:rPr lang="uk-UA" dirty="0"/>
              <a:t> та Харкова безкоштовно за рахунок організаторів прийняли участь та презентували свої проекти у місті Дебрецен.</a:t>
            </a:r>
            <a:endParaRPr lang="en-GB" dirty="0"/>
          </a:p>
          <a:p>
            <a:endParaRPr lang="uk-UA" dirty="0"/>
          </a:p>
          <a:p>
            <a:endParaRPr lang="en-GB" dirty="0"/>
          </a:p>
        </p:txBody>
      </p:sp>
      <p:pic>
        <p:nvPicPr>
          <p:cNvPr id="5" name="Picture 2" descr="C:\Users\User\Desktop\Новая папка\Photo-1.JPG">
            <a:extLst>
              <a:ext uri="{FF2B5EF4-FFF2-40B4-BE49-F238E27FC236}">
                <a16:creationId xmlns:a16="http://schemas.microsoft.com/office/drawing/2014/main" xmlns="" id="{F47067B1-107B-4790-B52E-745DFD81A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8343" b="14137"/>
          <a:stretch>
            <a:fillRect/>
          </a:stretch>
        </p:blipFill>
        <p:spPr bwMode="auto">
          <a:xfrm>
            <a:off x="2029203" y="4090946"/>
            <a:ext cx="5447377" cy="26481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1996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Isosceles Tri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987A4E-5591-4398-9CD0-801D8B09D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pPr algn="ctr"/>
            <a:r>
              <a:rPr lang="uk-UA" dirty="0"/>
              <a:t>Англійська мова для молодих вчителів</a:t>
            </a:r>
            <a:endParaRPr lang="en-GB" dirty="0"/>
          </a:p>
        </p:txBody>
      </p:sp>
      <p:graphicFrame>
        <p:nvGraphicFramePr>
          <p:cNvPr id="5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115801241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71173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1202</TotalTime>
  <Words>495</Words>
  <Application>Microsoft Office PowerPoint</Application>
  <PresentationFormat>Произвольный</PresentationFormat>
  <Paragraphs>49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Facet</vt:lpstr>
      <vt:lpstr>Європейський фестиваль вчителів STEM освіти  “НАУКА НА СЦЕНІ”</vt:lpstr>
      <vt:lpstr>INTRODUCTION Казачкова Наталія Олександрівна</vt:lpstr>
      <vt:lpstr>SCIENCE  ON  STAGE  Europe</vt:lpstr>
      <vt:lpstr>Декілька слів про історію  асоціації НАУКА НА СЦЕНІ</vt:lpstr>
      <vt:lpstr>ОСНОВНІ  ІДЕЇ ПРОЕКТУ </vt:lpstr>
      <vt:lpstr>КАТЕГОРІЇ ЗАЯВ </vt:lpstr>
      <vt:lpstr>ОСНОВНІ  ТЕМИ ДЛЯ МАЙБУТНІХ ПРОЕКТІВ: </vt:lpstr>
      <vt:lpstr>Наука на Сцені та фестиваль у Дебрецені 2017 рік</vt:lpstr>
      <vt:lpstr>Англійська мова для молодих вчителів</vt:lpstr>
      <vt:lpstr>КОНТАКТНА ІНФОРМАЦІЯ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Проблеми фізичної освіти в Україні</dc:title>
  <dc:creator>Kazachkova</dc:creator>
  <cp:lastModifiedBy>User</cp:lastModifiedBy>
  <cp:revision>117</cp:revision>
  <dcterms:created xsi:type="dcterms:W3CDTF">2017-09-10T08:10:03Z</dcterms:created>
  <dcterms:modified xsi:type="dcterms:W3CDTF">2017-11-09T13:57:52Z</dcterms:modified>
</cp:coreProperties>
</file>