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63" r:id="rId4"/>
    <p:sldId id="258" r:id="rId5"/>
    <p:sldId id="275" r:id="rId6"/>
    <p:sldId id="274" r:id="rId7"/>
    <p:sldId id="260" r:id="rId8"/>
    <p:sldId id="261" r:id="rId9"/>
    <p:sldId id="264" r:id="rId10"/>
    <p:sldId id="268" r:id="rId11"/>
    <p:sldId id="276" r:id="rId12"/>
    <p:sldId id="271" r:id="rId13"/>
    <p:sldId id="279" r:id="rId14"/>
    <p:sldId id="272" r:id="rId15"/>
    <p:sldId id="273" r:id="rId16"/>
    <p:sldId id="278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69FF"/>
    <a:srgbClr val="FF5DEC"/>
    <a:srgbClr val="FF5DC5"/>
    <a:srgbClr val="D979FF"/>
    <a:srgbClr val="CE284C"/>
    <a:srgbClr val="C10B32"/>
    <a:srgbClr val="FE9202"/>
    <a:srgbClr val="FF0000"/>
    <a:srgbClr val="007033"/>
    <a:srgbClr val="00E6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7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tx>
        <c:rich>
          <a:bodyPr/>
          <a:lstStyle/>
          <a:p>
            <a:pPr>
              <a:defRPr/>
            </a:pPr>
            <a:r>
              <a:rPr lang="uk-UA" sz="1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Моніторинг</a:t>
            </a:r>
            <a:r>
              <a:rPr lang="uk-UA" sz="1600" b="1" i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рівня навченості учнів 6, 7-А, 7-Б, 8, 9 класів за </a:t>
            </a:r>
            <a:r>
              <a:rPr lang="en-US" sz="1600" b="1" i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uk-UA" sz="1600" b="1" i="1" baseline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семестр</a:t>
            </a:r>
            <a:endParaRPr lang="uk-UA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c:rich>
      </c:tx>
      <c:layout>
        <c:manualLayout>
          <c:xMode val="edge"/>
          <c:yMode val="edge"/>
          <c:x val="6.6118159587015987E-2"/>
          <c:y val="4.8869893499704851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5.8774419286869793E-2"/>
          <c:y val="0.1782669928803676"/>
          <c:w val="0.77117811393359015"/>
          <c:h val="0.641057847255307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Лист1!$E$2</c:f>
              <c:strCache>
                <c:ptCount val="1"/>
                <c:pt idx="0">
                  <c:v>ПОЧАТКОВИЙ. Р.</c:v>
                </c:pt>
              </c:strCache>
            </c:strRef>
          </c:tx>
          <c:dLbls>
            <c:showVal val="1"/>
          </c:dLbls>
          <c:cat>
            <c:multiLvlStrRef>
              <c:f>Лист1!$A$3:$B$8</c:f>
              <c:multiLvlStrCache>
                <c:ptCount val="6"/>
                <c:lvl>
                  <c:pt idx="0">
                    <c:v>6 кл</c:v>
                  </c:pt>
                  <c:pt idx="1">
                    <c:v>7 -А кл</c:v>
                  </c:pt>
                  <c:pt idx="2">
                    <c:v>8 кл</c:v>
                  </c:pt>
                  <c:pt idx="3">
                    <c:v>7 -Б кл</c:v>
                  </c:pt>
                  <c:pt idx="4">
                    <c:v>9 кл</c:v>
                  </c:pt>
                  <c:pt idx="5">
                    <c:v>8 КЛ</c:v>
                  </c:pt>
                </c:lvl>
                <c:lvl>
                  <c:pt idx="0">
                    <c:v>МАТЕМАТИКА</c:v>
                  </c:pt>
                  <c:pt idx="1">
                    <c:v>АЛГЕБРА</c:v>
                  </c:pt>
                  <c:pt idx="2">
                    <c:v>АЛГЕБРА</c:v>
                  </c:pt>
                  <c:pt idx="3">
                    <c:v>АЛГЕБРА</c:v>
                  </c:pt>
                  <c:pt idx="4">
                    <c:v>ГЕОМЕТРІЯ</c:v>
                  </c:pt>
                  <c:pt idx="5">
                    <c:v>ІНФОРМАТИКА</c:v>
                  </c:pt>
                </c:lvl>
              </c:multiLvlStrCache>
            </c:multiLvlStrRef>
          </c:cat>
          <c:val>
            <c:numRef>
              <c:f>Лист1!$E$3:$E$8</c:f>
              <c:numCache>
                <c:formatCode>General</c:formatCode>
                <c:ptCount val="6"/>
                <c:pt idx="0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СЕРЕДНІЙ Р.</c:v>
                </c:pt>
              </c:strCache>
            </c:strRef>
          </c:tx>
          <c:dLbls>
            <c:showVal val="1"/>
          </c:dLbls>
          <c:cat>
            <c:multiLvlStrRef>
              <c:f>Лист1!$A$3:$B$8</c:f>
              <c:multiLvlStrCache>
                <c:ptCount val="6"/>
                <c:lvl>
                  <c:pt idx="0">
                    <c:v>6 кл</c:v>
                  </c:pt>
                  <c:pt idx="1">
                    <c:v>7 -А кл</c:v>
                  </c:pt>
                  <c:pt idx="2">
                    <c:v>8 кл</c:v>
                  </c:pt>
                  <c:pt idx="3">
                    <c:v>7 -Б кл</c:v>
                  </c:pt>
                  <c:pt idx="4">
                    <c:v>9 кл</c:v>
                  </c:pt>
                  <c:pt idx="5">
                    <c:v>8 КЛ</c:v>
                  </c:pt>
                </c:lvl>
                <c:lvl>
                  <c:pt idx="0">
                    <c:v>МАТЕМАТИКА</c:v>
                  </c:pt>
                  <c:pt idx="1">
                    <c:v>АЛГЕБРА</c:v>
                  </c:pt>
                  <c:pt idx="2">
                    <c:v>АЛГЕБРА</c:v>
                  </c:pt>
                  <c:pt idx="3">
                    <c:v>АЛГЕБРА</c:v>
                  </c:pt>
                  <c:pt idx="4">
                    <c:v>ГЕОМЕТРІЯ</c:v>
                  </c:pt>
                  <c:pt idx="5">
                    <c:v>ІНФОРМАТИКА</c:v>
                  </c:pt>
                </c:lvl>
              </c:multiLvlStrCache>
            </c:multiLvlStrRef>
          </c:cat>
          <c:val>
            <c:numRef>
              <c:f>Лист1!$F$3:$F$8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Лист1!$G$2</c:f>
              <c:strCache>
                <c:ptCount val="1"/>
                <c:pt idx="0">
                  <c:v>ДОСТАТНІЙ Р.</c:v>
                </c:pt>
              </c:strCache>
            </c:strRef>
          </c:tx>
          <c:dLbls>
            <c:showVal val="1"/>
          </c:dLbls>
          <c:cat>
            <c:multiLvlStrRef>
              <c:f>Лист1!$A$3:$B$8</c:f>
              <c:multiLvlStrCache>
                <c:ptCount val="6"/>
                <c:lvl>
                  <c:pt idx="0">
                    <c:v>6 кл</c:v>
                  </c:pt>
                  <c:pt idx="1">
                    <c:v>7 -А кл</c:v>
                  </c:pt>
                  <c:pt idx="2">
                    <c:v>8 кл</c:v>
                  </c:pt>
                  <c:pt idx="3">
                    <c:v>7 -Б кл</c:v>
                  </c:pt>
                  <c:pt idx="4">
                    <c:v>9 кл</c:v>
                  </c:pt>
                  <c:pt idx="5">
                    <c:v>8 КЛ</c:v>
                  </c:pt>
                </c:lvl>
                <c:lvl>
                  <c:pt idx="0">
                    <c:v>МАТЕМАТИКА</c:v>
                  </c:pt>
                  <c:pt idx="1">
                    <c:v>АЛГЕБРА</c:v>
                  </c:pt>
                  <c:pt idx="2">
                    <c:v>АЛГЕБРА</c:v>
                  </c:pt>
                  <c:pt idx="3">
                    <c:v>АЛГЕБРА</c:v>
                  </c:pt>
                  <c:pt idx="4">
                    <c:v>ГЕОМЕТРІЯ</c:v>
                  </c:pt>
                  <c:pt idx="5">
                    <c:v>ІНФОРМАТИКА</c:v>
                  </c:pt>
                </c:lvl>
              </c:multiLvlStrCache>
            </c:multiLvlStrRef>
          </c:cat>
          <c:val>
            <c:numRef>
              <c:f>Лист1!$G$3:$G$8</c:f>
              <c:numCache>
                <c:formatCode>General</c:formatCode>
                <c:ptCount val="6"/>
                <c:pt idx="0">
                  <c:v>5</c:v>
                </c:pt>
                <c:pt idx="1">
                  <c:v>12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Лист1!$H$2</c:f>
              <c:strCache>
                <c:ptCount val="1"/>
                <c:pt idx="0">
                  <c:v>ВИСОКИЙ Р.</c:v>
                </c:pt>
              </c:strCache>
            </c:strRef>
          </c:tx>
          <c:dLbls>
            <c:showVal val="1"/>
          </c:dLbls>
          <c:cat>
            <c:multiLvlStrRef>
              <c:f>Лист1!$A$3:$B$8</c:f>
              <c:multiLvlStrCache>
                <c:ptCount val="6"/>
                <c:lvl>
                  <c:pt idx="0">
                    <c:v>6 кл</c:v>
                  </c:pt>
                  <c:pt idx="1">
                    <c:v>7 -А кл</c:v>
                  </c:pt>
                  <c:pt idx="2">
                    <c:v>8 кл</c:v>
                  </c:pt>
                  <c:pt idx="3">
                    <c:v>7 -Б кл</c:v>
                  </c:pt>
                  <c:pt idx="4">
                    <c:v>9 кл</c:v>
                  </c:pt>
                  <c:pt idx="5">
                    <c:v>8 КЛ</c:v>
                  </c:pt>
                </c:lvl>
                <c:lvl>
                  <c:pt idx="0">
                    <c:v>МАТЕМАТИКА</c:v>
                  </c:pt>
                  <c:pt idx="1">
                    <c:v>АЛГЕБРА</c:v>
                  </c:pt>
                  <c:pt idx="2">
                    <c:v>АЛГЕБРА</c:v>
                  </c:pt>
                  <c:pt idx="3">
                    <c:v>АЛГЕБРА</c:v>
                  </c:pt>
                  <c:pt idx="4">
                    <c:v>ГЕОМЕТРІЯ</c:v>
                  </c:pt>
                  <c:pt idx="5">
                    <c:v>ІНФОРМАТИКА</c:v>
                  </c:pt>
                </c:lvl>
              </c:multiLvlStrCache>
            </c:multiLvlStrRef>
          </c:cat>
          <c:val>
            <c:numRef>
              <c:f>Лист1!$H$3:$H$8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</c:ser>
        <c:dLbls>
          <c:showVal val="1"/>
        </c:dLbls>
        <c:shape val="box"/>
        <c:axId val="52030080"/>
        <c:axId val="53477760"/>
        <c:axId val="0"/>
      </c:bar3DChart>
      <c:catAx>
        <c:axId val="52030080"/>
        <c:scaling>
          <c:orientation val="minMax"/>
        </c:scaling>
        <c:axPos val="b"/>
        <c:tickLblPos val="nextTo"/>
        <c:crossAx val="53477760"/>
        <c:crosses val="autoZero"/>
        <c:auto val="1"/>
        <c:lblAlgn val="ctr"/>
        <c:lblOffset val="100"/>
      </c:catAx>
      <c:valAx>
        <c:axId val="53477760"/>
        <c:scaling>
          <c:orientation val="minMax"/>
        </c:scaling>
        <c:axPos val="l"/>
        <c:majorGridlines/>
        <c:numFmt formatCode="General" sourceLinked="1"/>
        <c:tickLblPos val="nextTo"/>
        <c:crossAx val="52030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66340"/>
            <a:ext cx="7016196" cy="140042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0077"/>
            <a:ext cx="7016196" cy="763524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175"/>
            <a:ext cx="8246070" cy="763524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350110"/>
            <a:ext cx="8246070" cy="3417152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87" y="376237"/>
            <a:ext cx="594726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88" y="1197405"/>
            <a:ext cx="5947260" cy="3576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52" y="277487"/>
            <a:ext cx="8076896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inthewheel.io/uk/wheels/4tKXvG7gYr9TDbXlfCc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zobrazhenye-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11014"/>
            <a:ext cx="4929190" cy="2732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14"/>
            <a:ext cx="6572296" cy="171451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  <a:t> </a:t>
            </a:r>
            <a:r>
              <a:rPr lang="uk-UA" sz="2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  <a:t>Методичне об</a:t>
            </a:r>
            <a:r>
              <a:rPr lang="en-US" sz="2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  <a:t>’</a:t>
            </a:r>
            <a:r>
              <a:rPr lang="uk-UA" sz="2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  <a:t>єднання   </a:t>
            </a:r>
            <a:br>
              <a:rPr lang="uk-UA" sz="2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</a:br>
            <a:r>
              <a:rPr lang="uk-UA" sz="2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  <a:t>вчителів природничо-математичного та </a:t>
            </a:r>
            <a:br>
              <a:rPr lang="uk-UA" sz="2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</a:br>
            <a:r>
              <a:rPr lang="uk-UA" sz="2400" i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rabic Typesetting" pitchFamily="66" charset="-78"/>
              </a:rPr>
              <a:t>технічного циклу.</a:t>
            </a:r>
            <a:endParaRPr lang="en-US" sz="3200" i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857237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Проведення ранкових </a:t>
            </a:r>
            <a:r>
              <a:rPr lang="uk-UA" dirty="0" err="1" smtClean="0"/>
              <a:t>зустрічів</a:t>
            </a:r>
            <a:r>
              <a:rPr lang="uk-UA" dirty="0" smtClean="0"/>
              <a:t>  у НУШ. (Привітання, які учні </a:t>
            </a:r>
            <a:r>
              <a:rPr lang="uk-UA" dirty="0" err="1" smtClean="0"/>
              <a:t>відобажають</a:t>
            </a:r>
            <a:r>
              <a:rPr lang="uk-UA" dirty="0" smtClean="0"/>
              <a:t> емоціями та жестами, а також цікаві логічні вправи)</a:t>
            </a:r>
          </a:p>
          <a:p>
            <a:endParaRPr lang="uk-UA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60874"/>
            <a:ext cx="4357686" cy="32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5008vs9-7766-150x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428742"/>
            <a:ext cx="235745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15" y="2428874"/>
            <a:ext cx="274318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5ce707e1df1465b5ec4a2b08f89f71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9454" y="1071552"/>
            <a:ext cx="1714512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-02-05-d220dcaae3a212276227cd342f168728c9b51b3908b37b34b7624c4de1e5398f_6ae2dceb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842964"/>
            <a:ext cx="3225402" cy="4300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0-02-05-038fd8130674166f102a50abd7eb4abb9e385b0285d443f9edda7d7f01291a4a_1f5f662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642910" y="0"/>
            <a:ext cx="3857620" cy="514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8467604" cy="928676"/>
          </a:xfrm>
        </p:spPr>
        <p:txBody>
          <a:bodyPr/>
          <a:lstStyle/>
          <a:p>
            <a:r>
              <a:rPr lang="uk-UA" dirty="0" smtClean="0"/>
              <a:t>Цікаві уроки з математики НУШ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071552"/>
            <a:ext cx="4643437" cy="428628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(усні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вправи”Відсотки”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86446" y="1571618"/>
            <a:ext cx="3357554" cy="92869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Математична естафета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“Мозаїка”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4" descr="2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0" y="1643056"/>
            <a:ext cx="2133600" cy="1600200"/>
          </a:xfrm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3108" y="1643056"/>
            <a:ext cx="2133600" cy="1600200"/>
          </a:xfrm>
          <a:prstGeom prst="rect">
            <a:avLst/>
          </a:prstGeom>
        </p:spPr>
      </p:pic>
      <p:pic>
        <p:nvPicPr>
          <p:cNvPr id="9" name="Содержимое 5" descr="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3357568"/>
            <a:ext cx="2133600" cy="1600200"/>
          </a:xfrm>
          <a:prstGeom prst="rect">
            <a:avLst/>
          </a:prstGeom>
        </p:spPr>
      </p:pic>
      <p:pic>
        <p:nvPicPr>
          <p:cNvPr id="10" name="Рисунок 9" descr="17 (1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00298" y="3357568"/>
            <a:ext cx="2133600" cy="1600200"/>
          </a:xfrm>
          <a:prstGeom prst="rect">
            <a:avLst/>
          </a:prstGeom>
        </p:spPr>
      </p:pic>
      <p:pic>
        <p:nvPicPr>
          <p:cNvPr id="11" name="Содержимое 4" descr="Записати.PN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393053" y="2631853"/>
            <a:ext cx="3750947" cy="25116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-02-05-c77c47ac5c05cff2fd2327134b2350948609f04001cade3062b8982fe7b36398_87ad8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3" y="2071685"/>
            <a:ext cx="3929057" cy="3071815"/>
          </a:xfrm>
          <a:prstGeom prst="snip2DiagRect">
            <a:avLst>
              <a:gd name="adj1" fmla="val 860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Содержимое 6" descr="0-02-05-6d59e3b5f1a5ada0c499a7077808a77abff71e820a06eebf04856e54b6002bba_4676ad4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071934" cy="246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0-02-05-57d441dbcfb539a35555d8d39e486d331c9b1625def106678622eed3c2248241_d61b319d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0" y="2214542"/>
            <a:ext cx="408197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-02-05-bb0cfb437025884cc4a1826864489b360285b2182fd5e0ccfc36b6c2316d9c25_668f4f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71934" y="0"/>
            <a:ext cx="3900516" cy="2786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552" y="1"/>
            <a:ext cx="7038844" cy="714361"/>
          </a:xfrm>
        </p:spPr>
        <p:txBody>
          <a:bodyPr/>
          <a:lstStyle/>
          <a:p>
            <a:r>
              <a:rPr lang="uk-UA" dirty="0" smtClean="0"/>
              <a:t>Цікаві уроки з інформатики.</a:t>
            </a:r>
            <a:endParaRPr lang="uk-UA" dirty="0"/>
          </a:p>
        </p:txBody>
      </p:sp>
      <p:pic>
        <p:nvPicPr>
          <p:cNvPr id="8" name="Содержимое 7" descr="0-02-0a-49267f6d322a2aadc9b1066054fd794523c29dbf783db4beef8cf9e78333a137_9cc7abf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/>
          <a:stretch>
            <a:fillRect/>
          </a:stretch>
        </p:blipFill>
        <p:spPr>
          <a:xfrm>
            <a:off x="571473" y="714363"/>
            <a:ext cx="3000396" cy="2244672"/>
          </a:xfrm>
        </p:spPr>
      </p:pic>
      <p:pic>
        <p:nvPicPr>
          <p:cNvPr id="9" name="Рисунок 8" descr="0-02-0a-9177cf2ab28ca46fce7196527b0976030d9468a14bca383713a536d6e00f061e_ed1c925d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3702" y="2143122"/>
            <a:ext cx="2500298" cy="3000378"/>
          </a:xfrm>
          <a:prstGeom prst="rect">
            <a:avLst/>
          </a:prstGeom>
        </p:spPr>
      </p:pic>
      <p:pic>
        <p:nvPicPr>
          <p:cNvPr id="7" name="Содержимое 6" descr="0-02-0a-111f38d9f65e5b8e1e5eebcf2623ab6847ebc3be8b8d87dfa05c9e466fc961de_f1973c3a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0" y="3000378"/>
            <a:ext cx="2864657" cy="2143122"/>
          </a:xfrm>
        </p:spPr>
      </p:pic>
      <p:pic>
        <p:nvPicPr>
          <p:cNvPr id="13" name="Рисунок 12" descr="0-02-05-33c36074b85a4de5650647b2ae1c4e18667b251ef470bba4fd48f28803ea296e_545b25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86116" y="2928940"/>
            <a:ext cx="3174462" cy="2214560"/>
          </a:xfrm>
          <a:prstGeom prst="rect">
            <a:avLst/>
          </a:prstGeom>
        </p:spPr>
      </p:pic>
      <p:pic>
        <p:nvPicPr>
          <p:cNvPr id="14" name="Рисунок 13" descr="0-02-05-9c3c01c37893ee088081a930ca5867516d11913e24dc240df81f5dd4514e52a3_c837369f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00496" y="714362"/>
            <a:ext cx="257176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-02-05-6c4a5aa57af672d83e3badb5a0dd0d438229ee8a42a514fab7d38b9fd50ec860_c9a42bb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43636" y="2344042"/>
            <a:ext cx="2357454" cy="279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-02-05-9298862bad890b3ef7f7c5adeb0c8cfb6c91053312902f8772ccea899c8c13f5_a27aa55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14612" y="2357436"/>
            <a:ext cx="3096327" cy="2786064"/>
          </a:xfrm>
          <a:prstGeom prst="rect">
            <a:avLst/>
          </a:prstGeom>
        </p:spPr>
      </p:pic>
      <p:pic>
        <p:nvPicPr>
          <p:cNvPr id="17" name="Рисунок 16" descr="0-02-05-ae20247eff2166763c58859628ae1ee4d2cae7e674c6d10c2ecc31a221d6cc4b_610196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189793"/>
            <a:ext cx="2209743" cy="2953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-02-05-907c984a23796747a94f50bb3bfe1eaaa75d496c70643ecf99d984f07b6c93cf_32ccda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3055635" cy="2285997"/>
          </a:xfrm>
          <a:prstGeom prst="rect">
            <a:avLst/>
          </a:prstGeom>
        </p:spPr>
      </p:pic>
      <p:pic>
        <p:nvPicPr>
          <p:cNvPr id="8" name="Содержимое 7" descr="0-02-05-200a3c7aca5e0ef9f043bdd3944cb22e57ad2f7ccee076b917f811d95767f305_3f9165a8.jpg"/>
          <p:cNvPicPr>
            <a:picLocks noGrp="1" noChangeAspect="1"/>
          </p:cNvPicPr>
          <p:nvPr>
            <p:ph sz="quarter" idx="4"/>
          </p:nvPr>
        </p:nvPicPr>
        <p:blipFill>
          <a:blip r:embed="rId6" cstate="screen"/>
          <a:stretch>
            <a:fillRect/>
          </a:stretch>
        </p:blipFill>
        <p:spPr>
          <a:xfrm>
            <a:off x="2786050" y="0"/>
            <a:ext cx="3185783" cy="2500312"/>
          </a:xfrm>
        </p:spPr>
      </p:pic>
      <p:pic>
        <p:nvPicPr>
          <p:cNvPr id="18" name="Рисунок 17" descr="0-02-05-aeca2ab52329035779164a5afa6323bc8972cccfcf53b2ff844581b416a453b1_44b37f7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00760" y="0"/>
            <a:ext cx="3143240" cy="235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7286676" cy="785799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                Технології у НУШ.           </a:t>
            </a:r>
            <a:br>
              <a:rPr lang="uk-UA" sz="2400" b="1" dirty="0" smtClean="0"/>
            </a:br>
            <a:r>
              <a:rPr lang="ru-RU" sz="2400" b="1" dirty="0" smtClean="0"/>
              <a:t>Тема:</a:t>
            </a:r>
            <a:r>
              <a:rPr lang="ru-RU" sz="2400" dirty="0" smtClean="0"/>
              <a:t> </a:t>
            </a:r>
            <a:r>
              <a:rPr lang="ru-RU" sz="2400" dirty="0" err="1" smtClean="0"/>
              <a:t>Способи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з’єднання</a:t>
            </a:r>
            <a:r>
              <a:rPr lang="ru-RU" sz="2400" dirty="0" smtClean="0"/>
              <a:t> деталей.</a:t>
            </a:r>
            <a:endParaRPr lang="uk-UA" sz="2400" dirty="0"/>
          </a:p>
        </p:txBody>
      </p:sp>
      <p:pic>
        <p:nvPicPr>
          <p:cNvPr id="9" name="Содержимое 8" descr="З’єднання деталей за допомогою цвяхів. Найбільш простий спосіб з’єднання дерев’яних деталей – це з’єднання за допомогою цвяхів. Цвях - кріпильний елемент для з'єднання деталей із деревини та деревинних матеріалів. Види столярних цвяхів з плоскою головкою. Основні інструменти для з'єднання деталей за допомогою цвяхів:а - молотки; б - кліщі;в - інструмент для витягування цвяхів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785800"/>
            <a:ext cx="307183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Хватка молотка. Утримання цвяха на початку забивання: а - пальцями;б - плоскогубцями. Наколювання місць забивання"/>
          <p:cNvPicPr/>
          <p:nvPr/>
        </p:nvPicPr>
        <p:blipFill>
          <a:blip r:embed="rId3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85800"/>
            <a:ext cx="29289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Заглиблення головки цвяха за допомогоюциліндричного пристрою. Послідовність загинання цвяха. Способи витягування цвяха: а - кліщами;б - молотком; в - інструментом для витягування"/>
          <p:cNvPicPr>
            <a:picLocks noGrp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071816"/>
            <a:ext cx="3071802" cy="207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З’єднання деталей склеюванням. Склеювання – це один із найпоширеніших способів з’єднання однорідних і різнорідних матеріалів між собою. Клейові з’єднання підвищують міцність і довговічність з’єднувальних лементів, дають змогу з’єднати як тонку заготовки, так і щити великих розмірів."/>
          <p:cNvPicPr/>
          <p:nvPr/>
        </p:nvPicPr>
        <p:blipFill>
          <a:blip r:embed="rId5" cstate="screen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11993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резентація &quot;Правила безпеки на уроках технологій&quot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642924"/>
            <a:ext cx="333377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8"/>
            <a:ext cx="8115328" cy="21431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486083"/>
            <a:ext cx="5786478" cy="4657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34"/>
            <a:ext cx="5000660" cy="758965"/>
          </a:xfrm>
        </p:spPr>
        <p:txBody>
          <a:bodyPr>
            <a:normAutofit fontScale="90000"/>
          </a:bodyPr>
          <a:lstStyle/>
          <a:p>
            <a:r>
              <a:rPr lang="uk-UA" sz="3100" dirty="0" smtClean="0"/>
              <a:t>Проблема, над якою </a:t>
            </a:r>
            <a:br>
              <a:rPr lang="uk-UA" sz="3100" dirty="0" smtClean="0"/>
            </a:br>
            <a:r>
              <a:rPr lang="uk-UA" sz="3100" dirty="0" smtClean="0"/>
              <a:t>працює ШМО: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52"/>
            <a:ext cx="5643570" cy="1428760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</a:rPr>
              <a:t>«Підвищення якості знань учнів і створення мотивації успіху на основі впровадження в освітній процес нових інноваційних технологій»</a:t>
            </a:r>
            <a:endParaRPr lang="uk-UA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74"/>
            <a:ext cx="50006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Основною метою роботи методичного об’єднання</a:t>
            </a:r>
            <a:r>
              <a:rPr lang="uk-UA" dirty="0" smtClean="0"/>
              <a:t> є колективне опрацювання педагогами актуальних проблем, пов’язаних зі змістом їх професійної діяльності, створення умов для підвищення фахового і загальнокультурного рівня вчителів, забезпечення своєчасної поінформованості щодо навчальних програм, планів, підручників.</a:t>
            </a:r>
            <a:endParaRPr lang="uk-UA" dirty="0"/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25013" y="2357436"/>
            <a:ext cx="4018987" cy="26431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18028359-book-of-different-subjec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86512" y="1142990"/>
            <a:ext cx="2730508" cy="400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"/>
            <a:ext cx="4714908" cy="85723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Засідання №3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90"/>
            <a:ext cx="3714744" cy="4000510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Підсумки районних олімпіад з математики, фізики, інформатики та трудового навчання. Висвітлення їх результатів.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Наслідки моніторингових зрізів за підсумками І семестру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Особливості роботи вчителів природничо-математичного циклу 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ІІ семестрі.</a:t>
            </a:r>
          </a:p>
          <a:p>
            <a:endParaRPr lang="uk-UA" dirty="0"/>
          </a:p>
        </p:txBody>
      </p:sp>
      <p:pic>
        <p:nvPicPr>
          <p:cNvPr id="12" name="Picture 7" descr="images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60"/>
            <a:ext cx="342902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2"/>
          </p:nvPr>
        </p:nvGraphicFramePr>
        <p:xfrm>
          <a:off x="357158" y="500048"/>
          <a:ext cx="5857915" cy="4643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86"/>
                <a:gridCol w="894599"/>
                <a:gridCol w="1663119"/>
                <a:gridCol w="1567611"/>
              </a:tblGrid>
              <a:tr h="44334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ПРЕДМЕТ</a:t>
                      </a:r>
                      <a:endParaRPr lang="uk-U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КЛАС</a:t>
                      </a:r>
                      <a:endParaRPr lang="uk-U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Прізвище учнів</a:t>
                      </a:r>
                      <a:endParaRPr lang="uk-U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Вчитель</a:t>
                      </a:r>
                      <a:endParaRPr lang="uk-UA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45968">
                <a:tc rowSpan="2">
                  <a:txBody>
                    <a:bodyPr/>
                    <a:lstStyle/>
                    <a:p>
                      <a:r>
                        <a:rPr lang="uk-UA" sz="1400" b="1" i="1" dirty="0" smtClean="0"/>
                        <a:t>1.Інформаційні</a:t>
                      </a:r>
                      <a:r>
                        <a:rPr lang="uk-UA" sz="1400" b="1" i="1" baseline="0" dirty="0" smtClean="0"/>
                        <a:t>   технології</a:t>
                      </a:r>
                      <a:endParaRPr lang="uk-UA" sz="1400" b="1" i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8 </a:t>
                      </a:r>
                      <a:r>
                        <a:rPr lang="uk-UA" sz="1100" b="1" dirty="0" smtClean="0"/>
                        <a:t>КЛ</a:t>
                      </a:r>
                      <a:endParaRPr lang="uk-UA" sz="12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Пиріг Н</a:t>
                      </a:r>
                      <a:endParaRPr lang="uk-UA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400" dirty="0" smtClean="0"/>
                        <a:t>Українець Н. М</a:t>
                      </a:r>
                      <a:endParaRPr lang="uk-UA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061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9 кл</a:t>
                      </a:r>
                      <a:endParaRPr lang="uk-U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Хробак С</a:t>
                      </a:r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8320">
                <a:tc rowSpan="4">
                  <a:txBody>
                    <a:bodyPr/>
                    <a:lstStyle/>
                    <a:p>
                      <a:r>
                        <a:rPr lang="uk-UA" sz="1400" b="1" i="1" dirty="0" smtClean="0"/>
                        <a:t>2.Математика</a:t>
                      </a:r>
                      <a:endParaRPr lang="en-US" sz="1400" b="1" i="1" dirty="0" smtClean="0"/>
                    </a:p>
                    <a:p>
                      <a:endParaRPr lang="en-US" sz="1400" b="1" i="1" dirty="0" smtClean="0"/>
                    </a:p>
                    <a:p>
                      <a:endParaRPr lang="en-US" sz="1400" b="1" i="1" dirty="0" smtClean="0"/>
                    </a:p>
                    <a:p>
                      <a:endParaRPr lang="en-US" sz="1400" b="1" i="1" dirty="0" smtClean="0"/>
                    </a:p>
                    <a:p>
                      <a:endParaRPr lang="en-US" sz="1400" b="1" i="1" dirty="0" smtClean="0"/>
                    </a:p>
                    <a:p>
                      <a:r>
                        <a:rPr lang="en-US" sz="1400" b="1" i="1" dirty="0" smtClean="0"/>
                        <a:t>3</a:t>
                      </a:r>
                      <a:r>
                        <a:rPr lang="uk-UA" sz="1400" b="1" i="1" dirty="0" err="1" smtClean="0"/>
                        <a:t>.Математика</a:t>
                      </a:r>
                      <a:endParaRPr lang="uk-UA" sz="1400" b="1" i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6 кл</a:t>
                      </a:r>
                      <a:endParaRPr lang="uk-UA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Полюга</a:t>
                      </a:r>
                      <a:r>
                        <a:rPr lang="uk-UA" sz="1400" dirty="0" smtClean="0"/>
                        <a:t> А</a:t>
                      </a:r>
                      <a:endParaRPr lang="uk-UA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uk-UA" sz="1400" dirty="0" err="1" smtClean="0"/>
                        <a:t>Кітик</a:t>
                      </a:r>
                      <a:r>
                        <a:rPr lang="uk-UA" sz="1400" dirty="0" smtClean="0"/>
                        <a:t> Л.</a:t>
                      </a:r>
                      <a:r>
                        <a:rPr lang="uk-UA" sz="1400" baseline="0" dirty="0" smtClean="0"/>
                        <a:t>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Кітик</a:t>
                      </a:r>
                      <a:r>
                        <a:rPr lang="uk-UA" sz="1400" dirty="0" smtClean="0"/>
                        <a:t> Л.</a:t>
                      </a:r>
                      <a:r>
                        <a:rPr lang="uk-UA" sz="1400" baseline="0" dirty="0" smtClean="0"/>
                        <a:t>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Кітик</a:t>
                      </a:r>
                      <a:r>
                        <a:rPr lang="uk-UA" sz="1400" dirty="0" smtClean="0"/>
                        <a:t> Л.</a:t>
                      </a:r>
                      <a:r>
                        <a:rPr lang="uk-UA" sz="1400" baseline="0" dirty="0" smtClean="0"/>
                        <a:t>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aseline="0" dirty="0" smtClean="0"/>
                    </a:p>
                    <a:p>
                      <a:endParaRPr lang="uk-UA" sz="1400" dirty="0" smtClean="0"/>
                    </a:p>
                    <a:p>
                      <a:r>
                        <a:rPr lang="uk-UA" sz="1400" dirty="0" err="1" smtClean="0"/>
                        <a:t>Олач</a:t>
                      </a:r>
                      <a:r>
                        <a:rPr lang="uk-UA" sz="1400" dirty="0" smtClean="0"/>
                        <a:t> Н. І</a:t>
                      </a:r>
                      <a:endParaRPr lang="uk-UA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83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7-А кл</a:t>
                      </a:r>
                      <a:endParaRPr lang="uk-U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Чупінська</a:t>
                      </a:r>
                      <a:r>
                        <a:rPr lang="uk-UA" sz="1400" dirty="0" smtClean="0"/>
                        <a:t> А</a:t>
                      </a:r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832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8 кл</a:t>
                      </a:r>
                      <a:endParaRPr lang="uk-U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Маланкевич</a:t>
                      </a:r>
                      <a:r>
                        <a:rPr lang="uk-UA" sz="1400" dirty="0" smtClean="0"/>
                        <a:t> С</a:t>
                      </a:r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6896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9 кл</a:t>
                      </a:r>
                      <a:endParaRPr lang="uk-U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Іваш</a:t>
                      </a:r>
                      <a:r>
                        <a:rPr lang="uk-UA" sz="1400" baseline="0" dirty="0" smtClean="0"/>
                        <a:t> Т</a:t>
                      </a:r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64014">
                <a:tc>
                  <a:txBody>
                    <a:bodyPr/>
                    <a:lstStyle/>
                    <a:p>
                      <a:r>
                        <a:rPr lang="en-US" sz="1400" b="1" i="1" dirty="0" smtClean="0"/>
                        <a:t>4</a:t>
                      </a:r>
                      <a:r>
                        <a:rPr lang="uk-UA" sz="1400" b="1" i="1" dirty="0" err="1" smtClean="0"/>
                        <a:t>.Фізика</a:t>
                      </a:r>
                      <a:endParaRPr lang="uk-UA" sz="1400" b="1" i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7-А</a:t>
                      </a:r>
                      <a:endParaRPr lang="uk-UA" sz="14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Чупінська</a:t>
                      </a:r>
                      <a:r>
                        <a:rPr lang="uk-UA" sz="1400" dirty="0" smtClean="0"/>
                        <a:t> А</a:t>
                      </a:r>
                      <a:endParaRPr lang="uk-UA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Кітик</a:t>
                      </a:r>
                      <a:r>
                        <a:rPr lang="uk-UA" sz="1400" dirty="0" smtClean="0"/>
                        <a:t> Л.</a:t>
                      </a:r>
                      <a:r>
                        <a:rPr lang="uk-UA" sz="1400" baseline="0" dirty="0" smtClean="0"/>
                        <a:t> В</a:t>
                      </a:r>
                    </a:p>
                    <a:p>
                      <a:endParaRPr lang="uk-UA" sz="1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88145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b="1" dirty="0" smtClean="0"/>
                        <a:t>8 кл</a:t>
                      </a:r>
                      <a:endParaRPr lang="uk-UA" sz="1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Маланкевич</a:t>
                      </a:r>
                      <a:r>
                        <a:rPr lang="uk-UA" sz="1400" dirty="0" smtClean="0"/>
                        <a:t> С</a:t>
                      </a:r>
                      <a:endParaRPr lang="uk-UA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/>
                        <a:t>Кітик</a:t>
                      </a:r>
                      <a:r>
                        <a:rPr lang="uk-UA" sz="1400" dirty="0" smtClean="0"/>
                        <a:t> Л.</a:t>
                      </a:r>
                      <a:r>
                        <a:rPr lang="uk-UA" sz="1400" baseline="0" dirty="0" smtClean="0"/>
                        <a:t> В</a:t>
                      </a:r>
                    </a:p>
                    <a:p>
                      <a:endParaRPr lang="uk-UA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968">
                <a:tc rowSpan="2">
                  <a:txBody>
                    <a:bodyPr/>
                    <a:lstStyle/>
                    <a:p>
                      <a:r>
                        <a:rPr lang="en-US" sz="1400" b="1" i="1" dirty="0" smtClean="0"/>
                        <a:t>5</a:t>
                      </a:r>
                      <a:r>
                        <a:rPr lang="uk-UA" sz="1400" b="1" i="1" dirty="0" err="1" smtClean="0"/>
                        <a:t>.Технології</a:t>
                      </a:r>
                      <a:endParaRPr lang="uk-UA" sz="1400" b="1" i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400" b="1" dirty="0" smtClean="0"/>
                        <a:t>9 кл</a:t>
                      </a:r>
                      <a:endParaRPr lang="uk-UA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err="1" smtClean="0"/>
                        <a:t>Іваш</a:t>
                      </a:r>
                      <a:r>
                        <a:rPr lang="uk-UA" sz="1400" dirty="0" smtClean="0"/>
                        <a:t> Т</a:t>
                      </a:r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uk-UA" sz="1400" dirty="0" err="1" smtClean="0"/>
                        <a:t>Ораз</a:t>
                      </a:r>
                      <a:r>
                        <a:rPr lang="uk-UA" sz="1400" dirty="0" smtClean="0"/>
                        <a:t> І.</a:t>
                      </a:r>
                      <a:r>
                        <a:rPr lang="uk-UA" sz="1400" baseline="0" dirty="0" smtClean="0"/>
                        <a:t> М</a:t>
                      </a:r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9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Лисак В</a:t>
                      </a:r>
                      <a:endParaRPr lang="uk-UA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5857884" cy="571485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Calibri" pitchFamily="34" charset="0"/>
              </a:rPr>
              <a:t>    </a:t>
            </a:r>
            <a:r>
              <a:rPr lang="ru-RU" sz="2800" dirty="0" err="1">
                <a:latin typeface="Calibri" pitchFamily="34" charset="0"/>
              </a:rPr>
              <a:t>Учнівські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предметні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олімпіади</a:t>
            </a:r>
            <a:r>
              <a:rPr lang="ru-RU" sz="2800" dirty="0" smtClean="0">
                <a:latin typeface="Calibri" pitchFamily="34" charset="0"/>
              </a:rPr>
              <a:t>.</a:t>
            </a:r>
            <a:r>
              <a:rPr lang="ru-RU" sz="4000" dirty="0" smtClean="0"/>
              <a:t> 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715140" y="1500180"/>
            <a:ext cx="1928826" cy="3643320"/>
          </a:xfrm>
        </p:spPr>
        <p:txBody>
          <a:bodyPr>
            <a:normAutofit/>
          </a:bodyPr>
          <a:lstStyle/>
          <a:p>
            <a:r>
              <a:rPr lang="uk-UA" i="1" dirty="0" err="1" smtClean="0">
                <a:solidFill>
                  <a:schemeClr val="tx2">
                    <a:lumMod val="50000"/>
                  </a:schemeClr>
                </a:solidFill>
              </a:rPr>
              <a:t>Чупінська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 Анна учениця 7-А кл отримала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III</a:t>
            </a: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 місце з фізики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"/>
            <a:ext cx="5357850" cy="857237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Наслідки моніторингових зрізів за підсумками І семестру.</a:t>
            </a:r>
            <a:endParaRPr lang="uk-UA" sz="2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1214414" y="928676"/>
          <a:ext cx="6715140" cy="421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Засідання на 2024 р.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142990"/>
            <a:ext cx="5429255" cy="4000510"/>
          </a:xfrm>
        </p:spPr>
        <p:txBody>
          <a:bodyPr>
            <a:normAutofit fontScale="55000" lnSpcReduction="20000"/>
          </a:bodyPr>
          <a:lstStyle/>
          <a:p>
            <a:r>
              <a:rPr lang="uk-UA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№4  засідання проводиться у березні.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Організація і проведення повторення програмового матеріалу. Систематизація знань учнів.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Звіт про роботу вчителів та методи подолання недоліків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Звіт вчителів кафедри про роботу щодо поповнення кабінетів дидактичними матеріалами.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uk-UA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№5 засідання проводиться у травні.</a:t>
            </a:r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Аналіз стану виконання навчальних програм.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 наслідки моніторингових зрізів за підсумками ІІ семестру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Творчий звіт членів методичного об'єднання по роботі над методичною проблемою.</a:t>
            </a:r>
          </a:p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4. 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Рекомендації та побажання щодо роботи методичного об'єднання на наступний навчальний рік.</a:t>
            </a:r>
          </a:p>
          <a:p>
            <a:endParaRPr lang="uk-UA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428742"/>
            <a:ext cx="3864662" cy="351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6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 Інноваційні технології навчання у сучасній школі. Технологія критичного мислення.</a:t>
            </a:r>
            <a:endParaRPr lang="uk-UA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Курсова Shop — Використання інформаційних технологій на уроках математики  як засіб підвищення пізнавального інтересу в учнів до вивчення предмет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-2000264"/>
            <a:ext cx="2196552" cy="2000264"/>
          </a:xfrm>
          <a:prstGeom prst="rect">
            <a:avLst/>
          </a:prstGeom>
          <a:noFill/>
        </p:spPr>
      </p:pic>
      <p:pic>
        <p:nvPicPr>
          <p:cNvPr id="5124" name="Picture 4" descr="Розвиток критичного мисл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00180"/>
            <a:ext cx="414337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Презентація &quot;Вправи для розвитку критичного мислення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65" y="1142990"/>
            <a:ext cx="514353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1C31A5-AD15-4C05-8753-1AD53055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Інноваційні технології навчання у сучасній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</a:rPr>
              <a:t>школі.Математична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</a:rPr>
              <a:t>інформатична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 вікторина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</a:rPr>
              <a:t>“Колесо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</a:rPr>
              <a:t>фортуни”</a:t>
            </a:r>
            <a:endParaRPr lang="uk-UA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qrcode_spinthewheel.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462" y="1200150"/>
            <a:ext cx="3394075" cy="3394075"/>
          </a:xfrm>
        </p:spPr>
      </p:pic>
      <p:sp>
        <p:nvSpPr>
          <p:cNvPr id="15" name="Прямоугольник 14"/>
          <p:cNvSpPr/>
          <p:nvPr/>
        </p:nvSpPr>
        <p:spPr>
          <a:xfrm>
            <a:off x="4714876" y="1357304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https://spinthewheel.io/uk/wheels/4tKXvG7gYr9TDbXlfCcO</a:t>
            </a:r>
            <a:endParaRPr lang="en-US" dirty="0" smtClean="0"/>
          </a:p>
          <a:p>
            <a:endParaRPr lang="uk-UA" dirty="0"/>
          </a:p>
        </p:txBody>
      </p:sp>
      <p:pic>
        <p:nvPicPr>
          <p:cNvPr id="1026" name="Picture 2" descr="C:\Users\Admin\Desktop\Записати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00246"/>
            <a:ext cx="3047164" cy="2575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65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500180"/>
          </a:xfrm>
        </p:spPr>
        <p:txBody>
          <a:bodyPr>
            <a:normAutofit/>
          </a:bodyPr>
          <a:lstStyle/>
          <a:p>
            <a:r>
              <a:rPr lang="uk-UA" sz="2200" dirty="0" smtClean="0"/>
              <a:t>Інноваційні технології навчання у сучасній школі. Інтелект карти знань.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5" name="Picture 8" descr="Intelekt_karta_metodrobota_Kindrat_Pedra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800"/>
            <a:ext cx="5000628" cy="43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82916"/>
            <a:ext cx="4214810" cy="376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Экран (16:9)</PresentationFormat>
  <Paragraphs>81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 Методичне об’єднання    вчителів природничо-математичного та  технічного циклу.</vt:lpstr>
      <vt:lpstr>Проблема, над якою  працює ШМО: </vt:lpstr>
      <vt:lpstr>Засідання №3</vt:lpstr>
      <vt:lpstr>    Учнівські предметні олімпіади. </vt:lpstr>
      <vt:lpstr>Наслідки моніторингових зрізів за підсумками І семестру.</vt:lpstr>
      <vt:lpstr>Засідання на 2024 р.</vt:lpstr>
      <vt:lpstr>Слайд 7</vt:lpstr>
      <vt:lpstr>Інноваційні технології навчання у сучасній школі.Математична та інформатична вікторина “Колесо фортуни”</vt:lpstr>
      <vt:lpstr>Інноваційні технології навчання у сучасній школі. Інтелект карти знань. </vt:lpstr>
      <vt:lpstr>Слайд 10</vt:lpstr>
      <vt:lpstr>Слайд 11</vt:lpstr>
      <vt:lpstr>Цікаві уроки з математики НУШ</vt:lpstr>
      <vt:lpstr>Слайд 13</vt:lpstr>
      <vt:lpstr>Цікаві уроки з інформатики.</vt:lpstr>
      <vt:lpstr>Слайд 15</vt:lpstr>
      <vt:lpstr>                Технології у НУШ.            Тема: Способи обробки та з’єднання деталей.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2024-01-03T16:26:19Z</dcterms:modified>
</cp:coreProperties>
</file>