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media/image9.jpeg" ContentType="image/jpeg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21.png" ContentType="image/png"/>
  <Override PartName="/ppt/media/image6.jpeg" ContentType="image/jpeg"/>
  <Override PartName="/ppt/media/image7.jpeg" ContentType="image/jpeg"/>
  <Override PartName="/ppt/media/image8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40.jpeg" ContentType="image/jpeg"/>
  <Override PartName="/ppt/media/image20.png" ContentType="image/pn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37.png" ContentType="image/pn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png" ContentType="image/png"/>
  <Override PartName="/ppt/media/image38.jpeg" ContentType="image/jpeg"/>
  <Override PartName="/ppt/media/image39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85800" y="1122480"/>
            <a:ext cx="7772040" cy="11066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85800" y="1122480"/>
            <a:ext cx="7772040" cy="11066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685800" y="1122480"/>
            <a:ext cx="7772040" cy="11066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1122480"/>
            <a:ext cx="7772040" cy="11066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90000"/>
              </a:lnSpc>
            </a:pP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59AC0D9C-158C-4599-8C2B-E0042F1A9777}" type="datetime">
              <a:rPr b="0" lang="uk-UA" sz="1200" spc="-1" strike="noStrike">
                <a:solidFill>
                  <a:srgbClr val="8b8b8b"/>
                </a:solidFill>
                <a:latin typeface="Calibri"/>
              </a:rPr>
              <a:t>20.3.19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p>
            <a:endParaRPr b="0" lang="uk-UA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E643F7B9-4E05-45A4-AA1D-4F09FDF36E8C}" type="slidenum">
              <a:rPr b="0" lang="uk-UA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редагування структури клацніть мишею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Другий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Третій рівень структури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Четвертий рівень структури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П'ятий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Шостий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Сьомий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3747E2D8-9273-4C72-8577-F328CD8121FB}" type="datetime">
              <a:rPr b="0" lang="uk-UA" sz="1200" spc="-1" strike="noStrike">
                <a:solidFill>
                  <a:srgbClr val="8b8b8b"/>
                </a:solidFill>
                <a:latin typeface="Calibri"/>
              </a:rPr>
              <a:t>20.3.19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p>
            <a:endParaRPr b="0" lang="uk-UA" sz="2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B6CA5C88-8CB9-4AE6-BA9F-4C57F7D5D0C1}" type="slidenum">
              <a:rPr b="0" lang="uk-UA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редагування структури клацніть мишею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Другий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Третій рівень структури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Четвертий рівень структури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П'ятий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Шостий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Сьомий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A2DAA8F3-6F48-4DD1-BC70-5865FAD897C2}" type="datetime">
              <a:rPr b="0" lang="uk-UA" sz="1200" spc="-1" strike="noStrike">
                <a:solidFill>
                  <a:srgbClr val="8b8b8b"/>
                </a:solidFill>
                <a:latin typeface="Calibri"/>
              </a:rPr>
              <a:t>20.3.19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p>
            <a:endParaRPr b="0" lang="uk-UA" sz="24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6877054A-DBE0-4F7A-8640-522FDDACF06F}" type="slidenum">
              <a:rPr b="0" lang="uk-UA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тексту заголовка клацніть мишею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редагування структури клацніть мишею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Другий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Третій рівень структури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Четвертий рівень структури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П'ятий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Шостий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Сьомий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anchor="b"/>
          <a:p>
            <a:pPr>
              <a:lnSpc>
                <a:spcPct val="90000"/>
              </a:lnSpc>
            </a:pP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7886520" cy="1499760"/>
          </a:xfrm>
          <a:prstGeom prst="rect">
            <a:avLst/>
          </a:prstGeom>
        </p:spPr>
        <p:txBody>
          <a:bodyPr/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F842E761-8605-4C5B-A506-D6FD5A3C7986}" type="datetime">
              <a:rPr b="0" lang="uk-UA" sz="1200" spc="-1" strike="noStrike">
                <a:solidFill>
                  <a:srgbClr val="8b8b8b"/>
                </a:solidFill>
                <a:latin typeface="Calibri"/>
              </a:rPr>
              <a:t>20.3.19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p>
            <a:endParaRPr b="0" lang="uk-UA" sz="2400" spc="-1" strike="noStrike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67186178-6959-4439-A026-C88ABF2FD2F4}" type="slidenum">
              <a:rPr b="0" lang="uk-UA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slideLayout" Target="../slideLayouts/slideLayout3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slideLayout" Target="../slideLayouts/slideLayout1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3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3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slideLayout" Target="../slideLayouts/slideLayout1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Рисунок 2" descr=""/>
          <p:cNvPicPr/>
          <p:nvPr/>
        </p:nvPicPr>
        <p:blipFill>
          <a:blip r:embed="rId1"/>
          <a:stretch/>
        </p:blipFill>
        <p:spPr>
          <a:xfrm>
            <a:off x="216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165" name="CustomShape 1"/>
          <p:cNvSpPr/>
          <p:nvPr/>
        </p:nvSpPr>
        <p:spPr>
          <a:xfrm>
            <a:off x="1951560" y="278640"/>
            <a:ext cx="7192080" cy="338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uk-UA" sz="3600" spc="-1" strike="noStrike">
                <a:solidFill>
                  <a:srgbClr val="acceff"/>
                </a:solidFill>
                <a:latin typeface="Bookman Old Style"/>
                <a:ea typeface="Tahoma"/>
              </a:rPr>
              <a:t>Творчий звіт </a:t>
            </a:r>
            <a:endParaRPr b="0" lang="uk-UA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3600" spc="-1" strike="noStrike">
                <a:solidFill>
                  <a:srgbClr val="acceff"/>
                </a:solidFill>
                <a:latin typeface="Bookman Old Style"/>
                <a:ea typeface="Tahoma"/>
              </a:rPr>
              <a:t>вчителя фізичної культури</a:t>
            </a:r>
            <a:endParaRPr b="0" lang="uk-UA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3600" spc="-1" strike="noStrike">
                <a:solidFill>
                  <a:srgbClr val="acceff"/>
                </a:solidFill>
                <a:latin typeface="Bookman Old Style"/>
                <a:ea typeface="Tahoma"/>
              </a:rPr>
              <a:t>Саахновецької ЗОШ </a:t>
            </a:r>
            <a:endParaRPr b="0" lang="uk-UA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3600" spc="-1" strike="noStrike">
                <a:solidFill>
                  <a:srgbClr val="acceff"/>
                </a:solidFill>
                <a:latin typeface="Bookman Old Style"/>
                <a:ea typeface="Tahoma"/>
              </a:rPr>
              <a:t>І-ІІІ ступенів</a:t>
            </a:r>
            <a:endParaRPr b="0" lang="uk-UA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3600" spc="-1" strike="noStrike">
                <a:solidFill>
                  <a:srgbClr val="acceff"/>
                </a:solidFill>
                <a:latin typeface="Bookman Old Style"/>
                <a:ea typeface="Tahoma"/>
              </a:rPr>
              <a:t>Кравця </a:t>
            </a:r>
            <a:endParaRPr b="0" lang="uk-UA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3600" spc="-1" strike="noStrike">
                <a:solidFill>
                  <a:srgbClr val="acceff"/>
                </a:solidFill>
                <a:latin typeface="Bookman Old Style"/>
                <a:ea typeface="Tahoma"/>
              </a:rPr>
              <a:t>Сергія  Івановича</a:t>
            </a:r>
            <a:endParaRPr b="0" lang="uk-UA" sz="3600" spc="-1" strike="noStrike">
              <a:latin typeface="Arial"/>
            </a:endParaRPr>
          </a:p>
        </p:txBody>
      </p:sp>
      <p:pic>
        <p:nvPicPr>
          <p:cNvPr id="166" name="Рисунок 1" descr=""/>
          <p:cNvPicPr/>
          <p:nvPr/>
        </p:nvPicPr>
        <p:blipFill>
          <a:blip r:embed="rId2"/>
          <a:stretch/>
        </p:blipFill>
        <p:spPr>
          <a:xfrm>
            <a:off x="258120" y="2009880"/>
            <a:ext cx="2967840" cy="443376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wheel spokes="1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209" name="TextShape 1"/>
          <p:cNvSpPr txBox="1"/>
          <p:nvPr/>
        </p:nvSpPr>
        <p:spPr>
          <a:xfrm>
            <a:off x="1371600" y="986040"/>
            <a:ext cx="7772040" cy="23871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67000"/>
          </a:bodyPr>
          <a:p>
            <a:pPr algn="ctr">
              <a:lnSpc>
                <a:spcPct val="90000"/>
              </a:lnSpc>
            </a:pPr>
            <a:r>
              <a:rPr b="1" i="1" lang="ru-RU" sz="2700" spc="-1" strike="noStrike">
                <a:solidFill>
                  <a:srgbClr val="000099"/>
                </a:solidFill>
                <a:latin typeface="Book Antiqua"/>
              </a:rPr>
              <a:t>Вважаю, що одним з найперспективніших шляхів виховання активних учнів, озброєння їх необхідними вміннями і навичками - є впровадження активних форм і методів навчання, серед яких провідне місце займають спортивні ігри. За допомогою гри діти удосконалюють такі фізичні якості, як:</a:t>
            </a:r>
            <a:br/>
            <a:endParaRPr b="0" lang="ru-RU" sz="2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TextShape 2"/>
          <p:cNvSpPr txBox="1"/>
          <p:nvPr/>
        </p:nvSpPr>
        <p:spPr>
          <a:xfrm>
            <a:off x="1702440" y="2701440"/>
            <a:ext cx="7441200" cy="415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uk-UA" sz="2000" spc="-1" strike="noStrike">
                <a:solidFill>
                  <a:srgbClr val="c00000"/>
                </a:solidFill>
                <a:latin typeface="Book Antiqua"/>
              </a:rPr>
              <a:t>- </a:t>
            </a:r>
            <a:r>
              <a:rPr b="1" lang="uk-UA" sz="2000" spc="-1" strike="noStrike">
                <a:solidFill>
                  <a:srgbClr val="c00000"/>
                </a:solidFill>
                <a:latin typeface="Book Antiqua"/>
              </a:rPr>
              <a:t>Швидкісно – силові якості;</a:t>
            </a:r>
            <a:endParaRPr b="0" lang="uk-UA" sz="20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lang="uk-UA" sz="2000" spc="-1" strike="noStrike">
                <a:solidFill>
                  <a:srgbClr val="0070c0"/>
                </a:solidFill>
                <a:latin typeface="Book Antiqua"/>
              </a:rPr>
              <a:t>- Координацію рухів;</a:t>
            </a:r>
            <a:endParaRPr b="0" lang="uk-UA" sz="20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lang="uk-UA" sz="2000" spc="-1" strike="noStrike">
                <a:solidFill>
                  <a:srgbClr val="548235"/>
                </a:solidFill>
                <a:latin typeface="Book Antiqua"/>
              </a:rPr>
              <a:t>- Увагу;</a:t>
            </a:r>
            <a:endParaRPr b="0" lang="uk-UA" sz="20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lang="uk-UA" sz="2000" spc="-1" strike="noStrike">
                <a:solidFill>
                  <a:srgbClr val="9900cc"/>
                </a:solidFill>
                <a:latin typeface="Book Antiqua"/>
              </a:rPr>
              <a:t>- Спритність.</a:t>
            </a:r>
            <a:endParaRPr b="0" lang="uk-UA" sz="20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i="1" lang="uk-UA" sz="2400" spc="-1" strike="noStrike">
                <a:solidFill>
                  <a:srgbClr val="000099"/>
                </a:solidFill>
                <a:latin typeface="Book Antiqua"/>
              </a:rPr>
              <a:t>Гра має важливе значення в житті дитини… Якою буде дитина в грі, такою вона буде і в праці, коли виросте. В грі формується багато особливостей особистості дитини. Гра – це своєрідна школа підготовки до праці. Гра – це школа спілкування дитини. 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b="0" lang="uk-UA" sz="2400" spc="-1" strike="noStrike">
              <a:latin typeface="Arial"/>
            </a:endParaRPr>
          </a:p>
        </p:txBody>
      </p:sp>
      <p:pic>
        <p:nvPicPr>
          <p:cNvPr id="211" name="Рисунок 4" descr=""/>
          <p:cNvPicPr/>
          <p:nvPr/>
        </p:nvPicPr>
        <p:blipFill>
          <a:blip r:embed="rId2"/>
          <a:srcRect l="0" t="18091" r="22923" b="0"/>
          <a:stretch/>
        </p:blipFill>
        <p:spPr>
          <a:xfrm>
            <a:off x="648000" y="2449800"/>
            <a:ext cx="2712600" cy="187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ransition>
    <p:wheel spokes="1"/>
  </p:transition>
  <p:timing>
    <p:tnLst>
      <p:par>
        <p:cTn id="172" dur="indefinite" restart="never" nodeType="tmRoot">
          <p:childTnLst>
            <p:seq>
              <p:cTn id="173" dur="indefinite" nodeType="mainSeq"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8" dur="3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9" dur="3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0" dur="3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000"/>
                            </p:stCondLst>
                            <p:childTnLst>
                              <p:par>
                                <p:cTn id="182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4" dur="2000"/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5" dur="2000" fill="hold"/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6" dur="2000" fill="hold"/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8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0" dur="2000"/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91" dur="2000" fill="hold"/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2" dur="2000" fill="hold"/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7000"/>
                            </p:stCondLst>
                            <p:childTnLst>
                              <p:par>
                                <p:cTn id="194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6" dur="2000"/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97" dur="2000" fill="hold"/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8" dur="2000" fill="hold"/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0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2" dur="2000"/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3" dur="2000" fill="hold"/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4" dur="2000" fill="hold"/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6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8" dur="2000"/>
                                        <p:tgtEl>
                                          <p:spTgt spid="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9" dur="2000" fill="hold"/>
                                        <p:tgtEl>
                                          <p:spTgt spid="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0" dur="2000" fill="hold"/>
                                        <p:tgtEl>
                                          <p:spTgt spid="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Рисунок 3" descr=""/>
          <p:cNvPicPr/>
          <p:nvPr/>
        </p:nvPicPr>
        <p:blipFill>
          <a:blip r:embed="rId1"/>
          <a:stretch/>
        </p:blipFill>
        <p:spPr>
          <a:xfrm>
            <a:off x="396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213" name="TextShape 1"/>
          <p:cNvSpPr txBox="1"/>
          <p:nvPr/>
        </p:nvSpPr>
        <p:spPr>
          <a:xfrm>
            <a:off x="1371600" y="0"/>
            <a:ext cx="7772040" cy="17978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1" lang="ru-RU" sz="2800" spc="-1" strike="noStrike">
                <a:solidFill>
                  <a:srgbClr val="000099"/>
                </a:solidFill>
                <a:latin typeface="Book Antiqua"/>
              </a:rPr>
              <a:t>Позаурочну виховну роботу також спрямовую на активізацію рухової активності, популяризацію активного здорового способу життя та зміцнення здоров'я.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4" name="Рисунок 2" descr=""/>
          <p:cNvPicPr/>
          <p:nvPr/>
        </p:nvPicPr>
        <p:blipFill>
          <a:blip r:embed="rId2"/>
          <a:stretch/>
        </p:blipFill>
        <p:spPr>
          <a:xfrm>
            <a:off x="299520" y="1798200"/>
            <a:ext cx="3660840" cy="26276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215" name="Рисунок 4" descr=""/>
          <p:cNvPicPr/>
          <p:nvPr/>
        </p:nvPicPr>
        <p:blipFill>
          <a:blip r:embed="rId3"/>
          <a:stretch/>
        </p:blipFill>
        <p:spPr>
          <a:xfrm>
            <a:off x="5032800" y="1798200"/>
            <a:ext cx="3724560" cy="26798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216" name="Рисунок 5" descr=""/>
          <p:cNvPicPr/>
          <p:nvPr/>
        </p:nvPicPr>
        <p:blipFill>
          <a:blip r:embed="rId4"/>
          <a:stretch/>
        </p:blipFill>
        <p:spPr>
          <a:xfrm>
            <a:off x="2842200" y="4123440"/>
            <a:ext cx="3608640" cy="261360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wheel spokes="1"/>
  </p:transition>
  <p:timing>
    <p:tnLst>
      <p:par>
        <p:cTn id="211" dur="indefinite" restart="never" nodeType="tmRoot">
          <p:childTnLst>
            <p:seq>
              <p:cTn id="212" dur="indefinite" nodeType="mainSeq"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nodeType="afterEffect" fill="hold" presetClass="entr" presetID="2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7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8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transition="in">
                                      <p:cBhvr additive="repl">
                                        <p:cTn id="219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Рисунок 2" descr=""/>
          <p:cNvPicPr/>
          <p:nvPr/>
        </p:nvPicPr>
        <p:blipFill>
          <a:blip r:embed="rId1"/>
          <a:stretch/>
        </p:blipFill>
        <p:spPr>
          <a:xfrm>
            <a:off x="396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1747080" y="0"/>
            <a:ext cx="7396560" cy="106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1" lang="uk-UA" sz="3200" spc="-1" strike="noStrike">
                <a:solidFill>
                  <a:srgbClr val="ffffff"/>
                </a:solidFill>
                <a:latin typeface="Book Antiqua"/>
              </a:rPr>
              <a:t>Форми позакласної роботи, які використовую в позаурочний час</a:t>
            </a:r>
            <a:endParaRPr b="0" lang="uk-UA" sz="3200" spc="-1" strike="noStrike"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1528560" y="2879640"/>
            <a:ext cx="2339640" cy="225072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44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uk-UA" sz="1800" spc="-1" strike="noStrike">
                <a:solidFill>
                  <a:srgbClr val="000099"/>
                </a:solidFill>
                <a:latin typeface="Book Antiqua"/>
              </a:rPr>
              <a:t>Гурток з фізичної культури (настільний теніс)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4647600" y="1146960"/>
            <a:ext cx="2071440" cy="19998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44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uk-UA" sz="1800" spc="-1" strike="noStrike">
                <a:solidFill>
                  <a:srgbClr val="000099"/>
                </a:solidFill>
                <a:latin typeface="Book Antiqua"/>
              </a:rPr>
              <a:t>Спортивні  ігри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6069600" y="2352600"/>
            <a:ext cx="2214360" cy="214272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44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uk-UA" sz="1800" spc="-1" strike="noStrike">
                <a:solidFill>
                  <a:srgbClr val="000099"/>
                </a:solidFill>
                <a:latin typeface="Book Antiqua"/>
              </a:rPr>
              <a:t>Змагання, 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-1" strike="noStrike">
                <a:solidFill>
                  <a:srgbClr val="000099"/>
                </a:solidFill>
                <a:latin typeface="Book Antiqua"/>
              </a:rPr>
              <a:t>конкурси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222" name="CustomShape 5"/>
          <p:cNvSpPr/>
          <p:nvPr/>
        </p:nvSpPr>
        <p:spPr>
          <a:xfrm>
            <a:off x="2556360" y="1216440"/>
            <a:ext cx="2214360" cy="2142720"/>
          </a:xfrm>
          <a:prstGeom prst="ellipse">
            <a:avLst/>
          </a:prstGeom>
          <a:gradFill rotWithShape="0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/>
          </a:gradFill>
          <a:ln w="2844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uk-UA" sz="1800" spc="-1" strike="noStrike">
                <a:solidFill>
                  <a:srgbClr val="000099"/>
                </a:solidFill>
                <a:latin typeface="Book Antiqua"/>
              </a:rPr>
              <a:t>Дні здоров'я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223" name="CustomShape 6"/>
          <p:cNvSpPr/>
          <p:nvPr/>
        </p:nvSpPr>
        <p:spPr>
          <a:xfrm>
            <a:off x="3807720" y="2688120"/>
            <a:ext cx="2456280" cy="251136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44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uk-UA" sz="1800" spc="-1" strike="noStrike">
                <a:solidFill>
                  <a:srgbClr val="000099"/>
                </a:solidFill>
                <a:latin typeface="Book Antiqua"/>
              </a:rPr>
              <a:t>Танцювальні флешмоби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224" name="CustomShape 7"/>
          <p:cNvSpPr/>
          <p:nvPr/>
        </p:nvSpPr>
        <p:spPr>
          <a:xfrm>
            <a:off x="5328360" y="4316040"/>
            <a:ext cx="2356920" cy="2214360"/>
          </a:xfrm>
          <a:prstGeom prst="ellipse">
            <a:avLst/>
          </a:prstGeom>
          <a:gradFill rotWithShape="0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/>
          </a:gradFill>
          <a:ln w="2844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uk-UA" sz="1800" spc="-1" strike="noStrike">
                <a:solidFill>
                  <a:srgbClr val="000099"/>
                </a:solidFill>
                <a:latin typeface="Book Antiqua"/>
              </a:rPr>
              <a:t>Тижні фізкультури та спорту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225" name="CustomShape 8"/>
          <p:cNvSpPr/>
          <p:nvPr/>
        </p:nvSpPr>
        <p:spPr>
          <a:xfrm>
            <a:off x="3150000" y="4445640"/>
            <a:ext cx="2336040" cy="222084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44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uk-UA" sz="1800" spc="-1" strike="noStrike">
                <a:solidFill>
                  <a:srgbClr val="000099"/>
                </a:solidFill>
                <a:latin typeface="Book Antiqua"/>
              </a:rPr>
              <a:t>Спортивно-масові заходи</a:t>
            </a:r>
            <a:endParaRPr b="0" lang="uk-UA" sz="1800" spc="-1" strike="noStrike">
              <a:latin typeface="Arial"/>
            </a:endParaRPr>
          </a:p>
        </p:txBody>
      </p:sp>
    </p:spTree>
  </p:cSld>
  <p:transition>
    <p:wheel spokes="1"/>
  </p:transition>
  <p:timing>
    <p:tnLst>
      <p:par>
        <p:cTn id="220" dur="indefinite" restart="never" nodeType="tmRoot">
          <p:childTnLst>
            <p:seq>
              <p:cTn id="221" dur="indefinite" nodeType="mainSeq"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nodeType="afterEffect" fill="hold" presetClass="entr" presetID="3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6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7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8" dur="9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9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nodeType="afterEffect" fill="hold" presetClass="entr" presetID="3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3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4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5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6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nodeType="withEffect" fill="hold" presetClass="entr" presetID="3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9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0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1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2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nodeType="withEffect" fill="hold" presetClass="entr" presetID="3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5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6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7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8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nodeType="withEffect" fill="hold" presetClass="entr" presetID="3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1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52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3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4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nodeType="withEffect" fill="hold" presetClass="entr" presetID="3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7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58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9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0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nodeType="withEffect" fill="hold" presetClass="entr" presetID="3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3"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4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5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6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nodeType="withEffect" fill="hold" presetClass="entr" presetID="3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9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0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1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2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227" name="TextShape 1"/>
          <p:cNvSpPr txBox="1"/>
          <p:nvPr/>
        </p:nvSpPr>
        <p:spPr>
          <a:xfrm>
            <a:off x="1163520" y="248760"/>
            <a:ext cx="7772040" cy="14702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1" lang="ru-RU" sz="2800" spc="-1" strike="noStrike">
                <a:solidFill>
                  <a:srgbClr val="000099"/>
                </a:solidFill>
                <a:latin typeface="Book Antiqua"/>
              </a:rPr>
              <a:t>Протягом багатьох веду </a:t>
            </a:r>
            <a:br/>
            <a:r>
              <a:rPr b="1" lang="ru-RU" sz="2800" spc="-1" strike="noStrike">
                <a:solidFill>
                  <a:srgbClr val="000099"/>
                </a:solidFill>
                <a:latin typeface="Book Antiqua"/>
              </a:rPr>
              <a:t>гурток з волейболу. </a:t>
            </a:r>
            <a:br/>
            <a:r>
              <a:rPr b="1" lang="ru-RU" sz="2800" spc="-1" strike="noStrike">
                <a:solidFill>
                  <a:srgbClr val="000099"/>
                </a:solidFill>
                <a:latin typeface="Book Antiqua"/>
              </a:rPr>
              <a:t>Він є одним із популярних гуртків у школі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8" name="Рисунок 2" descr=""/>
          <p:cNvPicPr/>
          <p:nvPr/>
        </p:nvPicPr>
        <p:blipFill>
          <a:blip r:embed="rId2"/>
          <a:srcRect l="25442" t="0" r="0" b="18636"/>
          <a:stretch/>
        </p:blipFill>
        <p:spPr>
          <a:xfrm rot="10800000">
            <a:off x="8818920" y="6714000"/>
            <a:ext cx="4567680" cy="397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9" name="Рисунок 7" descr=""/>
          <p:cNvPicPr/>
          <p:nvPr/>
        </p:nvPicPr>
        <p:blipFill>
          <a:blip r:embed="rId3"/>
          <a:srcRect l="38490" t="105" r="8303" b="15035"/>
          <a:stretch/>
        </p:blipFill>
        <p:spPr>
          <a:xfrm rot="10800000">
            <a:off x="4968720" y="5877720"/>
            <a:ext cx="4464720" cy="4005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ransition>
    <p:wheel spokes="1"/>
  </p:transition>
  <p:timing>
    <p:tnLst>
      <p:par>
        <p:cTn id="273" dur="indefinite" restart="never" nodeType="tmRoot">
          <p:childTnLst>
            <p:seq>
              <p:cTn id="274" dur="indefinite" nodeType="mainSeq"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nodeType="afterEffect" fill="hold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9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0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Рисунок 3" descr=""/>
          <p:cNvPicPr/>
          <p:nvPr/>
        </p:nvPicPr>
        <p:blipFill>
          <a:blip r:embed="rId1"/>
          <a:stretch/>
        </p:blipFill>
        <p:spPr>
          <a:xfrm>
            <a:off x="396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231" name="TextShape 1"/>
          <p:cNvSpPr txBox="1"/>
          <p:nvPr/>
        </p:nvSpPr>
        <p:spPr>
          <a:xfrm>
            <a:off x="1368360" y="189720"/>
            <a:ext cx="7301160" cy="20959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90000"/>
              </a:lnSpc>
            </a:pPr>
            <a:r>
              <a:rPr b="1" lang="ru-RU" sz="2800" spc="-1" strike="noStrike">
                <a:solidFill>
                  <a:srgbClr val="000099"/>
                </a:solidFill>
                <a:latin typeface="Book Antiqua"/>
              </a:rPr>
              <a:t>Із задоволенням ділюся своїм досвідом </a:t>
            </a:r>
            <a:br/>
            <a:r>
              <a:rPr b="1" lang="ru-RU" sz="2800" spc="-1" strike="noStrike">
                <a:solidFill>
                  <a:srgbClr val="000099"/>
                </a:solidFill>
                <a:latin typeface="Book Antiqua"/>
              </a:rPr>
              <a:t>  під час педагогічних тижнів, районних семінарів…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2" name="Рисунок 2" descr=""/>
          <p:cNvPicPr/>
          <p:nvPr/>
        </p:nvPicPr>
        <p:blipFill>
          <a:blip r:embed="rId2"/>
          <a:stretch/>
        </p:blipFill>
        <p:spPr>
          <a:xfrm>
            <a:off x="553320" y="2363760"/>
            <a:ext cx="3121200" cy="418212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233" name="Рисунок 4" descr=""/>
          <p:cNvPicPr/>
          <p:nvPr/>
        </p:nvPicPr>
        <p:blipFill>
          <a:blip r:embed="rId3"/>
          <a:srcRect l="0" t="0" r="10352" b="16448"/>
          <a:stretch/>
        </p:blipFill>
        <p:spPr>
          <a:xfrm>
            <a:off x="4002840" y="2640600"/>
            <a:ext cx="4926240" cy="3638520"/>
          </a:xfrm>
          <a:prstGeom prst="rect">
            <a:avLst/>
          </a:prstGeom>
          <a:ln w="76320">
            <a:solidFill>
              <a:srgbClr val="eaeaea"/>
            </a:solidFill>
            <a:miter/>
          </a:ln>
          <a:effectLst>
            <a:reflection algn="bl" blurRad="12700" dir="5400000" dist="5000" endPos="28000" rotWithShape="0" stA="33000" sy="-100000"/>
          </a:effectLst>
          <a:scene3d>
            <a:camera prst="orthographicFront"/>
            <a:lightRig dir="t" rig="threeP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transition>
    <p:wheel spokes="1"/>
  </p:transition>
  <p:timing>
    <p:tnLst>
      <p:par>
        <p:cTn id="281" dur="indefinite" restart="never" nodeType="tmRoot">
          <p:childTnLst>
            <p:seq>
              <p:cTn id="282" dur="indefinite" nodeType="mainSeq"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nodeType="afterEffect" fill="hold" presetClass="entr" presetID="2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7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8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transition="in">
                                      <p:cBhvr additive="repl">
                                        <p:cTn id="289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Рисунок 3" descr=""/>
          <p:cNvPicPr/>
          <p:nvPr/>
        </p:nvPicPr>
        <p:blipFill>
          <a:blip r:embed="rId1"/>
          <a:stretch/>
        </p:blipFill>
        <p:spPr>
          <a:xfrm>
            <a:off x="396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235" name="TextShape 1"/>
          <p:cNvSpPr txBox="1"/>
          <p:nvPr/>
        </p:nvSpPr>
        <p:spPr>
          <a:xfrm>
            <a:off x="1255680" y="180720"/>
            <a:ext cx="6751800" cy="74700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90000"/>
              </a:lnSpc>
            </a:pPr>
            <a:r>
              <a:rPr b="1" lang="ru-RU" sz="3600" spc="-1" strike="noStrike">
                <a:solidFill>
                  <a:srgbClr val="006600"/>
                </a:solidFill>
                <a:latin typeface="Book Antiqua"/>
              </a:rPr>
              <a:t>Досягнення моїх вихованців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6" name="Picture 2" descr=""/>
          <p:cNvPicPr/>
          <p:nvPr/>
        </p:nvPicPr>
        <p:blipFill>
          <a:blip r:embed="rId2"/>
          <a:stretch/>
        </p:blipFill>
        <p:spPr>
          <a:xfrm>
            <a:off x="7903080" y="0"/>
            <a:ext cx="1029960" cy="993240"/>
          </a:xfrm>
          <a:prstGeom prst="rect">
            <a:avLst/>
          </a:prstGeom>
          <a:ln>
            <a:noFill/>
          </a:ln>
        </p:spPr>
      </p:pic>
      <p:pic>
        <p:nvPicPr>
          <p:cNvPr id="237" name="Рисунок 7" descr=""/>
          <p:cNvPicPr/>
          <p:nvPr/>
        </p:nvPicPr>
        <p:blipFill>
          <a:blip r:embed="rId3"/>
          <a:srcRect l="19571" t="18187" r="18248" b="7657"/>
          <a:stretch/>
        </p:blipFill>
        <p:spPr>
          <a:xfrm>
            <a:off x="181080" y="1003680"/>
            <a:ext cx="8643240" cy="5538240"/>
          </a:xfrm>
          <a:prstGeom prst="rect">
            <a:avLst/>
          </a:prstGeom>
          <a:ln>
            <a:noFill/>
          </a:ln>
        </p:spPr>
      </p:pic>
      <p:pic>
        <p:nvPicPr>
          <p:cNvPr id="238" name="Рисунок 8" descr=""/>
          <p:cNvPicPr/>
          <p:nvPr/>
        </p:nvPicPr>
        <p:blipFill>
          <a:blip r:embed="rId4"/>
          <a:srcRect l="19922" t="0" r="0" b="16765"/>
          <a:stretch/>
        </p:blipFill>
        <p:spPr>
          <a:xfrm rot="10800000">
            <a:off x="8933400" y="6542280"/>
            <a:ext cx="4214520" cy="290160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wheel spokes="1"/>
  </p:transition>
  <p:timing>
    <p:tnLst>
      <p:par>
        <p:cTn id="290" dur="indefinite" restart="never" nodeType="tmRoot">
          <p:childTnLst>
            <p:seq>
              <p:cTn id="291" dur="indefinite" nodeType="mainSeq"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6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7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8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Рисунок 2" descr=""/>
          <p:cNvPicPr/>
          <p:nvPr/>
        </p:nvPicPr>
        <p:blipFill>
          <a:blip r:embed="rId1"/>
          <a:stretch/>
        </p:blipFill>
        <p:spPr>
          <a:xfrm>
            <a:off x="2160" y="-2016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240" name="TextShape 1"/>
          <p:cNvSpPr txBox="1"/>
          <p:nvPr/>
        </p:nvSpPr>
        <p:spPr>
          <a:xfrm>
            <a:off x="1958040" y="0"/>
            <a:ext cx="7183440" cy="11930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ru-RU" sz="3200" spc="-1" strike="noStrike">
                <a:solidFill>
                  <a:srgbClr val="006600"/>
                </a:solidFill>
                <a:latin typeface="Book Antiqua"/>
              </a:rPr>
              <a:t>Досягнення моїх вихованців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1" name="Рисунок 3" descr=""/>
          <p:cNvPicPr/>
          <p:nvPr/>
        </p:nvPicPr>
        <p:blipFill>
          <a:blip r:embed="rId2"/>
          <a:stretch/>
        </p:blipFill>
        <p:spPr>
          <a:xfrm>
            <a:off x="302400" y="724680"/>
            <a:ext cx="2427480" cy="378936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242" name="Рисунок 4" descr=""/>
          <p:cNvPicPr/>
          <p:nvPr/>
        </p:nvPicPr>
        <p:blipFill>
          <a:blip r:embed="rId3"/>
          <a:stretch/>
        </p:blipFill>
        <p:spPr>
          <a:xfrm>
            <a:off x="3632040" y="1044000"/>
            <a:ext cx="2782440" cy="399348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243" name="Рисунок 5" descr=""/>
          <p:cNvPicPr/>
          <p:nvPr/>
        </p:nvPicPr>
        <p:blipFill>
          <a:blip r:embed="rId4"/>
          <a:stretch/>
        </p:blipFill>
        <p:spPr>
          <a:xfrm>
            <a:off x="1958040" y="3329640"/>
            <a:ext cx="2415960" cy="341568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244" name="Рисунок 6" descr=""/>
          <p:cNvPicPr/>
          <p:nvPr/>
        </p:nvPicPr>
        <p:blipFill>
          <a:blip r:embed="rId5"/>
          <a:stretch/>
        </p:blipFill>
        <p:spPr>
          <a:xfrm>
            <a:off x="6030360" y="2504520"/>
            <a:ext cx="2977560" cy="420948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wheel spokes="1"/>
  </p:transition>
  <p:timing>
    <p:tnLst>
      <p:par>
        <p:cTn id="299" dur="indefinite" restart="never" nodeType="tmRoot">
          <p:childTnLst>
            <p:seq>
              <p:cTn id="300" dur="indefinite" nodeType="mainSeq"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5" dur="5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06" dur="5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7" dur="5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Рисунок 3" descr=""/>
          <p:cNvPicPr/>
          <p:nvPr/>
        </p:nvPicPr>
        <p:blipFill>
          <a:blip r:embed="rId1"/>
          <a:stretch/>
        </p:blipFill>
        <p:spPr>
          <a:xfrm>
            <a:off x="396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246" name="TextShape 1"/>
          <p:cNvSpPr txBox="1"/>
          <p:nvPr/>
        </p:nvSpPr>
        <p:spPr>
          <a:xfrm>
            <a:off x="1257480" y="2487600"/>
            <a:ext cx="7886520" cy="52707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53000"/>
          </a:bodyPr>
          <a:p>
            <a:pPr algn="ctr">
              <a:lnSpc>
                <a:spcPct val="90000"/>
              </a:lnSpc>
            </a:pPr>
            <a:r>
              <a:rPr b="1" lang="ru-RU" sz="3100" spc="-1" strike="noStrike">
                <a:solidFill>
                  <a:srgbClr val="000099"/>
                </a:solidFill>
                <a:latin typeface="Book Antiqua"/>
              </a:rPr>
              <a:t>Працюючи з  учнями, зробила висновок, що всі перераховані форми роботи фізичного виховання мають кінцеву мету: сформувати в учнів життєві уміння</a:t>
            </a:r>
            <a:br/>
            <a:r>
              <a:rPr b="1" lang="ru-RU" sz="3100" spc="-1" strike="noStrike">
                <a:solidFill>
                  <a:srgbClr val="000099"/>
                </a:solidFill>
                <a:latin typeface="Book Antiqua"/>
              </a:rPr>
              <a:t> і навички спрямованих на збереження життя і зміцнення здоров'я.</a:t>
            </a:r>
            <a:br/>
            <a:r>
              <a:rPr b="1" lang="ru-RU" sz="3100" spc="-1" strike="noStrike">
                <a:solidFill>
                  <a:srgbClr val="000099"/>
                </a:solidFill>
                <a:latin typeface="Book Antiqua"/>
              </a:rPr>
              <a:t>По закінченню школи, учні повинні вміти самостійно підтримувати належний стан свого організму.</a:t>
            </a:r>
            <a:br/>
            <a:br/>
            <a:r>
              <a:rPr b="0" lang="ru-RU" sz="2800" spc="-1" strike="noStrike">
                <a:solidFill>
                  <a:srgbClr val="003300"/>
                </a:solidFill>
                <a:latin typeface="Book Antiqua"/>
              </a:rPr>
              <a:t>І на завершення скажу:</a:t>
            </a:r>
            <a:br/>
            <a:br/>
            <a:r>
              <a:rPr b="1" i="1" lang="ru-RU" sz="2800" spc="-1" strike="noStrike">
                <a:solidFill>
                  <a:srgbClr val="c00000"/>
                </a:solidFill>
                <a:latin typeface="Book Antiqua"/>
              </a:rPr>
              <a:t>« Хто здоровий - той сміється,</a:t>
            </a:r>
            <a:br/>
            <a:r>
              <a:rPr b="1" i="1" lang="ru-RU" sz="2800" spc="-1" strike="noStrike">
                <a:solidFill>
                  <a:srgbClr val="c00000"/>
                </a:solidFill>
                <a:latin typeface="Book Antiqua"/>
              </a:rPr>
              <a:t>все йому в житті вдається.</a:t>
            </a:r>
            <a:br/>
            <a:r>
              <a:rPr b="1" i="1" lang="ru-RU" sz="2800" spc="-1" strike="noStrike">
                <a:solidFill>
                  <a:srgbClr val="c00000"/>
                </a:solidFill>
                <a:latin typeface="Book Antiqua"/>
              </a:rPr>
              <a:t>Хто здоровий - той не плаче,</a:t>
            </a:r>
            <a:br/>
            <a:r>
              <a:rPr b="1" i="1" lang="ru-RU" sz="2800" spc="-1" strike="noStrike">
                <a:solidFill>
                  <a:srgbClr val="c00000"/>
                </a:solidFill>
                <a:latin typeface="Book Antiqua"/>
              </a:rPr>
              <a:t>жде його в житті удача…»</a:t>
            </a:r>
            <a:br/>
            <a:br/>
            <a:r>
              <a:rPr b="1" lang="ru-RU" sz="3100" spc="-1" strike="noStrike">
                <a:solidFill>
                  <a:srgbClr val="000099"/>
                </a:solidFill>
                <a:latin typeface="Book Antiqua"/>
              </a:rPr>
              <a:t> </a:t>
            </a:r>
            <a:br/>
            <a:endParaRPr b="0" lang="ru-RU" sz="3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ransition>
    <p:wheel spokes="1"/>
  </p:transition>
  <p:timing>
    <p:tnLst>
      <p:par>
        <p:cTn id="308" dur="indefinite" restart="never" nodeType="tmRoot">
          <p:childTnLst>
            <p:seq>
              <p:cTn id="309" dur="indefinite" nodeType="mainSeq"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4" dur="3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5" dur="3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6" dur="3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Рисунок 3" descr=""/>
          <p:cNvPicPr/>
          <p:nvPr/>
        </p:nvPicPr>
        <p:blipFill>
          <a:blip r:embed="rId1"/>
          <a:stretch/>
        </p:blipFill>
        <p:spPr>
          <a:xfrm>
            <a:off x="396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248" name="CustomShape 1"/>
          <p:cNvSpPr/>
          <p:nvPr/>
        </p:nvSpPr>
        <p:spPr>
          <a:xfrm>
            <a:off x="1937880" y="811080"/>
            <a:ext cx="6343200" cy="256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5400" spc="-1" strike="noStrike">
                <a:solidFill>
                  <a:srgbClr val="acceff"/>
                </a:solidFill>
                <a:latin typeface="Book Antiqua"/>
              </a:rPr>
              <a:t>Дякую за увагу!</a:t>
            </a:r>
            <a:endParaRPr b="0" lang="uk-UA" sz="5400" spc="-1" strike="noStrike">
              <a:latin typeface="Arial"/>
            </a:endParaRPr>
          </a:p>
        </p:txBody>
      </p:sp>
    </p:spTree>
  </p:cSld>
  <p:transition>
    <p:wheel spokes="1"/>
  </p:transition>
  <p:timing>
    <p:tnLst>
      <p:par>
        <p:cTn id="317" dur="indefinite" restart="never" nodeType="tmRoot">
          <p:childTnLst>
            <p:seq>
              <p:cTn id="318" dur="indefinite" nodeType="mainSeq"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nodeType="afterEffect" fill="hold" presetClass="entr" presetID="3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3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4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5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6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Рисунок 2" descr=""/>
          <p:cNvPicPr/>
          <p:nvPr/>
        </p:nvPicPr>
        <p:blipFill>
          <a:blip r:embed="rId1"/>
          <a:stretch/>
        </p:blipFill>
        <p:spPr>
          <a:xfrm>
            <a:off x="396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168" name="TextShape 1"/>
          <p:cNvSpPr txBox="1"/>
          <p:nvPr/>
        </p:nvSpPr>
        <p:spPr>
          <a:xfrm>
            <a:off x="2374560" y="310680"/>
            <a:ext cx="676908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90000"/>
              </a:lnSpc>
            </a:pPr>
            <a:r>
              <a:rPr b="0" lang="ru-RU" sz="4400" spc="-1" strike="noStrike">
                <a:solidFill>
                  <a:srgbClr val="843c0b"/>
                </a:solidFill>
                <a:latin typeface="Book Antiqua"/>
              </a:rPr>
              <a:t>Інформаційна картка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69" name="Table 2"/>
          <p:cNvGraphicFramePr/>
          <p:nvPr/>
        </p:nvGraphicFramePr>
        <p:xfrm>
          <a:off x="2206440" y="1642680"/>
          <a:ext cx="6636960" cy="2224800"/>
        </p:xfrm>
        <a:graphic>
          <a:graphicData uri="http://schemas.openxmlformats.org/drawingml/2006/table">
            <a:tbl>
              <a:tblPr/>
              <a:tblGrid>
                <a:gridCol w="2583720"/>
                <a:gridCol w="4053240"/>
              </a:tblGrid>
              <a:tr h="6066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uk-UA" sz="2000" spc="-1" strike="noStrike">
                          <a:solidFill>
                            <a:srgbClr val="ffffff"/>
                          </a:solidFill>
                          <a:latin typeface="Book Antiqua"/>
                        </a:rPr>
                        <a:t>Місце роботи</a:t>
                      </a:r>
                      <a:endParaRPr b="0" lang="uk-UA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i="1" lang="uk-UA" sz="2000" spc="-1" strike="noStrike">
                          <a:solidFill>
                            <a:srgbClr val="ffffff"/>
                          </a:solidFill>
                          <a:latin typeface="Book Antiqua"/>
                        </a:rPr>
                        <a:t>Сахновецька ЗОШ</a:t>
                      </a:r>
                      <a:endParaRPr b="0" lang="uk-UA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i="1" lang="uk-UA" sz="2000" spc="-1" strike="noStrike">
                          <a:solidFill>
                            <a:srgbClr val="ffffff"/>
                          </a:solidFill>
                          <a:latin typeface="Book Antiqua"/>
                        </a:rPr>
                        <a:t>   </a:t>
                      </a:r>
                      <a:r>
                        <a:rPr b="1" i="1" lang="uk-UA" sz="2000" spc="-1" strike="noStrike">
                          <a:solidFill>
                            <a:srgbClr val="ffffff"/>
                          </a:solidFill>
                          <a:latin typeface="Book Antiqua"/>
                        </a:rPr>
                        <a:t>I – III ступенів</a:t>
                      </a:r>
                      <a:endParaRPr b="0" lang="uk-UA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</a:tr>
              <a:tr h="11214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uk-UA" sz="2000" spc="-1" strike="noStrike">
                          <a:solidFill>
                            <a:srgbClr val="000099"/>
                          </a:solidFill>
                          <a:latin typeface="Book Antiqua"/>
                        </a:rPr>
                        <a:t>Найменування та рік закінчення професійної освіти </a:t>
                      </a:r>
                      <a:endParaRPr b="0" lang="uk-UA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i="1" lang="uk-UA" sz="2000" spc="-1" strike="noStrike">
                          <a:solidFill>
                            <a:srgbClr val="000099"/>
                          </a:solidFill>
                          <a:latin typeface="Book Antiqua"/>
                        </a:rPr>
                        <a:t>РЕГУ ім. С.Дем’янчука </a:t>
                      </a:r>
                      <a:endParaRPr b="0" lang="uk-UA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</a:tr>
              <a:tr h="8640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uk-UA" sz="2000" spc="-1" strike="noStrike">
                          <a:solidFill>
                            <a:srgbClr val="0070c0"/>
                          </a:solidFill>
                          <a:latin typeface="Book Antiqua"/>
                        </a:rPr>
                        <a:t>Спеціальність, кваліфікація за дипломом </a:t>
                      </a:r>
                      <a:endParaRPr b="0" lang="uk-UA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i="1" lang="uk-UA" sz="2000" spc="-1" strike="noStrike">
                          <a:solidFill>
                            <a:srgbClr val="0070c0"/>
                          </a:solidFill>
                          <a:latin typeface="Book Antiqua"/>
                        </a:rPr>
                        <a:t>Вчитель фізичної культури</a:t>
                      </a:r>
                      <a:endParaRPr b="0" lang="uk-UA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492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uk-UA" sz="2000" spc="-1" strike="noStrike">
                          <a:solidFill>
                            <a:srgbClr val="9900cc"/>
                          </a:solidFill>
                          <a:latin typeface="Book Antiqua"/>
                          <a:ea typeface="Calibri"/>
                        </a:rPr>
                        <a:t>Посада </a:t>
                      </a:r>
                      <a:endParaRPr b="0" lang="uk-UA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i="1" lang="uk-UA" sz="2000" spc="-1" strike="noStrike">
                          <a:solidFill>
                            <a:srgbClr val="9900cc"/>
                          </a:solidFill>
                          <a:latin typeface="Book Antiqua"/>
                        </a:rPr>
                        <a:t>Вчитель фізичної культури</a:t>
                      </a:r>
                      <a:endParaRPr b="0" lang="uk-UA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</a:tr>
              <a:tr h="6066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uk-UA" sz="2000" spc="-1" strike="noStrike">
                          <a:solidFill>
                            <a:srgbClr val="002060"/>
                          </a:solidFill>
                          <a:latin typeface="Book Antiqua"/>
                          <a:ea typeface="Calibri"/>
                        </a:rPr>
                        <a:t>Педагогічний стаж</a:t>
                      </a:r>
                      <a:endParaRPr b="0" lang="uk-UA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i="1" lang="uk-UA" sz="2000" spc="-1" strike="noStrike">
                          <a:solidFill>
                            <a:srgbClr val="002060"/>
                          </a:solidFill>
                          <a:latin typeface="Book Antiqua"/>
                        </a:rPr>
                        <a:t>38 років</a:t>
                      </a:r>
                      <a:endParaRPr b="0" lang="uk-UA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6066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uk-UA" sz="2000" spc="-1" strike="noStrike">
                          <a:solidFill>
                            <a:srgbClr val="c00000"/>
                          </a:solidFill>
                          <a:latin typeface="Book Antiqua"/>
                          <a:ea typeface="Calibri"/>
                        </a:rPr>
                        <a:t>Кваліфікаційна категорія </a:t>
                      </a:r>
                      <a:endParaRPr b="0" lang="uk-UA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i="1" lang="uk-UA" sz="2000" spc="-1" strike="noStrike">
                          <a:solidFill>
                            <a:srgbClr val="c00000"/>
                          </a:solidFill>
                          <a:latin typeface="Book Antiqua"/>
                        </a:rPr>
                        <a:t>Вища </a:t>
                      </a:r>
                      <a:endParaRPr b="0" lang="uk-UA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</a:tr>
            </a:tbl>
          </a:graphicData>
        </a:graphic>
      </p:graphicFrame>
    </p:spTree>
  </p:cSld>
  <p:transition>
    <p:wheel spokes="1"/>
  </p:transition>
  <p:timing>
    <p:tnLst>
      <p:par>
        <p:cTn id="10" dur="indefinite" restart="never" nodeType="tmRoot">
          <p:childTnLst>
            <p:seq>
              <p:cTn id="11" dur="indefinite" nodeType="mainSeq"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afterEffect" fill="hold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21" dur="5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Рисунок 3" descr=""/>
          <p:cNvPicPr/>
          <p:nvPr/>
        </p:nvPicPr>
        <p:blipFill>
          <a:blip r:embed="rId1"/>
          <a:stretch/>
        </p:blipFill>
        <p:spPr>
          <a:xfrm>
            <a:off x="396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171" name="TextShape 1"/>
          <p:cNvSpPr txBox="1"/>
          <p:nvPr/>
        </p:nvSpPr>
        <p:spPr>
          <a:xfrm>
            <a:off x="2019960" y="371880"/>
            <a:ext cx="7123680" cy="9108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44000"/>
          </a:bodyPr>
          <a:p>
            <a:pPr algn="ctr">
              <a:lnSpc>
                <a:spcPct val="90000"/>
              </a:lnSpc>
            </a:pPr>
            <a:br/>
            <a:r>
              <a:rPr b="1" lang="ru-RU" sz="3600" spc="-1" strike="noStrike">
                <a:solidFill>
                  <a:srgbClr val="006600"/>
                </a:solidFill>
                <a:latin typeface="Book Antiqua"/>
              </a:rPr>
              <a:t>Навчально – методична проблема над якою працюю: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TextShape 2"/>
          <p:cNvSpPr txBox="1"/>
          <p:nvPr/>
        </p:nvSpPr>
        <p:spPr>
          <a:xfrm>
            <a:off x="1920960" y="1323000"/>
            <a:ext cx="7222680" cy="1365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i="1" lang="uk-UA" sz="2800" spc="-1" strike="noStrike">
                <a:solidFill>
                  <a:srgbClr val="003300"/>
                </a:solidFill>
                <a:latin typeface="Book Antiqua"/>
              </a:rPr>
              <a:t>«Розвиток життєвих навичок учнів, спрямованих на збереження життя і зміцнення здоров'я».</a:t>
            </a:r>
            <a:endParaRPr b="0" lang="uk-UA" sz="2800" spc="-1" strike="noStrike">
              <a:latin typeface="Arial"/>
            </a:endParaRPr>
          </a:p>
        </p:txBody>
      </p:sp>
      <p:pic>
        <p:nvPicPr>
          <p:cNvPr id="173" name="Рисунок 6" descr=""/>
          <p:cNvPicPr/>
          <p:nvPr/>
        </p:nvPicPr>
        <p:blipFill>
          <a:blip r:embed="rId2"/>
          <a:stretch/>
        </p:blipFill>
        <p:spPr>
          <a:xfrm>
            <a:off x="1742400" y="2688480"/>
            <a:ext cx="6148080" cy="397656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wheel spokes="1"/>
  </p:transition>
  <p:timing>
    <p:tnLst>
      <p:par>
        <p:cTn id="22" dur="indefinite" restart="never" nodeType="tmRoot">
          <p:childTnLst>
            <p:seq>
              <p:cTn id="23" dur="indefinite" nodeType="mainSeq"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afterEffect" fill="hold" presetClass="entr" presetID="2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transition="in">
                                      <p:cBhvr additive="repl">
                                        <p:cTn id="30" dur="5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nodeType="afterEffect" fill="hold" presetClass="entr" presetID="2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" dur="5000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5000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transition="in">
                                      <p:cBhvr additive="repl">
                                        <p:cTn id="36" dur="50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Рисунок 5" descr=""/>
          <p:cNvPicPr/>
          <p:nvPr/>
        </p:nvPicPr>
        <p:blipFill>
          <a:blip r:embed="rId1"/>
          <a:stretch/>
        </p:blipFill>
        <p:spPr>
          <a:xfrm>
            <a:off x="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175" name="CustomShape 1"/>
          <p:cNvSpPr/>
          <p:nvPr/>
        </p:nvSpPr>
        <p:spPr>
          <a:xfrm>
            <a:off x="2784240" y="559080"/>
            <a:ext cx="52675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4000" spc="-1" strike="noStrike">
                <a:solidFill>
                  <a:srgbClr val="000099"/>
                </a:solidFill>
                <a:latin typeface="Book Antiqua"/>
                <a:ea typeface="Tahoma"/>
              </a:rPr>
              <a:t>Педагогічне кредо</a:t>
            </a:r>
            <a:endParaRPr b="0" lang="uk-UA" sz="4000" spc="-1" strike="noStrike">
              <a:latin typeface="Arial"/>
            </a:endParaRPr>
          </a:p>
        </p:txBody>
      </p:sp>
      <p:sp>
        <p:nvSpPr>
          <p:cNvPr id="176" name="CustomShape 2"/>
          <p:cNvSpPr/>
          <p:nvPr/>
        </p:nvSpPr>
        <p:spPr>
          <a:xfrm>
            <a:off x="2027520" y="1239120"/>
            <a:ext cx="6802200" cy="307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uk-UA" sz="2800" spc="-1" strike="noStrike">
                <a:solidFill>
                  <a:srgbClr val="000099"/>
                </a:solidFill>
                <a:latin typeface="Book Antiqua"/>
              </a:rPr>
              <a:t>«Щоб зробити дитину розумною і розсудливою, 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uk-UA" sz="2800" spc="-1" strike="noStrike">
                <a:solidFill>
                  <a:srgbClr val="000099"/>
                </a:solidFill>
                <a:latin typeface="Book Antiqua"/>
              </a:rPr>
              <a:t>зробити її і міцною і здоровою, 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uk-UA" sz="2800" spc="-1" strike="noStrike">
                <a:solidFill>
                  <a:srgbClr val="000099"/>
                </a:solidFill>
                <a:latin typeface="Book Antiqua"/>
              </a:rPr>
              <a:t>хай вона працює, діє, бігає, кричить, 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uk-UA" sz="2800" spc="-1" strike="noStrike">
                <a:solidFill>
                  <a:srgbClr val="000099"/>
                </a:solidFill>
                <a:latin typeface="Book Antiqua"/>
              </a:rPr>
              <a:t>хай вона перебуває постійно в русі»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000099"/>
                </a:solidFill>
                <a:latin typeface="Book Antiqua"/>
              </a:rPr>
              <a:t>                                                     </a:t>
            </a:r>
            <a:endParaRPr b="0" lang="uk-UA" sz="2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uk-UA" sz="2800" spc="-1" strike="noStrike">
                <a:solidFill>
                  <a:srgbClr val="000099"/>
                </a:solidFill>
                <a:latin typeface="Book Antiqua"/>
              </a:rPr>
              <a:t>Ж.Ж. Руссо</a:t>
            </a:r>
            <a:endParaRPr b="0" lang="uk-UA" sz="2800" spc="-1" strike="noStrike">
              <a:latin typeface="Arial"/>
            </a:endParaRPr>
          </a:p>
        </p:txBody>
      </p:sp>
      <p:pic>
        <p:nvPicPr>
          <p:cNvPr id="177" name="Рисунок 1" descr=""/>
          <p:cNvPicPr/>
          <p:nvPr/>
        </p:nvPicPr>
        <p:blipFill>
          <a:blip r:embed="rId2"/>
          <a:stretch/>
        </p:blipFill>
        <p:spPr>
          <a:xfrm>
            <a:off x="767880" y="3570840"/>
            <a:ext cx="5416920" cy="30470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wheel spokes="1"/>
  </p:transition>
  <p:timing>
    <p:tnLst>
      <p:par>
        <p:cTn id="37" dur="indefinite" restart="never" nodeType="tmRoot">
          <p:childTnLst>
            <p:seq>
              <p:cTn id="38" dur="indefinite" nodeType="mainSeq"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afterEffect" fill="hold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" dur="3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9" dur="3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3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Рисунок 3" descr=""/>
          <p:cNvPicPr/>
          <p:nvPr/>
        </p:nvPicPr>
        <p:blipFill>
          <a:blip r:embed="rId1"/>
          <a:stretch/>
        </p:blipFill>
        <p:spPr>
          <a:xfrm>
            <a:off x="216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179" name="TextShape 1"/>
          <p:cNvSpPr txBox="1"/>
          <p:nvPr/>
        </p:nvSpPr>
        <p:spPr>
          <a:xfrm>
            <a:off x="1257480" y="522360"/>
            <a:ext cx="7886520" cy="6919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90000"/>
              </a:lnSpc>
            </a:pPr>
            <a:r>
              <a:rPr b="1" lang="ru-RU" sz="2800" spc="-1" strike="noStrike">
                <a:solidFill>
                  <a:srgbClr val="843c0b"/>
                </a:solidFill>
                <a:latin typeface="Book Antiqua"/>
              </a:rPr>
              <a:t>Сучасний урок фізичної культури </a:t>
            </a:r>
            <a:br/>
            <a:r>
              <a:rPr b="1" lang="ru-RU" sz="2800" spc="-1" strike="noStrike">
                <a:solidFill>
                  <a:srgbClr val="843c0b"/>
                </a:solidFill>
                <a:latin typeface="Book Antiqua"/>
              </a:rPr>
              <a:t>вимагає: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TextShape 2"/>
          <p:cNvSpPr txBox="1"/>
          <p:nvPr/>
        </p:nvSpPr>
        <p:spPr>
          <a:xfrm>
            <a:off x="1693440" y="1276200"/>
            <a:ext cx="7450200" cy="53290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1" lang="ru-RU" sz="2800" spc="-1" strike="noStrike">
                <a:solidFill>
                  <a:srgbClr val="000000"/>
                </a:solidFill>
                <a:latin typeface="Book Antiqua"/>
              </a:rPr>
              <a:t> </a:t>
            </a:r>
            <a:r>
              <a:rPr b="1" lang="ru-RU" sz="2800" spc="-1" strike="noStrike">
                <a:solidFill>
                  <a:srgbClr val="000099"/>
                </a:solidFill>
                <a:latin typeface="Book Antiqua"/>
              </a:rPr>
              <a:t>застосування елементів інноваційних методів навчання;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Clr>
                <a:srgbClr val="003300"/>
              </a:buClr>
              <a:buFont typeface="Wingdings" charset="2"/>
              <a:buChar char=""/>
            </a:pPr>
            <a:r>
              <a:rPr b="1" lang="ru-RU" sz="2800" spc="-1" strike="noStrike">
                <a:solidFill>
                  <a:srgbClr val="003300"/>
                </a:solidFill>
                <a:latin typeface="Book Antiqua"/>
              </a:rPr>
              <a:t>забезпечення освітньої, виховної, оздоровчої, розвивальної спрямованості;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Clr>
                <a:srgbClr val="9900cc"/>
              </a:buClr>
              <a:buFont typeface="Wingdings" charset="2"/>
              <a:buChar char=""/>
            </a:pPr>
            <a:r>
              <a:rPr b="1" lang="ru-RU" sz="2800" spc="-1" strike="noStrike">
                <a:solidFill>
                  <a:srgbClr val="9900cc"/>
                </a:solidFill>
                <a:latin typeface="Book Antiqua"/>
              </a:rPr>
              <a:t>формування в учнів умінь і навичок  самостійно займатись фізичними вправами;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Clr>
                <a:srgbClr val="c00000"/>
              </a:buClr>
              <a:buFont typeface="Wingdings" charset="2"/>
              <a:buChar char=""/>
            </a:pPr>
            <a:r>
              <a:rPr b="1" lang="ru-RU" sz="2800" spc="-1" strike="noStrike">
                <a:solidFill>
                  <a:srgbClr val="c00000"/>
                </a:solidFill>
                <a:latin typeface="Book Antiqua"/>
              </a:rPr>
              <a:t> 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ransition>
    <p:wheel spokes="1"/>
  </p:transition>
  <p:timing>
    <p:tnLst>
      <p:par>
        <p:cTn id="51" dur="indefinite" restart="never" nodeType="tmRoot">
          <p:childTnLst>
            <p:seq>
              <p:cTn id="52" dur="indefinite" nodeType="mainSeq"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afterEffect" fill="hold" presetClass="entr" presetID="2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" dur="5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5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transition="in">
                                      <p:cBhvr additive="repl">
                                        <p:cTn id="59" dur="5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3" dur="1000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4" dur="100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" dur="100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9" dur="1000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0" dur="1000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1" dur="1000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5" dur="1000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6" dur="1000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7" dur="1000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1" dur="1000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2" dur="1000" fill="hold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3" dur="1000" fill="hold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Рисунок 2" descr=""/>
          <p:cNvPicPr/>
          <p:nvPr/>
        </p:nvPicPr>
        <p:blipFill>
          <a:blip r:embed="rId1"/>
          <a:stretch/>
        </p:blipFill>
        <p:spPr>
          <a:xfrm>
            <a:off x="216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182" name="TextShape 1"/>
          <p:cNvSpPr txBox="1"/>
          <p:nvPr/>
        </p:nvSpPr>
        <p:spPr>
          <a:xfrm>
            <a:off x="1951560" y="283320"/>
            <a:ext cx="7027560" cy="43567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i="1" lang="ru-RU" sz="2800" spc="-1" strike="noStrike">
                <a:solidFill>
                  <a:srgbClr val="000099"/>
                </a:solidFill>
                <a:latin typeface="Book Antiqua"/>
              </a:rPr>
              <a:t>Тому намагаюсь урок фізичної культури зробити емоційним, викликати інтерес до навчання та знань; з оптимальним темпом; при повному контакті, взаємодії вчителя й учнів; в атмосфері доброзичливості й активної творчої праці; використовую різноманітні види діяльності учнів, оптимально сполучаю їх з різними методами навчання.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3" name="Рисунок 5" descr=""/>
          <p:cNvPicPr/>
          <p:nvPr/>
        </p:nvPicPr>
        <p:blipFill>
          <a:blip r:embed="rId2"/>
          <a:stretch/>
        </p:blipFill>
        <p:spPr>
          <a:xfrm>
            <a:off x="936000" y="4464000"/>
            <a:ext cx="3960000" cy="239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" name="Рисунок 6" descr=""/>
          <p:cNvPicPr/>
          <p:nvPr/>
        </p:nvPicPr>
        <p:blipFill>
          <a:blip r:embed="rId3"/>
          <a:stretch/>
        </p:blipFill>
        <p:spPr>
          <a:xfrm>
            <a:off x="5223600" y="4464000"/>
            <a:ext cx="3631320" cy="239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ransition>
    <p:wheel spokes="1"/>
  </p:transition>
  <p:timing>
    <p:tnLst>
      <p:par>
        <p:cTn id="84" dur="indefinite" restart="never" nodeType="tmRoot">
          <p:childTnLst>
            <p:seq>
              <p:cTn id="85" dur="indefinite" nodeType="mainSeq">
                <p:childTnLst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nodeType="click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90" dur="3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Рисунок 5" descr=""/>
          <p:cNvPicPr/>
          <p:nvPr/>
        </p:nvPicPr>
        <p:blipFill>
          <a:blip r:embed="rId1"/>
          <a:stretch/>
        </p:blipFill>
        <p:spPr>
          <a:xfrm>
            <a:off x="216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186" name="CustomShape 1"/>
          <p:cNvSpPr/>
          <p:nvPr/>
        </p:nvSpPr>
        <p:spPr>
          <a:xfrm>
            <a:off x="2383560" y="290520"/>
            <a:ext cx="659628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2800" spc="-1" strike="noStrike">
                <a:solidFill>
                  <a:srgbClr val="000099"/>
                </a:solidFill>
                <a:latin typeface="Book Antiqua"/>
              </a:rPr>
              <a:t>Завдання, які я ставлю перед собою йдучи на урок: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1555920" y="1274040"/>
            <a:ext cx="7587720" cy="228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Book Antiqua"/>
              </a:rPr>
              <a:t>-  </a:t>
            </a:r>
            <a:r>
              <a:rPr b="1" i="1" lang="uk-UA" sz="2400" spc="-1" strike="noStrike">
                <a:solidFill>
                  <a:srgbClr val="000099"/>
                </a:solidFill>
                <a:latin typeface="Book Antiqua"/>
              </a:rPr>
              <a:t>Формувати фізично-досконалу особистість учня;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uk-UA" sz="2400" spc="-1" strike="noStrike">
                <a:solidFill>
                  <a:srgbClr val="000099"/>
                </a:solidFill>
                <a:latin typeface="Book Antiqua"/>
              </a:rPr>
              <a:t>-  Формувати впевненість у своїх силах;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uk-UA" sz="2400" spc="-1" strike="noStrike">
                <a:solidFill>
                  <a:srgbClr val="000099"/>
                </a:solidFill>
                <a:latin typeface="Book Antiqua"/>
              </a:rPr>
              <a:t>-  Учень повинен свідомо ставитись до свого здоров’я;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uk-UA" sz="2400" spc="-1" strike="noStrike">
                <a:solidFill>
                  <a:srgbClr val="000099"/>
                </a:solidFill>
                <a:latin typeface="Book Antiqua"/>
              </a:rPr>
              <a:t>-  Учні мають отримати задоволення від уроку.</a:t>
            </a:r>
            <a:endParaRPr b="0" lang="uk-UA" sz="2400" spc="-1" strike="noStrike">
              <a:latin typeface="Arial"/>
            </a:endParaRPr>
          </a:p>
        </p:txBody>
      </p:sp>
      <p:pic>
        <p:nvPicPr>
          <p:cNvPr id="188" name="Рисунок 1" descr=""/>
          <p:cNvPicPr/>
          <p:nvPr/>
        </p:nvPicPr>
        <p:blipFill>
          <a:blip r:embed="rId2"/>
          <a:srcRect l="17078" t="0" r="0" b="0"/>
          <a:stretch/>
        </p:blipFill>
        <p:spPr>
          <a:xfrm>
            <a:off x="144000" y="3726360"/>
            <a:ext cx="4013640" cy="2825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9" name="Рисунок 6" descr=""/>
          <p:cNvPicPr/>
          <p:nvPr/>
        </p:nvPicPr>
        <p:blipFill>
          <a:blip r:embed="rId3"/>
          <a:stretch/>
        </p:blipFill>
        <p:spPr>
          <a:xfrm rot="10800000">
            <a:off x="9081720" y="6553800"/>
            <a:ext cx="4845600" cy="295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ransition>
    <p:wheel spokes="1"/>
  </p:transition>
  <p:timing>
    <p:tnLst>
      <p:par>
        <p:cTn id="91" dur="indefinite" restart="never" nodeType="tmRoot">
          <p:childTnLst>
            <p:seq>
              <p:cTn id="92" dur="indefinite" nodeType="mainSeq"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afterEffect" fill="hold" presetClass="entr" presetID="2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7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8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transition="in">
                                      <p:cBhvr additive="repl">
                                        <p:cTn id="99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nodeType="afterEffect" fill="hold" presetClass="entr" presetID="5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3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4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5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6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7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Рисунок 3" descr=""/>
          <p:cNvPicPr/>
          <p:nvPr/>
        </p:nvPicPr>
        <p:blipFill>
          <a:blip r:embed="rId1"/>
          <a:stretch/>
        </p:blipFill>
        <p:spPr>
          <a:xfrm>
            <a:off x="0" y="-17784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191" name="TextShape 1"/>
          <p:cNvSpPr txBox="1"/>
          <p:nvPr/>
        </p:nvSpPr>
        <p:spPr>
          <a:xfrm>
            <a:off x="1815120" y="1313280"/>
            <a:ext cx="7052040" cy="16340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44000"/>
          </a:bodyPr>
          <a:p>
            <a:pPr algn="ctr">
              <a:lnSpc>
                <a:spcPct val="90000"/>
              </a:lnSpc>
            </a:pPr>
            <a:r>
              <a:rPr b="1" lang="ru-RU" sz="2700" spc="-1" strike="noStrike">
                <a:solidFill>
                  <a:srgbClr val="843c0b"/>
                </a:solidFill>
                <a:latin typeface="Book Antiqua"/>
              </a:rPr>
              <a:t>З метою формування та розвитку </a:t>
            </a:r>
            <a:br/>
            <a:r>
              <a:rPr b="1" lang="ru-RU" sz="2700" spc="-1" strike="noStrike">
                <a:solidFill>
                  <a:srgbClr val="843c0b"/>
                </a:solidFill>
                <a:latin typeface="Book Antiqua"/>
              </a:rPr>
              <a:t>життєвих навичок, спрямованих </a:t>
            </a:r>
            <a:br/>
            <a:r>
              <a:rPr b="1" lang="ru-RU" sz="2700" spc="-1" strike="noStrike">
                <a:solidFill>
                  <a:srgbClr val="843c0b"/>
                </a:solidFill>
                <a:latin typeface="Book Antiqua"/>
              </a:rPr>
              <a:t>на збереження життя і зміцнення </a:t>
            </a:r>
            <a:br/>
            <a:r>
              <a:rPr b="1" lang="ru-RU" sz="2700" spc="-1" strike="noStrike">
                <a:solidFill>
                  <a:srgbClr val="843c0b"/>
                </a:solidFill>
                <a:latin typeface="Book Antiqua"/>
              </a:rPr>
              <a:t>здоров'я учнів на уроках фізичної культури використовую різні форми проведення уроків:</a:t>
            </a:r>
            <a:br/>
            <a:endParaRPr b="0" lang="ru-RU" sz="2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TextShape 2"/>
          <p:cNvSpPr txBox="1"/>
          <p:nvPr/>
        </p:nvSpPr>
        <p:spPr>
          <a:xfrm>
            <a:off x="1675440" y="2210040"/>
            <a:ext cx="6857640" cy="42656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i="1" lang="uk-UA" sz="2400" spc="-1" strike="noStrike">
                <a:solidFill>
                  <a:srgbClr val="000099"/>
                </a:solidFill>
                <a:latin typeface="Book Antiqua"/>
              </a:rPr>
              <a:t>-Уроки вивчення нового матеріалу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i="1" lang="uk-UA" sz="2400" spc="-1" strike="noStrike">
                <a:solidFill>
                  <a:srgbClr val="000099"/>
                </a:solidFill>
                <a:latin typeface="Book Antiqua"/>
              </a:rPr>
              <a:t>-Уроки – повторення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i="1" lang="uk-UA" sz="2400" spc="-1" strike="noStrike">
                <a:solidFill>
                  <a:srgbClr val="000099"/>
                </a:solidFill>
                <a:latin typeface="Book Antiqua"/>
              </a:rPr>
              <a:t>- Контрольні уроки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i="1" lang="uk-UA" sz="2400" spc="-1" strike="noStrike">
                <a:solidFill>
                  <a:srgbClr val="000099"/>
                </a:solidFill>
                <a:latin typeface="Book Antiqua"/>
              </a:rPr>
              <a:t>-Уроки змішаного типу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i="1" lang="uk-UA" sz="2400" spc="-1" strike="noStrike">
                <a:solidFill>
                  <a:srgbClr val="000099"/>
                </a:solidFill>
                <a:latin typeface="Book Antiqua"/>
              </a:rPr>
              <a:t>-Підсумкові уроки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i="1" lang="uk-UA" sz="2400" spc="-1" strike="noStrike">
                <a:solidFill>
                  <a:srgbClr val="000099"/>
                </a:solidFill>
                <a:latin typeface="Book Antiqua"/>
              </a:rPr>
              <a:t>-Уроки – ігри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i="1" lang="uk-UA" sz="2400" spc="-1" strike="noStrike">
                <a:solidFill>
                  <a:srgbClr val="000099"/>
                </a:solidFill>
                <a:latin typeface="Book Antiqua"/>
              </a:rPr>
              <a:t>-Уроки - </a:t>
            </a:r>
            <a:endParaRPr b="0" lang="uk-UA" sz="2400" spc="-1" strike="noStrike">
              <a:latin typeface="Arial"/>
            </a:endParaRPr>
          </a:p>
        </p:txBody>
      </p:sp>
      <p:pic>
        <p:nvPicPr>
          <p:cNvPr id="193" name="Рисунок 6" descr=""/>
          <p:cNvPicPr/>
          <p:nvPr/>
        </p:nvPicPr>
        <p:blipFill>
          <a:blip r:embed="rId2"/>
          <a:stretch/>
        </p:blipFill>
        <p:spPr>
          <a:xfrm>
            <a:off x="159120" y="2721600"/>
            <a:ext cx="2936880" cy="239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" name="Рисунок 7" descr=""/>
          <p:cNvPicPr/>
          <p:nvPr/>
        </p:nvPicPr>
        <p:blipFill>
          <a:blip r:embed="rId3"/>
          <a:stretch/>
        </p:blipFill>
        <p:spPr>
          <a:xfrm rot="21530400">
            <a:off x="6429240" y="4367880"/>
            <a:ext cx="2600640" cy="215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5" name="Рисунок 8" descr=""/>
          <p:cNvPicPr/>
          <p:nvPr/>
        </p:nvPicPr>
        <p:blipFill>
          <a:blip r:embed="rId4"/>
          <a:stretch/>
        </p:blipFill>
        <p:spPr>
          <a:xfrm>
            <a:off x="3528000" y="216000"/>
            <a:ext cx="3672000" cy="193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ransition>
    <p:wheel spokes="1"/>
  </p:transition>
  <p:timing>
    <p:tnLst>
      <p:par>
        <p:cTn id="108" dur="indefinite" restart="never" nodeType="tmRoot">
          <p:childTnLst>
            <p:seq>
              <p:cTn id="109" dur="indefinite" nodeType="mainSeq"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4" dur="3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5" dur="3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6" dur="3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18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0" dur="10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1" dur="1000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2" dur="1000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000"/>
                            </p:stCondLst>
                            <p:childTnLst>
                              <p:par>
                                <p:cTn id="124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6" dur="1000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7" dur="1000" fill="hold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8" dur="1000" fill="hold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0"/>
                            </p:stCondLst>
                            <p:childTnLst>
                              <p:par>
                                <p:cTn id="130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2" dur="1000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3" dur="1000" fill="hold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4" dur="1000" fill="hold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8" dur="1000"/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9" dur="1000" fill="hold"/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0" dur="1000" fill="hold"/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000"/>
                            </p:stCondLst>
                            <p:childTnLst>
                              <p:par>
                                <p:cTn id="142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4" dur="1000"/>
                                        <p:tgtEl>
                                          <p:spTgt spid="1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5" dur="1000" fill="hold"/>
                                        <p:tgtEl>
                                          <p:spTgt spid="1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6" dur="1000" fill="hold"/>
                                        <p:tgtEl>
                                          <p:spTgt spid="1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000"/>
                            </p:stCondLst>
                            <p:childTnLst>
                              <p:par>
                                <p:cTn id="148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0" dur="1000"/>
                                        <p:tgtEl>
                                          <p:spTgt spid="1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1" dur="1000" fill="hold"/>
                                        <p:tgtEl>
                                          <p:spTgt spid="1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2" dur="1000" fill="hold"/>
                                        <p:tgtEl>
                                          <p:spTgt spid="1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6" dur="1000"/>
                                        <p:tgtEl>
                                          <p:spTgt spid="1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7" dur="1000" fill="hold"/>
                                        <p:tgtEl>
                                          <p:spTgt spid="1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8" dur="1000" fill="hold"/>
                                        <p:tgtEl>
                                          <p:spTgt spid="1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Рисунок 3" descr=""/>
          <p:cNvPicPr/>
          <p:nvPr/>
        </p:nvPicPr>
        <p:blipFill>
          <a:blip r:embed="rId1"/>
          <a:stretch/>
        </p:blipFill>
        <p:spPr>
          <a:xfrm>
            <a:off x="216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197" name="TextShape 1"/>
          <p:cNvSpPr txBox="1"/>
          <p:nvPr/>
        </p:nvSpPr>
        <p:spPr>
          <a:xfrm>
            <a:off x="1371600" y="276120"/>
            <a:ext cx="7772040" cy="17978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88000"/>
          </a:bodyPr>
          <a:p>
            <a:pPr algn="ctr">
              <a:lnSpc>
                <a:spcPct val="90000"/>
              </a:lnSpc>
            </a:pPr>
            <a:r>
              <a:rPr b="1" lang="ru-RU" sz="3100" spc="-1" strike="noStrike">
                <a:solidFill>
                  <a:srgbClr val="000099"/>
                </a:solidFill>
                <a:latin typeface="Book Antiqua"/>
              </a:rPr>
              <a:t>У практиці роботи з фізичної культури застосовую різні методи навчання:</a:t>
            </a:r>
            <a:br/>
            <a:endParaRPr b="0" lang="ru-RU" sz="31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98" name="Group 2"/>
          <p:cNvGrpSpPr/>
          <p:nvPr/>
        </p:nvGrpSpPr>
        <p:grpSpPr>
          <a:xfrm>
            <a:off x="1419480" y="1419480"/>
            <a:ext cx="5861880" cy="5247000"/>
            <a:chOff x="1419480" y="1419480"/>
            <a:chExt cx="5861880" cy="5247000"/>
          </a:xfrm>
        </p:grpSpPr>
        <p:sp>
          <p:nvSpPr>
            <p:cNvPr id="199" name="CustomShape 3"/>
            <p:cNvSpPr/>
            <p:nvPr/>
          </p:nvSpPr>
          <p:spPr>
            <a:xfrm>
              <a:off x="1419480" y="2280960"/>
              <a:ext cx="2254320" cy="1710720"/>
            </a:xfrm>
            <a:prstGeom prst="flowChartPreparation">
              <a:avLst/>
            </a:prstGeom>
            <a:gradFill rotWithShape="0">
              <a:gsLst>
                <a:gs pos="0">
                  <a:srgbClr val="ffd89f"/>
                </a:gs>
                <a:gs pos="50000">
                  <a:srgbClr val="ffe5c5"/>
                </a:gs>
                <a:gs pos="100000">
                  <a:srgbClr val="fff2e2"/>
                </a:gs>
              </a:gsLst>
              <a:lin ang="0"/>
            </a:gra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1" i="1" lang="uk-UA" sz="1800" spc="-1" strike="noStrike">
                  <a:solidFill>
                    <a:srgbClr val="385623"/>
                  </a:solidFill>
                  <a:latin typeface="Book Antiqua"/>
                </a:rPr>
                <a:t>Ігровий метод</a:t>
              </a:r>
              <a:endParaRPr b="0" lang="uk-UA" sz="1800" spc="-1" strike="noStrike">
                <a:latin typeface="Arial"/>
              </a:endParaRPr>
            </a:p>
          </p:txBody>
        </p:sp>
        <p:sp>
          <p:nvSpPr>
            <p:cNvPr id="200" name="CustomShape 4"/>
            <p:cNvSpPr/>
            <p:nvPr/>
          </p:nvSpPr>
          <p:spPr>
            <a:xfrm>
              <a:off x="3223080" y="3168720"/>
              <a:ext cx="2254320" cy="1748880"/>
            </a:xfrm>
            <a:prstGeom prst="flowChartPreparation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1" i="1" lang="uk-UA" sz="3200" spc="-1" strike="noStrike">
                  <a:solidFill>
                    <a:srgbClr val="c00000"/>
                  </a:solidFill>
                  <a:latin typeface="Book Antiqua"/>
                </a:rPr>
                <a:t>Урок</a:t>
              </a:r>
              <a:endParaRPr b="0" lang="uk-UA" sz="3200" spc="-1" strike="noStrike">
                <a:latin typeface="Arial"/>
              </a:endParaRPr>
            </a:p>
          </p:txBody>
        </p:sp>
        <p:sp>
          <p:nvSpPr>
            <p:cNvPr id="201" name="CustomShape 5"/>
            <p:cNvSpPr/>
            <p:nvPr/>
          </p:nvSpPr>
          <p:spPr>
            <a:xfrm>
              <a:off x="1419480" y="3984840"/>
              <a:ext cx="2254320" cy="1748880"/>
            </a:xfrm>
            <a:prstGeom prst="flowChartPreparation">
              <a:avLst/>
            </a:prstGeom>
            <a:gradFill rotWithShape="0">
              <a:gsLst>
                <a:gs pos="0">
                  <a:srgbClr val="ffd89f"/>
                </a:gs>
                <a:gs pos="50000">
                  <a:srgbClr val="ffe5c5"/>
                </a:gs>
                <a:gs pos="100000">
                  <a:srgbClr val="fff2e2"/>
                </a:gs>
              </a:gsLst>
              <a:lin ang="0"/>
            </a:gra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1" i="1" lang="uk-UA" sz="1800" spc="-1" strike="noStrike">
                  <a:solidFill>
                    <a:srgbClr val="ff0000"/>
                  </a:solidFill>
                  <a:latin typeface="Book Antiqua"/>
                </a:rPr>
                <a:t>Фронталь-ний метод</a:t>
              </a:r>
              <a:endParaRPr b="0" lang="uk-UA" sz="1800" spc="-1" strike="noStrike">
                <a:latin typeface="Arial"/>
              </a:endParaRPr>
            </a:p>
          </p:txBody>
        </p:sp>
        <p:sp>
          <p:nvSpPr>
            <p:cNvPr id="202" name="CustomShape 6"/>
            <p:cNvSpPr/>
            <p:nvPr/>
          </p:nvSpPr>
          <p:spPr>
            <a:xfrm>
              <a:off x="3223080" y="1419480"/>
              <a:ext cx="2254320" cy="1748880"/>
            </a:xfrm>
            <a:prstGeom prst="flowChartPreparation">
              <a:avLst/>
            </a:prstGeom>
            <a:gradFill rotWithShape="0">
              <a:gsLst>
                <a:gs pos="0">
                  <a:srgbClr val="ffd89f"/>
                </a:gs>
                <a:gs pos="50000">
                  <a:srgbClr val="ffe5c5"/>
                </a:gs>
                <a:gs pos="100000">
                  <a:srgbClr val="fff2e2"/>
                </a:gs>
              </a:gsLst>
              <a:lin ang="0"/>
            </a:gra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1" i="1" lang="uk-UA" sz="1800" spc="-1" strike="noStrike">
                  <a:solidFill>
                    <a:srgbClr val="6600cc"/>
                  </a:solidFill>
                  <a:latin typeface="Book Antiqua"/>
                </a:rPr>
                <a:t>Інтер-</a:t>
              </a:r>
              <a:endParaRPr b="0" lang="uk-UA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i="1" lang="uk-UA" sz="1800" spc="-1" strike="noStrike">
                  <a:solidFill>
                    <a:srgbClr val="6600cc"/>
                  </a:solidFill>
                  <a:latin typeface="Book Antiqua"/>
                </a:rPr>
                <a:t>активні методи</a:t>
              </a:r>
              <a:endParaRPr b="0" lang="uk-UA" sz="1800" spc="-1" strike="noStrike">
                <a:latin typeface="Arial"/>
              </a:endParaRPr>
            </a:p>
          </p:txBody>
        </p:sp>
        <p:sp>
          <p:nvSpPr>
            <p:cNvPr id="203" name="CustomShape 7"/>
            <p:cNvSpPr/>
            <p:nvPr/>
          </p:nvSpPr>
          <p:spPr>
            <a:xfrm>
              <a:off x="5027040" y="2235600"/>
              <a:ext cx="2254320" cy="1748880"/>
            </a:xfrm>
            <a:prstGeom prst="flowChartPreparation">
              <a:avLst/>
            </a:prstGeom>
            <a:gradFill rotWithShape="0">
              <a:gsLst>
                <a:gs pos="0">
                  <a:srgbClr val="ffd89f"/>
                </a:gs>
                <a:gs pos="50000">
                  <a:srgbClr val="ffe5c5"/>
                </a:gs>
                <a:gs pos="100000">
                  <a:srgbClr val="fff2e2"/>
                </a:gs>
              </a:gsLst>
              <a:lin ang="0"/>
            </a:gra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1" i="1" lang="uk-UA" sz="1600" spc="-1" strike="noStrike">
                  <a:solidFill>
                    <a:srgbClr val="116359"/>
                  </a:solidFill>
                  <a:latin typeface="Book Antiqua"/>
                </a:rPr>
                <a:t>Змагальний метод</a:t>
              </a:r>
              <a:endParaRPr b="0" lang="uk-UA" sz="1600" spc="-1" strike="noStrike">
                <a:latin typeface="Arial"/>
              </a:endParaRPr>
            </a:p>
          </p:txBody>
        </p:sp>
        <p:sp>
          <p:nvSpPr>
            <p:cNvPr id="204" name="CustomShape 8"/>
            <p:cNvSpPr/>
            <p:nvPr/>
          </p:nvSpPr>
          <p:spPr>
            <a:xfrm>
              <a:off x="3223080" y="4917600"/>
              <a:ext cx="2254320" cy="1748880"/>
            </a:xfrm>
            <a:prstGeom prst="flowChartPreparation">
              <a:avLst/>
            </a:prstGeom>
            <a:gradFill rotWithShape="0">
              <a:gsLst>
                <a:gs pos="0">
                  <a:srgbClr val="ffd89f"/>
                </a:gs>
                <a:gs pos="50000">
                  <a:srgbClr val="ffe5c5"/>
                </a:gs>
                <a:gs pos="100000">
                  <a:srgbClr val="fff2e2"/>
                </a:gs>
              </a:gsLst>
              <a:lin ang="0"/>
            </a:gra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1" i="1" lang="uk-UA" sz="1600" spc="-1" strike="noStrike">
                  <a:solidFill>
                    <a:srgbClr val="0000cc"/>
                  </a:solidFill>
                  <a:latin typeface="Book Antiqua"/>
                </a:rPr>
                <a:t>Метод “Мозковий штурм”</a:t>
              </a:r>
              <a:endParaRPr b="0" lang="uk-UA" sz="1600" spc="-1" strike="noStrike">
                <a:latin typeface="Arial"/>
              </a:endParaRPr>
            </a:p>
          </p:txBody>
        </p:sp>
        <p:sp>
          <p:nvSpPr>
            <p:cNvPr id="205" name="CustomShape 9"/>
            <p:cNvSpPr/>
            <p:nvPr/>
          </p:nvSpPr>
          <p:spPr>
            <a:xfrm>
              <a:off x="5027040" y="3984840"/>
              <a:ext cx="2254320" cy="1748880"/>
            </a:xfrm>
            <a:prstGeom prst="flowChartPreparation">
              <a:avLst/>
            </a:prstGeom>
            <a:gradFill rotWithShape="0">
              <a:gsLst>
                <a:gs pos="0">
                  <a:srgbClr val="ffd89f"/>
                </a:gs>
                <a:gs pos="50000">
                  <a:srgbClr val="ffe5c5"/>
                </a:gs>
                <a:gs pos="100000">
                  <a:srgbClr val="fff2e2"/>
                </a:gs>
              </a:gsLst>
              <a:lin ang="0"/>
            </a:gra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1" i="1" lang="uk-UA" sz="1800" spc="-1" strike="noStrike">
                  <a:solidFill>
                    <a:srgbClr val="008000"/>
                  </a:solidFill>
                  <a:latin typeface="Book Antiqua"/>
                </a:rPr>
                <a:t>Наочний </a:t>
              </a:r>
              <a:endParaRPr b="0" lang="uk-UA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i="1" lang="uk-UA" sz="1800" spc="-1" strike="noStrike">
                  <a:solidFill>
                    <a:srgbClr val="008000"/>
                  </a:solidFill>
                  <a:latin typeface="Book Antiqua"/>
                </a:rPr>
                <a:t>метод</a:t>
              </a:r>
              <a:endParaRPr b="0" lang="uk-UA" sz="1800" spc="-1" strike="noStrike">
                <a:latin typeface="Arial"/>
              </a:endParaRPr>
            </a:p>
          </p:txBody>
        </p:sp>
      </p:grpSp>
      <p:pic>
        <p:nvPicPr>
          <p:cNvPr id="206" name="Рисунок 12" descr=""/>
          <p:cNvPicPr/>
          <p:nvPr/>
        </p:nvPicPr>
        <p:blipFill>
          <a:blip r:embed="rId2"/>
          <a:stretch/>
        </p:blipFill>
        <p:spPr>
          <a:xfrm>
            <a:off x="7383600" y="4622040"/>
            <a:ext cx="1760040" cy="1805760"/>
          </a:xfrm>
          <a:prstGeom prst="rect">
            <a:avLst/>
          </a:prstGeom>
          <a:ln w="9360">
            <a:noFill/>
          </a:ln>
        </p:spPr>
      </p:pic>
      <p:pic>
        <p:nvPicPr>
          <p:cNvPr id="207" name="Рисунок 13" descr=""/>
          <p:cNvPicPr/>
          <p:nvPr/>
        </p:nvPicPr>
        <p:blipFill>
          <a:blip r:embed="rId3"/>
          <a:stretch/>
        </p:blipFill>
        <p:spPr>
          <a:xfrm>
            <a:off x="7287840" y="1633320"/>
            <a:ext cx="1522800" cy="1682640"/>
          </a:xfrm>
          <a:prstGeom prst="rect">
            <a:avLst/>
          </a:prstGeom>
          <a:ln w="9360">
            <a:noFill/>
          </a:ln>
        </p:spPr>
      </p:pic>
    </p:spTree>
  </p:cSld>
  <p:transition>
    <p:wheel spokes="1"/>
  </p:transition>
  <p:timing>
    <p:tnLst>
      <p:par>
        <p:cTn id="159" dur="indefinite" restart="never" nodeType="tmRoot">
          <p:childTnLst>
            <p:seq>
              <p:cTn id="160" dur="indefinite" nodeType="mainSeq"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nodeType="afterEffect" fill="hold" presetClass="entr" presetID="2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5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6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transition="in">
                                      <p:cBhvr additive="repl">
                                        <p:cTn id="167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nodeType="after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71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886</TotalTime>
  <Application>LibreOffice/6.1.1.2$Windows_X86_64 LibreOffice_project/5d19a1bfa650b796764388cd8b33a5af1f5baa1b</Application>
  <Words>400</Words>
  <Paragraphs>82</Paragraphs>
  <Company>SPecialiST RePack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2013-11-19T05:52:05Z</dcterms:created>
  <dc:creator>Михаил Горяйнов</dc:creator>
  <dc:description/>
  <dc:language>uk-UA</dc:language>
  <cp:lastModifiedBy/>
  <dcterms:modified xsi:type="dcterms:W3CDTF">2019-03-20T14:10:35Z</dcterms:modified>
  <cp:revision>99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SPecialiST RePack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18</vt:i4>
  </property>
</Properties>
</file>