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0" r:id="rId3"/>
    <p:sldId id="259" r:id="rId4"/>
    <p:sldId id="266" r:id="rId5"/>
    <p:sldId id="260" r:id="rId6"/>
    <p:sldId id="262" r:id="rId7"/>
    <p:sldId id="268" r:id="rId8"/>
    <p:sldId id="264" r:id="rId9"/>
    <p:sldId id="257" r:id="rId10"/>
    <p:sldId id="258" r:id="rId11"/>
    <p:sldId id="265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A87D-D85C-4D28-B21F-6C7E900CFFCE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755F5-6B58-48B4-8229-94CC41CBE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6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F5-6B58-48B4-8229-94CC41CBEE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5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3600" b="1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Наукові керівники </a:t>
            </a:r>
          </a:p>
          <a:p>
            <a:r>
              <a:rPr lang="uk-UA" sz="3600" b="1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 дійсні члени </a:t>
            </a:r>
          </a:p>
          <a:p>
            <a:r>
              <a:rPr lang="uk-UA" sz="3600" b="1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Малої Академії Наук України</a:t>
            </a:r>
            <a:endParaRPr lang="ru-RU" sz="3600" b="1" spc="0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33732"/>
            <a:ext cx="8583488" cy="1981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ОЛІМП </a:t>
            </a: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7200" b="1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СМОЛОСКИПУ»</a:t>
            </a:r>
            <a:endParaRPr lang="ru-RU" sz="7200" b="1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7"/>
          <a:stretch/>
        </p:blipFill>
        <p:spPr bwMode="auto">
          <a:xfrm>
            <a:off x="539552" y="403271"/>
            <a:ext cx="1407690" cy="193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lam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12" y="408899"/>
            <a:ext cx="1342036" cy="179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79329"/>
            <a:ext cx="5616624" cy="720080"/>
          </a:xfrm>
        </p:spPr>
        <p:txBody>
          <a:bodyPr>
            <a:noAutofit/>
          </a:bodyPr>
          <a:lstStyle/>
          <a:p>
            <a:pPr algn="ctr"/>
            <a: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Мартинюк Галина Іванівна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української мови та літератури, </a:t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 категорія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/>
          <a:stretch/>
        </p:blipFill>
        <p:spPr>
          <a:xfrm>
            <a:off x="179512" y="1628800"/>
            <a:ext cx="2707222" cy="3581896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14501" r="-620" b="8274"/>
          <a:stretch/>
        </p:blipFill>
        <p:spPr bwMode="auto">
          <a:xfrm>
            <a:off x="2627784" y="188640"/>
            <a:ext cx="2047619" cy="201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" descr="МАН 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2" t="61807" r="47432" b="23450"/>
          <a:stretch/>
        </p:blipFill>
        <p:spPr bwMode="auto">
          <a:xfrm>
            <a:off x="2987824" y="4124722"/>
            <a:ext cx="2124259" cy="215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51655" y="188640"/>
            <a:ext cx="3528392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2400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Стопнюк</a:t>
            </a:r>
            <a:endParaRPr lang="uk-UA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Лілія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Григорівна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Наукова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робота 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Весільний обряд як народна драма»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секція :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фольклористика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місце на обласному  етапі,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2009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4124722"/>
            <a:ext cx="3528392" cy="2339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Балабух </a:t>
            </a:r>
          </a:p>
          <a:p>
            <a:pPr algn="ct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лена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Василівна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«Весільний обряд на Поділлі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секція: фольклористика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 місце на обласному  етапі,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9" y="764704"/>
            <a:ext cx="2086809" cy="2808312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2" t="2937" r="28525" b="-2937"/>
          <a:stretch/>
        </p:blipFill>
        <p:spPr bwMode="auto">
          <a:xfrm>
            <a:off x="6804248" y="908720"/>
            <a:ext cx="2160077" cy="2735659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7803"/>
            <a:ext cx="1795558" cy="2500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r="31497" b="21665"/>
          <a:stretch/>
        </p:blipFill>
        <p:spPr bwMode="auto">
          <a:xfrm>
            <a:off x="2478570" y="1660585"/>
            <a:ext cx="1877406" cy="245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52" y="1281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Рудь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Юлія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Юліївна</a:t>
            </a:r>
          </a:p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вчитель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української мови та літератури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4293096"/>
            <a:ext cx="388843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Ейсмунт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Вікторія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Юріївна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«Концептуальні аспекти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етимології топонімів України</a:t>
            </a: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Секція: українська мова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Переможець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етапу, </a:t>
            </a:r>
            <a:endParaRPr lang="uk-UA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місце, </a:t>
            </a: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21947" y="43593"/>
            <a:ext cx="3923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Петляк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Валентина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Василівна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вчитель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географії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97582" y="414559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Галіцький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Ярославович </a:t>
            </a:r>
            <a:endParaRPr lang="uk-UA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Демографічна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Хмельницької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Старокостянтинівського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Сахновецької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сільської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ради»</a:t>
            </a:r>
            <a:r>
              <a:rPr lang="uk-UA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екція</a:t>
            </a:r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географія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місце на обласному </a:t>
            </a: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етапі,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1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46" y="128092"/>
            <a:ext cx="2297710" cy="2592288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33" y="548680"/>
            <a:ext cx="1752381" cy="20666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6" y="404664"/>
            <a:ext cx="1619250" cy="21717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6958" r="25171"/>
          <a:stretch/>
        </p:blipFill>
        <p:spPr bwMode="auto">
          <a:xfrm>
            <a:off x="3851920" y="2931713"/>
            <a:ext cx="1709753" cy="23326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613380"/>
            <a:ext cx="424847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Мазяр</a:t>
            </a:r>
            <a:endParaRPr lang="en-US" sz="2000" b="1" dirty="0" smtClean="0">
              <a:ln w="38100">
                <a:solidFill>
                  <a:srgbClr val="FFC000"/>
                </a:solidFill>
                <a:prstDash val="solid"/>
              </a:ln>
              <a:solidFill>
                <a:schemeClr val="accent3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Людмила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Олександрівна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вчитель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історії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35" y="2576364"/>
            <a:ext cx="3647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Площинський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Максим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Миколайович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Історія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сіл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Сахнівці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Красносілка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найдавніших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років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 початку ХІ 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</a:t>
            </a:r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r>
              <a:rPr lang="uk-UA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екція</a:t>
            </a:r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історія України </a:t>
            </a:r>
            <a:endParaRPr lang="en-US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Переможець районного етапу,  </a:t>
            </a:r>
            <a:endParaRPr lang="uk-UA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 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місце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uk-UA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2009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9801" y="5264332"/>
            <a:ext cx="4122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Чижма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Ірина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Анатоліївна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2458" y="5725997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княжа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екція</a:t>
            </a:r>
            <a:r>
              <a:rPr lang="uk-UA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історія України </a:t>
            </a:r>
            <a:endParaRPr lang="en-US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місце на обласному </a:t>
            </a:r>
            <a:r>
              <a:rPr lang="uk-UA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1" y="2828835"/>
            <a:ext cx="33843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Рудь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</a:rPr>
              <a:t>Володимир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Михайлович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Фортифікаційні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споруди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Другої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світової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</a:t>
            </a: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r>
              <a:rPr lang="uk-UA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екція</a:t>
            </a:r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історія України 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Переможець районного етапу, </a:t>
            </a:r>
            <a:r>
              <a:rPr lang="uk-UA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ІІ місце, 2015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5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Наконечна Наталі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1409" r="14895"/>
          <a:stretch/>
        </p:blipFill>
        <p:spPr bwMode="auto">
          <a:xfrm>
            <a:off x="6278594" y="167657"/>
            <a:ext cx="2466466" cy="2613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9"/>
          <a:stretch/>
        </p:blipFill>
        <p:spPr bwMode="auto">
          <a:xfrm>
            <a:off x="395536" y="167656"/>
            <a:ext cx="2364899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4" t="8557" r="22948"/>
          <a:stretch/>
        </p:blipFill>
        <p:spPr>
          <a:xfrm>
            <a:off x="4000623" y="332656"/>
            <a:ext cx="1598230" cy="4149080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462903" y="1643820"/>
            <a:ext cx="2664296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Мордюк</a:t>
            </a:r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Людмила Панасівна</a:t>
            </a:r>
            <a:r>
              <a:rPr lang="uk-UA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практичний психолог 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56" y="4221088"/>
            <a:ext cx="1748380" cy="2325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2008" y="5570282"/>
            <a:ext cx="5197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Василюк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Вікторія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Вікторівна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77130" y="5832904"/>
            <a:ext cx="4421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Прояви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суїцидальної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поведінки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підлітковому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віці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32959" y="3779749"/>
            <a:ext cx="23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Секція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психологія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861611"/>
            <a:ext cx="338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Призер  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районного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етапу</a:t>
            </a: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</a:t>
            </a:r>
            <a:endParaRPr lang="en-US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ІІ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місце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 2013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0364" y="3135310"/>
            <a:ext cx="305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Вербич</a:t>
            </a:r>
            <a:r>
              <a:rPr lang="uk-UA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Тетяна Іванівна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81" y="3964837"/>
            <a:ext cx="3643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«Вплив педагогічного такту на розвиток особистості учня  початкових класів»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892" y="4972686"/>
            <a:ext cx="3395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ІІ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 місце на обласному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етапі,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2008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6660" y="2804235"/>
            <a:ext cx="281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Наконечна 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Наталія </a:t>
            </a:r>
          </a:p>
          <a:p>
            <a:pPr algn="ctr"/>
            <a:r>
              <a:rPr lang="uk-UA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Олександрівна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7633" y="4114754"/>
            <a:ext cx="3035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</a:t>
            </a:r>
            <a:r>
              <a:rPr lang="uk-UA" sz="2000" b="1" i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іжне</a:t>
            </a:r>
            <a:r>
              <a:rPr lang="uk-UA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</a:p>
          <a:p>
            <a:pPr algn="ctr"/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соціумі »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0325" y="4893081"/>
            <a:ext cx="2965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Переможець районного </a:t>
            </a:r>
            <a:endParaRPr lang="uk-UA" b="1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е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тапу 2015, 2016</a:t>
            </a:r>
            <a:endParaRPr lang="ru-RU" dirty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3600" b="1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Наукові керівники </a:t>
            </a:r>
          </a:p>
          <a:p>
            <a:r>
              <a:rPr lang="uk-UA" sz="3600" b="1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 дійсні члени </a:t>
            </a:r>
          </a:p>
          <a:p>
            <a:r>
              <a:rPr lang="uk-UA" sz="3600" b="1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Малої Академії Наук України</a:t>
            </a:r>
            <a:endParaRPr lang="ru-RU" sz="3600" b="1" spc="0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33732"/>
            <a:ext cx="8583488" cy="1981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ОЛІМП </a:t>
            </a: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7200" b="1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СМОЛОСКИПУ»</a:t>
            </a:r>
            <a:endParaRPr lang="ru-RU" sz="7200" b="1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7"/>
          <a:stretch/>
        </p:blipFill>
        <p:spPr bwMode="auto">
          <a:xfrm>
            <a:off x="539552" y="403271"/>
            <a:ext cx="1407690" cy="193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lam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12" y="408899"/>
            <a:ext cx="1342036" cy="179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060595" cy="45720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4869160"/>
            <a:ext cx="4104456" cy="16561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Подлюк </a:t>
            </a:r>
            <a:endParaRPr lang="en-US" sz="3200" b="1" dirty="0" smtClean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Наталія</a:t>
            </a:r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Григорівна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вчитель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історії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вища категорія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0325"/>
          <a:stretch/>
        </p:blipFill>
        <p:spPr bwMode="auto">
          <a:xfrm>
            <a:off x="6378" y="4578008"/>
            <a:ext cx="1728192" cy="195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/>
          <a:stretch/>
        </p:blipFill>
        <p:spPr bwMode="auto">
          <a:xfrm>
            <a:off x="-2983" y="128633"/>
            <a:ext cx="1933575" cy="2020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11077"/>
          <a:stretch/>
        </p:blipFill>
        <p:spPr bwMode="auto">
          <a:xfrm>
            <a:off x="4320021" y="2326667"/>
            <a:ext cx="1574801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3872" y="195216"/>
            <a:ext cx="3744416" cy="1776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000" b="1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Коцюба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Лілія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Вікторівна</a:t>
            </a:r>
          </a:p>
          <a:p>
            <a:pPr algn="ctr"/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</a:rPr>
              <a:t>Історичний розвиток міста Старокостянтиніва</a:t>
            </a:r>
            <a:endParaRPr lang="ru-RU" sz="16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</a:rPr>
              <a:t>в другій половині ХІХ – на початку ХХ століття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uk-UA" sz="1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Секція: 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краєзнавство</a:t>
            </a:r>
            <a:endParaRPr lang="uk-UA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Переможець </a:t>
            </a:r>
            <a:r>
              <a:rPr lang="uk-UA" sz="1600" b="1" dirty="0">
                <a:solidFill>
                  <a:schemeClr val="bg2">
                    <a:lumMod val="50000"/>
                  </a:schemeClr>
                </a:solidFill>
              </a:rPr>
              <a:t>районного етапу, 2011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192" y="2168848"/>
            <a:ext cx="4183829" cy="2268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Василевська 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Лілія Дмитрівна</a:t>
            </a: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Наукова робота</a:t>
            </a:r>
          </a:p>
          <a:p>
            <a:pPr algn="ctr"/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 етнічного складу населення на розвиток культури міста 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Старокостянтиніва</a:t>
            </a:r>
            <a:endParaRPr lang="ru-RU" sz="1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другій половині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початку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ctr"/>
            <a:r>
              <a:rPr lang="uk-UA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Секція: 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етнологія</a:t>
            </a: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Переможець районного етапу 2012, 2013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34570" y="4578008"/>
            <a:ext cx="3240360" cy="19569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sz="20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Подлюк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Ольга В'ячеславівна</a:t>
            </a:r>
          </a:p>
          <a:p>
            <a:pPr algn="ctr"/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 розвитку історії  української Конституції»</a:t>
            </a:r>
            <a:endParaRPr lang="ru-RU" sz="1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Секція: 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правознавство</a:t>
            </a:r>
          </a:p>
          <a:p>
            <a:pPr algn="ctr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Переможець </a:t>
            </a:r>
            <a:r>
              <a:rPr lang="uk-UA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етапу, 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3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ЧИТЕЛІ  2013р\DSC_0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06" y="620688"/>
            <a:ext cx="2024555" cy="3024336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Шульга Іра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2179" r="24111" b="54521"/>
          <a:stretch/>
        </p:blipFill>
        <p:spPr>
          <a:xfrm>
            <a:off x="480094" y="303024"/>
            <a:ext cx="1828800" cy="194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3832" y="2348880"/>
            <a:ext cx="4054152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Шульга 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Ірина Володимирівна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Секція: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фольклористика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«Святкування Масляної на Поділлі»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ІІ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місце на обласному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етапі, 2008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49080"/>
            <a:ext cx="3096344" cy="2138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2">
                    <a:lumMod val="50000"/>
                  </a:schemeClr>
                </a:solidFill>
              </a:rPr>
              <a:t>Галіцький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Іван Ярославович</a:t>
            </a:r>
          </a:p>
          <a:p>
            <a:pPr algn="ctr"/>
            <a:r>
              <a:rPr lang="uk-UA" b="1" dirty="0"/>
              <a:t>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Секція: 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фольклористика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Купальські обряди на Поділлі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Переможець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районного етапу, 2013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2928" y="4147745"/>
            <a:ext cx="2760242" cy="25390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Романюк</a:t>
            </a:r>
          </a:p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Надія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Ігорівна</a:t>
            </a:r>
          </a:p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Секція: 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фольклористика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«Купальські обряди на Поділлі» </a:t>
            </a:r>
          </a:p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Переможець районного етапу,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15176" y="2537914"/>
            <a:ext cx="3921319" cy="1611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2">
                    <a:lumMod val="50000"/>
                  </a:schemeClr>
                </a:solidFill>
              </a:rPr>
              <a:t>Баюн</a:t>
            </a:r>
            <a:endParaRPr lang="uk-UA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Вікторія Володимирівна </a:t>
            </a:r>
            <a:endParaRPr lang="uk-UA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Секція: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фольклористика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«Святкування Масляної на Поділлі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Переможець районного етапу,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2011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3" y="116632"/>
            <a:ext cx="2028825" cy="194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81944" y="303024"/>
            <a:ext cx="59263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Маншина</a:t>
            </a:r>
            <a:r>
              <a:rPr lang="uk-UA" sz="2800" b="1" dirty="0"/>
              <a:t> Алла Іванівна</a:t>
            </a:r>
            <a:endParaRPr lang="ru-RU" sz="2800" b="1" dirty="0"/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4927"/>
            <a:ext cx="1213284" cy="169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/>
          <p:nvPr/>
        </p:nvPicPr>
        <p:blipFill rotWithShape="1">
          <a:blip r:embed="rId6" cstate="print"/>
          <a:srcRect l="22273" r="25791"/>
          <a:stretch/>
        </p:blipFill>
        <p:spPr bwMode="auto">
          <a:xfrm>
            <a:off x="4644008" y="4186182"/>
            <a:ext cx="1355655" cy="182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060595" cy="4572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4941168"/>
            <a:ext cx="3816424" cy="16561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Охота</a:t>
            </a:r>
          </a:p>
          <a:p>
            <a:pPr marL="0" indent="0" algn="ctr">
              <a:buNone/>
            </a:pPr>
            <a:r>
              <a:rPr lang="uk-UA" sz="3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Оксана Миколаївна</a:t>
            </a:r>
          </a:p>
          <a:p>
            <a:pPr marL="0" indent="0" algn="ctr">
              <a:buNone/>
            </a:pPr>
            <a:endParaRPr lang="uk-UA" sz="3400" b="1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читель англійської мови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52" y="260648"/>
            <a:ext cx="202040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23528" y="3501008"/>
            <a:ext cx="4608512" cy="3240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Цимбалюк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Леся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Петрівна</a:t>
            </a:r>
          </a:p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Секція: англійська мова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uk-UA" sz="2000" b="1" i="1" dirty="0" err="1">
                <a:solidFill>
                  <a:schemeClr val="bg2">
                    <a:lumMod val="50000"/>
                  </a:schemeClr>
                </a:solidFill>
              </a:rPr>
              <a:t>Взаємозв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2000" b="1" i="1" dirty="0" err="1">
                <a:solidFill>
                  <a:schemeClr val="bg2">
                    <a:lumMod val="50000"/>
                  </a:schemeClr>
                </a:solidFill>
              </a:rPr>
              <a:t>язок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</a:rPr>
              <a:t> культур Великобританії та України»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1600" b="1" dirty="0">
                <a:solidFill>
                  <a:schemeClr val="bg2">
                    <a:lumMod val="50000"/>
                  </a:schemeClr>
                </a:solidFill>
              </a:rPr>
              <a:t>Переможець районного 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етапу,  </a:t>
            </a:r>
            <a:r>
              <a:rPr lang="uk-UA" sz="1600" b="1" dirty="0"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uk-UA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«Мовні 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</a:rPr>
              <a:t>засоби переконання у сучасній англомовній </a:t>
            </a:r>
            <a:r>
              <a:rPr lang="uk-UA" sz="2000" b="1" i="1" dirty="0" err="1" smtClean="0">
                <a:solidFill>
                  <a:schemeClr val="bg2">
                    <a:lumMod val="50000"/>
                  </a:schemeClr>
                </a:solidFill>
              </a:rPr>
              <a:t>інтернет-рекламі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uk-UA" sz="2000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600" b="1" dirty="0">
                <a:solidFill>
                  <a:schemeClr val="bg2">
                    <a:lumMod val="50000"/>
                  </a:schemeClr>
                </a:solidFill>
              </a:rPr>
              <a:t> Переможець обласного етапу, ІІІ місце,  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11" y="93298"/>
            <a:ext cx="1876048" cy="2626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P10100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4568" r="20341" b="54624"/>
          <a:stretch/>
        </p:blipFill>
        <p:spPr bwMode="auto">
          <a:xfrm>
            <a:off x="947148" y="177420"/>
            <a:ext cx="1897425" cy="137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38" y="1702136"/>
            <a:ext cx="3246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Довгопола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Тетяна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Василівна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/>
              <a:t> </a:t>
            </a:r>
            <a:r>
              <a:rPr lang="uk-UA" sz="1600" b="1" dirty="0" smtClean="0"/>
              <a:t>„І</a:t>
            </a:r>
            <a:r>
              <a:rPr lang="en-US" sz="1600" b="1" dirty="0"/>
              <a:t>.</a:t>
            </a:r>
            <a:r>
              <a:rPr lang="uk-UA" sz="1600" b="1" dirty="0" smtClean="0"/>
              <a:t>О</a:t>
            </a:r>
            <a:r>
              <a:rPr lang="en-US" sz="1600" b="1" dirty="0"/>
              <a:t>.</a:t>
            </a:r>
            <a:r>
              <a:rPr lang="uk-UA" sz="1600" b="1" dirty="0" smtClean="0"/>
              <a:t>Бунін </a:t>
            </a:r>
            <a:r>
              <a:rPr lang="uk-UA" sz="1600" b="1" dirty="0"/>
              <a:t>– </a:t>
            </a:r>
            <a:r>
              <a:rPr lang="uk-UA" sz="1600" b="1" dirty="0" smtClean="0"/>
              <a:t>російський </a:t>
            </a:r>
            <a:endParaRPr lang="en-US" sz="1600" b="1" dirty="0" smtClean="0"/>
          </a:p>
          <a:p>
            <a:pPr algn="ctr"/>
            <a:r>
              <a:rPr lang="uk-UA" sz="1600" b="1" dirty="0" smtClean="0"/>
              <a:t>патріот </a:t>
            </a:r>
            <a:r>
              <a:rPr lang="uk-UA" sz="1600" b="1" dirty="0"/>
              <a:t>України</a:t>
            </a:r>
            <a:r>
              <a:rPr lang="uk-UA" sz="1600" b="1" dirty="0" smtClean="0"/>
              <a:t>”</a:t>
            </a:r>
            <a:endParaRPr lang="en-US" sz="1600" b="1" dirty="0" smtClean="0"/>
          </a:p>
          <a:p>
            <a:pPr algn="ctr"/>
            <a:r>
              <a:rPr lang="uk-UA" sz="1600" dirty="0" smtClean="0"/>
              <a:t> </a:t>
            </a:r>
            <a:r>
              <a:rPr lang="uk-UA" sz="1600" dirty="0"/>
              <a:t>секція: </a:t>
            </a:r>
            <a:r>
              <a:rPr lang="uk-UA" sz="1600" b="1" dirty="0"/>
              <a:t>зарубіжна література</a:t>
            </a:r>
            <a:endParaRPr lang="ru-RU" sz="1600" dirty="0"/>
          </a:p>
          <a:p>
            <a:pPr algn="ctr"/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ІІ місце на обласному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етапі</a:t>
            </a: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2006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76" y="3927287"/>
            <a:ext cx="3359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>
                <a:solidFill>
                  <a:schemeClr val="bg2">
                    <a:lumMod val="50000"/>
                  </a:schemeClr>
                </a:solidFill>
              </a:rPr>
              <a:t>Стопнюк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Лілія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Григорівна  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1600" b="1" dirty="0" err="1" smtClean="0"/>
              <a:t>„</a:t>
            </a:r>
            <a:r>
              <a:rPr lang="uk-UA" sz="1600" b="1" dirty="0" err="1"/>
              <a:t>Образ</a:t>
            </a:r>
            <a:r>
              <a:rPr lang="uk-UA" sz="1600" b="1" dirty="0"/>
              <a:t> Івана Мазепи </a:t>
            </a:r>
            <a:endParaRPr lang="en-US" sz="1600" b="1" dirty="0" smtClean="0"/>
          </a:p>
          <a:p>
            <a:pPr algn="ctr"/>
            <a:r>
              <a:rPr lang="uk-UA" sz="1600" b="1" dirty="0" smtClean="0"/>
              <a:t>в </a:t>
            </a:r>
            <a:r>
              <a:rPr lang="uk-UA" sz="1600" b="1" dirty="0"/>
              <a:t>світовій літературі </a:t>
            </a:r>
            <a:r>
              <a:rPr lang="uk-UA" sz="1600" b="1" dirty="0" smtClean="0"/>
              <a:t>”</a:t>
            </a:r>
            <a:r>
              <a:rPr lang="uk-UA" sz="1600" dirty="0"/>
              <a:t> </a:t>
            </a:r>
            <a:endParaRPr lang="en-US" sz="1600" dirty="0" smtClean="0"/>
          </a:p>
          <a:p>
            <a:pPr algn="ctr"/>
            <a:r>
              <a:rPr lang="uk-UA" sz="1600" dirty="0" smtClean="0"/>
              <a:t>секція</a:t>
            </a:r>
            <a:r>
              <a:rPr lang="uk-UA" sz="1600" dirty="0"/>
              <a:t>: </a:t>
            </a:r>
            <a:r>
              <a:rPr lang="uk-UA" sz="1600" b="1" dirty="0"/>
              <a:t>зарубіжна література</a:t>
            </a:r>
            <a:r>
              <a:rPr lang="uk-UA" sz="1600" b="1" dirty="0" smtClean="0"/>
              <a:t> </a:t>
            </a:r>
            <a:endParaRPr lang="en-US" sz="1600" b="1" dirty="0" smtClean="0"/>
          </a:p>
          <a:p>
            <a:pPr algn="ctr"/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ІІ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місце на обласному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етапі</a:t>
            </a: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2008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 descr="P101004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 r="24942" b="12713"/>
          <a:stretch/>
        </p:blipFill>
        <p:spPr bwMode="auto">
          <a:xfrm>
            <a:off x="3207274" y="4122586"/>
            <a:ext cx="1289292" cy="158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864129" y="1722091"/>
            <a:ext cx="310035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Поліщук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Ольга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Віталіївна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/>
              <a:t>«</a:t>
            </a:r>
            <a:r>
              <a:rPr lang="ru-RU" sz="1600" dirty="0"/>
              <a:t>Фауст у </a:t>
            </a:r>
            <a:r>
              <a:rPr lang="ru-RU" sz="1600" dirty="0" err="1"/>
              <a:t>світовій</a:t>
            </a:r>
            <a:r>
              <a:rPr lang="ru-RU" sz="1600" dirty="0"/>
              <a:t> </a:t>
            </a:r>
            <a:r>
              <a:rPr lang="ru-RU" sz="1600" dirty="0" err="1"/>
              <a:t>літературі</a:t>
            </a:r>
            <a:r>
              <a:rPr lang="ru-RU" sz="1600" dirty="0" smtClean="0"/>
              <a:t>»</a:t>
            </a:r>
            <a:r>
              <a:rPr lang="uk-UA" sz="1600" dirty="0"/>
              <a:t> </a:t>
            </a:r>
            <a:endParaRPr lang="en-US" sz="1600" dirty="0" smtClean="0"/>
          </a:p>
          <a:p>
            <a:pPr algn="ctr"/>
            <a:r>
              <a:rPr lang="uk-UA" sz="1600" dirty="0" smtClean="0"/>
              <a:t>секція</a:t>
            </a:r>
            <a:r>
              <a:rPr lang="uk-UA" sz="1600" dirty="0"/>
              <a:t>: </a:t>
            </a:r>
            <a:r>
              <a:rPr lang="uk-UA" sz="1600" b="1" dirty="0"/>
              <a:t>зарубіжна література</a:t>
            </a:r>
            <a:endParaRPr lang="ru-RU" sz="1600" dirty="0"/>
          </a:p>
          <a:p>
            <a:pPr algn="ctr"/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ІІ місце на обласному етапі</a:t>
            </a: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2008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Picture 10" descr="поліщу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6" t="30875" r="44473" b="20659"/>
          <a:stretch/>
        </p:blipFill>
        <p:spPr bwMode="auto">
          <a:xfrm>
            <a:off x="6672808" y="186817"/>
            <a:ext cx="1274636" cy="151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27" y="4139575"/>
            <a:ext cx="1346845" cy="156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7661" y="3909227"/>
            <a:ext cx="32865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Луцик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Крістіна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Миколаївна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dirty="0" err="1"/>
              <a:t>Секція</a:t>
            </a:r>
            <a:r>
              <a:rPr lang="ru-RU" sz="1600" dirty="0"/>
              <a:t>: </a:t>
            </a:r>
            <a:r>
              <a:rPr lang="ru-RU" sz="1600" dirty="0" err="1" smtClean="0"/>
              <a:t>російська</a:t>
            </a:r>
            <a:r>
              <a:rPr lang="en-US" sz="1600" dirty="0" smtClean="0"/>
              <a:t> </a:t>
            </a:r>
            <a:r>
              <a:rPr lang="ru-RU" sz="1600" dirty="0" err="1" smtClean="0"/>
              <a:t>література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4131" y="4795533"/>
            <a:ext cx="31738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«І. О. </a:t>
            </a:r>
            <a:r>
              <a:rPr lang="ru-RU" sz="1600" dirty="0" err="1"/>
              <a:t>Бунін</a:t>
            </a:r>
            <a:r>
              <a:rPr lang="ru-RU" sz="1600" dirty="0"/>
              <a:t> – великий </a:t>
            </a:r>
            <a:r>
              <a:rPr lang="ru-RU" sz="1600" dirty="0" err="1"/>
              <a:t>українофіл</a:t>
            </a:r>
            <a:r>
              <a:rPr lang="ru-RU" sz="1600" dirty="0"/>
              <a:t>», 2013; </a:t>
            </a:r>
          </a:p>
          <a:p>
            <a:pPr algn="ctr"/>
            <a:r>
              <a:rPr lang="ru-RU" sz="1600" dirty="0"/>
              <a:t>«</a:t>
            </a:r>
            <a:r>
              <a:rPr lang="ru-RU" sz="1600" dirty="0" err="1"/>
              <a:t>Шевченківські</a:t>
            </a:r>
            <a:r>
              <a:rPr lang="ru-RU" sz="1600" dirty="0"/>
              <a:t> </a:t>
            </a:r>
            <a:r>
              <a:rPr lang="ru-RU" sz="1600" dirty="0" err="1"/>
              <a:t>ремінісценції</a:t>
            </a:r>
            <a:r>
              <a:rPr lang="ru-RU" sz="1600" dirty="0"/>
              <a:t> в </a:t>
            </a:r>
            <a:r>
              <a:rPr lang="ru-RU" sz="1600" dirty="0" err="1"/>
              <a:t>украініці</a:t>
            </a:r>
            <a:r>
              <a:rPr lang="ru-RU" sz="1600" dirty="0"/>
              <a:t> </a:t>
            </a:r>
            <a:r>
              <a:rPr lang="ru-RU" sz="1600" dirty="0" err="1" smtClean="0"/>
              <a:t>Буніна</a:t>
            </a:r>
            <a:r>
              <a:rPr lang="ru-RU" sz="1600" dirty="0"/>
              <a:t>», </a:t>
            </a:r>
            <a:r>
              <a:rPr lang="ru-RU" sz="1600" dirty="0" smtClean="0"/>
              <a:t>2014</a:t>
            </a:r>
            <a:endParaRPr lang="en-US" sz="1600" dirty="0" smtClean="0"/>
          </a:p>
          <a:p>
            <a:pPr algn="ctr"/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ІІ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місце на обласному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етапі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13, 2014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28441" y="2671632"/>
            <a:ext cx="281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Смірнова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Ірина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Олександрівна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39" y="65505"/>
            <a:ext cx="2611141" cy="408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85409" y="1384392"/>
            <a:ext cx="2893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400" dirty="0">
              <a:latin typeface="Arial Black" pitchFamily="34" charset="0"/>
            </a:endParaRP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Смірнова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Ірина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Олександрівна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73" y="188640"/>
            <a:ext cx="178619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505"/>
            <a:ext cx="1827342" cy="241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3" y="2216477"/>
            <a:ext cx="266072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Стельмащук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Тетяна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Миколаївна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 доктора Фауста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західноєвропейській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ХХ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Переможець районного </a:t>
            </a:r>
          </a:p>
          <a:p>
            <a:pPr algn="ctr"/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етапу, ІІ місце,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6421" y="2504070"/>
            <a:ext cx="2899576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Павлюк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Діана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Вадимівна</a:t>
            </a: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Своєрідність поетичної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творчості Єлизавети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Кузьміної-Караваєвої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Секція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Переможець 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endParaRPr lang="uk-UA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місце, 2015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421" y="5631671"/>
            <a:ext cx="8493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Площинська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Тетяна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Василівна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Стилістичні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висвітлення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гібридної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шпальтах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Секція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Переможець 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обласного етапу, ІІІ місце, 2016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/>
          <p:nvPr/>
        </p:nvPicPr>
        <p:blipFill rotWithShape="1">
          <a:blip r:embed="rId6" cstate="print"/>
          <a:srcRect l="6035" t="15652" r="10142" b="11704"/>
          <a:stretch/>
        </p:blipFill>
        <p:spPr bwMode="auto">
          <a:xfrm>
            <a:off x="3275997" y="3785726"/>
            <a:ext cx="2952186" cy="189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5328592" cy="2052464"/>
          </a:xfrm>
        </p:spPr>
        <p:txBody>
          <a:bodyPr>
            <a:noAutofit/>
          </a:bodyPr>
          <a:lstStyle/>
          <a:p>
            <a:pPr algn="ctr"/>
            <a:r>
              <a:rPr lang="uk-UA" sz="32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Мєлєєва</a:t>
            </a:r>
            <a:r>
              <a:rPr lang="uk-UA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uk-UA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uk-UA" sz="32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льга </a:t>
            </a:r>
            <a:r>
              <a:rPr lang="ru-RU" sz="32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В</a:t>
            </a:r>
            <a:r>
              <a:rPr lang="uk-UA" sz="32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ікторівна</a:t>
            </a:r>
            <a:r>
              <a:rPr lang="uk-UA" sz="3200" dirty="0" smtClean="0">
                <a:effectLst/>
                <a:latin typeface="Arial Black" pitchFamily="34" charset="0"/>
              </a:rPr>
              <a:t/>
            </a:r>
            <a:br>
              <a:rPr lang="uk-UA" sz="3200" dirty="0" smtClean="0">
                <a:effectLst/>
                <a:latin typeface="Arial Black" pitchFamily="34" charset="0"/>
              </a:rPr>
            </a:br>
            <a:r>
              <a:rPr lang="uk-UA" sz="2800" dirty="0" smtClean="0">
                <a:effectLst/>
                <a:latin typeface="Arial Black" pitchFamily="34" charset="0"/>
              </a:rPr>
              <a:t/>
            </a:r>
            <a:br>
              <a:rPr lang="uk-UA" sz="2800" dirty="0" smtClean="0">
                <a:effectLst/>
                <a:latin typeface="Arial Black" pitchFamily="34" charset="0"/>
              </a:rPr>
            </a:br>
            <a:r>
              <a:rPr lang="ru-RU" sz="2400" dirty="0" err="1">
                <a:effectLst/>
                <a:latin typeface="Arial Black" pitchFamily="34" charset="0"/>
              </a:rPr>
              <a:t>вчитель</a:t>
            </a:r>
            <a:r>
              <a:rPr lang="ru-RU" sz="2400" dirty="0">
                <a:effectLst/>
                <a:latin typeface="Arial Black" pitchFamily="34" charset="0"/>
              </a:rPr>
              <a:t> </a:t>
            </a:r>
            <a:r>
              <a:rPr lang="ru-RU" sz="2400" dirty="0" err="1" smtClean="0">
                <a:effectLst/>
                <a:latin typeface="Arial Black" pitchFamily="34" charset="0"/>
              </a:rPr>
              <a:t>фізики</a:t>
            </a:r>
            <a:r>
              <a:rPr lang="ru-RU" sz="2400" dirty="0" smtClean="0">
                <a:effectLst/>
                <a:latin typeface="Arial Black" pitchFamily="34" charset="0"/>
              </a:rPr>
              <a:t> </a:t>
            </a:r>
            <a:r>
              <a:rPr lang="ru-RU" sz="2400" dirty="0">
                <a:effectLst/>
                <a:latin typeface="Arial Black" pitchFamily="34" charset="0"/>
              </a:rPr>
              <a:t>та </a:t>
            </a:r>
            <a:r>
              <a:rPr lang="ru-RU" sz="2400" dirty="0" err="1" smtClean="0">
                <a:effectLst/>
                <a:latin typeface="Arial Black" pitchFamily="34" charset="0"/>
              </a:rPr>
              <a:t>астрономії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08694" cy="3300635"/>
          </a:xfrm>
          <a:prstGeom prst="ellips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038095" cy="2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2924659" y="3561282"/>
            <a:ext cx="5112568" cy="2460005"/>
          </a:xfrm>
          <a:prstGeom prst="foldedCorner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Краснюк</a:t>
            </a:r>
            <a:endParaRPr lang="ru-RU" sz="2800" b="1" dirty="0" smtClean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uk-UA" sz="2800" b="1" dirty="0" err="1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ікторія</a:t>
            </a:r>
            <a:r>
              <a:rPr lang="uk-UA" sz="2800" b="1" dirty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uk-UA" sz="2800" b="1" dirty="0" err="1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ікторівна</a:t>
            </a:r>
            <a:endParaRPr lang="ru-RU" sz="2800" b="1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/>
              <a:t>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i="1" dirty="0" err="1">
                <a:solidFill>
                  <a:schemeClr val="accent5">
                    <a:lumMod val="50000"/>
                  </a:schemeClr>
                </a:solidFill>
              </a:rPr>
              <a:t>Еволюція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5">
                    <a:lumMod val="50000"/>
                  </a:schemeClr>
                </a:solidFill>
              </a:rPr>
              <a:t>космогонічних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5">
                    <a:lumMod val="50000"/>
                  </a:schemeClr>
                </a:solidFill>
              </a:rPr>
              <a:t>уявлень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5">
                    <a:lumMod val="50000"/>
                  </a:schemeClr>
                </a:solidFill>
              </a:rPr>
              <a:t>людства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Секція: астрономія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Учасник районного етапу, 2012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136904" cy="1296144"/>
          </a:xfrm>
        </p:spPr>
        <p:txBody>
          <a:bodyPr>
            <a:normAutofit/>
          </a:bodyPr>
          <a:lstStyle/>
          <a:p>
            <a:pPr algn="ctr"/>
            <a:r>
              <a:rPr lang="uk-UA" sz="32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СТАРИНЕЦЬ ЛЮДМИЛА ІВАНІВНА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ВЧИТЕЛЬ БІОЛОГІЇ, ВИЩА КАТЕГОРІЯ, СТАРШИЙ ВЧИТЕЛЬ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2326264" cy="3475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/>
          <a:stretch/>
        </p:blipFill>
        <p:spPr bwMode="auto">
          <a:xfrm>
            <a:off x="539552" y="649017"/>
            <a:ext cx="2232248" cy="256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2197122"/>
              </p:ext>
            </p:extLst>
          </p:nvPr>
        </p:nvGraphicFramePr>
        <p:xfrm>
          <a:off x="179512" y="4797152"/>
          <a:ext cx="8712968" cy="168202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92488"/>
                <a:gridCol w="4320480"/>
              </a:tblGrid>
              <a:tr h="432345"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Остафічук</a:t>
                      </a:r>
                      <a:r>
                        <a:rPr kumimoji="0" lang="uk-UA" sz="2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Юрій Васильович</a:t>
                      </a:r>
                      <a:endParaRPr kumimoji="0" lang="ru-RU" sz="20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Балабух Сергій Васильович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Секція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800" b="1" kern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екологія</a:t>
                      </a:r>
                      <a:endParaRPr kumimoji="0" lang="ru-RU" sz="1800" b="1" kern="12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2000" b="1" i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Орнітофаун</a:t>
                      </a:r>
                      <a:r>
                        <a:rPr kumimoji="0" lang="uk-UA" sz="20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сіл </a:t>
                      </a:r>
                      <a:r>
                        <a:rPr kumimoji="0" lang="uk-UA" sz="2000" b="1" i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Сахнівці</a:t>
                      </a:r>
                      <a:r>
                        <a:rPr kumimoji="0" lang="uk-UA" sz="20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sz="2000" b="1" i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Красносілка</a:t>
                      </a:r>
                      <a:r>
                        <a:rPr kumimoji="0" lang="uk-UA" sz="20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Переможець районного етапу,  2009</a:t>
                      </a:r>
                      <a:endParaRPr kumimoji="0" lang="ru-RU" sz="1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Секція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анатомія</a:t>
                      </a:r>
                      <a:endParaRPr kumimoji="0" lang="ru-RU" sz="18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uk-UA" sz="20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«Особливості дітей з домінуючою правою півкулею головного мозку»</a:t>
                      </a:r>
                      <a:endParaRPr kumimoji="0" lang="ru-RU" sz="2000" b="1" i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Переможець районного етапу,  2015</a:t>
                      </a:r>
                      <a:endParaRPr kumimoji="0" lang="ru-RU" sz="1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7" name="Picture 3" descr="DSC_845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t="4617" r="18527" b="47713"/>
          <a:stretch/>
        </p:blipFill>
        <p:spPr bwMode="auto">
          <a:xfrm>
            <a:off x="6372200" y="692696"/>
            <a:ext cx="2213697" cy="253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0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513</TotalTime>
  <Words>752</Words>
  <Application>Microsoft Office PowerPoint</Application>
  <PresentationFormat>Экран (4:3)</PresentationFormat>
  <Paragraphs>199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ОЛІМП  « СМОЛОСКИПУ»</vt:lpstr>
      <vt:lpstr>ОЛІМП  « СМОЛОСКИПУ»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Мєлєєва   Ольга  Вікторівна  вчитель фізики та астрономії</vt:lpstr>
      <vt:lpstr>СТАРИНЕЦЬ ЛЮДМИЛА ІВАНІВНА ВЧИТЕЛЬ БІОЛОГІЇ, ВИЩА КАТЕГОРІЯ, СТАРШИЙ ВЧИТЕЛЬ</vt:lpstr>
      <vt:lpstr>  Мартинюк Галина Іванівна вчитель української мови та літератури,  вища категорія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Школа</cp:lastModifiedBy>
  <cp:revision>48</cp:revision>
  <dcterms:modified xsi:type="dcterms:W3CDTF">2003-12-31T22:21:52Z</dcterms:modified>
</cp:coreProperties>
</file>