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62" r:id="rId6"/>
    <p:sldId id="266" r:id="rId7"/>
    <p:sldId id="258" r:id="rId8"/>
    <p:sldId id="263" r:id="rId9"/>
    <p:sldId id="267" r:id="rId10"/>
    <p:sldId id="259" r:id="rId11"/>
    <p:sldId id="264" r:id="rId12"/>
    <p:sldId id="272" r:id="rId13"/>
    <p:sldId id="268" r:id="rId14"/>
    <p:sldId id="269" r:id="rId15"/>
    <p:sldId id="260" r:id="rId16"/>
    <p:sldId id="265" r:id="rId17"/>
    <p:sldId id="261" r:id="rId18"/>
    <p:sldId id="273" r:id="rId19"/>
    <p:sldId id="270" r:id="rId20"/>
    <p:sldId id="271" r:id="rId2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66"/>
    <a:srgbClr val="FFFFCC"/>
    <a:srgbClr val="CCFF66"/>
    <a:srgbClr val="0000CC"/>
    <a:srgbClr val="6600CC"/>
    <a:srgbClr val="333399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CD97-9D19-41C4-92BF-36F21D0B4F15}" type="datetimeFigureOut">
              <a:rPr lang="uk-UA"/>
              <a:pPr>
                <a:defRPr/>
              </a:pPr>
              <a:t>06.01.2018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64DF6-4C0A-4970-91F5-D8F1C440752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AE7C-75AB-478A-9BBD-687E0930939B}" type="datetimeFigureOut">
              <a:rPr lang="uk-UA"/>
              <a:pPr>
                <a:defRPr/>
              </a:pPr>
              <a:t>06.01.2018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8F532-54E4-4098-9D63-C693DDE6B0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4470-4657-4DCF-AA53-AAA4DFA73407}" type="datetimeFigureOut">
              <a:rPr lang="uk-UA"/>
              <a:pPr>
                <a:defRPr/>
              </a:pPr>
              <a:t>06.01.2018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E646-621F-4ECF-9E9D-8507558EB1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AC45-5A9B-42DA-A96D-49D4F62811DC}" type="datetimeFigureOut">
              <a:rPr lang="uk-UA"/>
              <a:pPr>
                <a:defRPr/>
              </a:pPr>
              <a:t>06.01.2018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A2E6-2B3E-410E-AD8A-8F43A33F911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2BE5-3CE1-4648-82A3-54338711D260}" type="datetimeFigureOut">
              <a:rPr lang="uk-UA"/>
              <a:pPr>
                <a:defRPr/>
              </a:pPr>
              <a:t>06.01.2018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44C0-CC09-431F-BFDF-D996A99DDD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0D72-6F9E-427B-B273-8DA7D55FF062}" type="datetimeFigureOut">
              <a:rPr lang="uk-UA"/>
              <a:pPr>
                <a:defRPr/>
              </a:pPr>
              <a:t>06.01.2018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B41C-EBAE-425C-94F2-869DC712B9A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E05E-8BEF-49E0-8D04-D9D7269EB5C2}" type="datetimeFigureOut">
              <a:rPr lang="uk-UA"/>
              <a:pPr>
                <a:defRPr/>
              </a:pPr>
              <a:t>06.01.2018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58637-2884-49F2-9455-939F2986A2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D843-7254-4654-AD19-36B8CA251390}" type="datetimeFigureOut">
              <a:rPr lang="uk-UA"/>
              <a:pPr>
                <a:defRPr/>
              </a:pPr>
              <a:t>06.01.2018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278C-0259-4611-832E-34B1B111EC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CD58-2F59-4573-BD13-C33CCD630E65}" type="datetimeFigureOut">
              <a:rPr lang="uk-UA"/>
              <a:pPr>
                <a:defRPr/>
              </a:pPr>
              <a:t>06.01.2018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D7554-0DF0-40FF-A70F-832376075A3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C1D9-25C4-4B8F-BE98-FD8D4C52162A}" type="datetimeFigureOut">
              <a:rPr lang="uk-UA"/>
              <a:pPr>
                <a:defRPr/>
              </a:pPr>
              <a:t>06.01.2018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44E5-66AF-45CC-B939-E6E3F3EE471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8779-CFAE-45C6-BB89-F7C8A8328E64}" type="datetimeFigureOut">
              <a:rPr lang="uk-UA"/>
              <a:pPr>
                <a:defRPr/>
              </a:pPr>
              <a:t>06.01.2018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3DED-FDEA-4422-9AAC-BEEC9288806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5D3136-1F40-4172-9BD0-4647059BF353}" type="datetimeFigureOut">
              <a:rPr lang="uk-UA"/>
              <a:pPr>
                <a:defRPr/>
              </a:pPr>
              <a:t>06.01.2018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AC2A25-C33E-4DED-B314-F24572D4CD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-128588"/>
            <a:ext cx="7772400" cy="147002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Кравчук   Тетяна  Григорівна</a:t>
            </a:r>
            <a:endParaRPr lang="uk-UA" sz="5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5105400"/>
            <a:ext cx="6400800" cy="1752600"/>
          </a:xfrm>
        </p:spPr>
        <p:txBody>
          <a:bodyPr>
            <a:normAutofit/>
          </a:bodyPr>
          <a:lstStyle/>
          <a:p>
            <a:r>
              <a:rPr lang="uk-UA" sz="2800" b="1" smtClean="0">
                <a:solidFill>
                  <a:srgbClr val="17375E"/>
                </a:solidFill>
                <a:latin typeface="Monotype Corsiva" pitchFamily="66" charset="0"/>
              </a:rPr>
              <a:t>Вихователь </a:t>
            </a:r>
          </a:p>
          <a:p>
            <a:r>
              <a:rPr lang="uk-UA" sz="2800" b="1" i="1" smtClean="0">
                <a:solidFill>
                  <a:srgbClr val="17375E"/>
                </a:solidFill>
                <a:latin typeface="Times New Roman" pitchFamily="18" charset="0"/>
              </a:rPr>
              <a:t>Сахновецької </a:t>
            </a:r>
            <a:r>
              <a:rPr lang="uk-UA" sz="2800" b="1" smtClean="0">
                <a:solidFill>
                  <a:srgbClr val="17375E"/>
                </a:solidFill>
                <a:latin typeface="Monotype Corsiva" pitchFamily="66" charset="0"/>
              </a:rPr>
              <a:t>загальноосвітньої школи </a:t>
            </a:r>
            <a:br>
              <a:rPr lang="uk-UA" sz="2800" b="1" smtClean="0">
                <a:solidFill>
                  <a:srgbClr val="17375E"/>
                </a:solidFill>
                <a:latin typeface="Monotype Corsiva" pitchFamily="66" charset="0"/>
              </a:rPr>
            </a:br>
            <a:r>
              <a:rPr lang="uk-UA" sz="2800" b="1" smtClean="0">
                <a:solidFill>
                  <a:srgbClr val="17375E"/>
                </a:solidFill>
                <a:latin typeface="Monotype Corsiva" pitchFamily="66" charset="0"/>
              </a:rPr>
              <a:t>І-ІІІ ступенів</a:t>
            </a: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 t="8205" b="2359"/>
          <a:stretch>
            <a:fillRect/>
          </a:stretch>
        </p:blipFill>
        <p:spPr bwMode="auto">
          <a:xfrm>
            <a:off x="2843213" y="981075"/>
            <a:ext cx="3370262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35238" y="575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smtClean="0">
                <a:solidFill>
                  <a:srgbClr val="6600CC"/>
                </a:solidFill>
                <a:latin typeface="Monotype Corsiva" pitchFamily="66" charset="0"/>
              </a:rPr>
              <a:t>Трикутник  пізнання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195513" y="2349500"/>
            <a:ext cx="4608512" cy="3671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843213" y="3859213"/>
            <a:ext cx="33845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>
                <a:latin typeface="Monotype Corsiva" pitchFamily="66" charset="0"/>
              </a:rPr>
              <a:t>Світогляд </a:t>
            </a:r>
          </a:p>
          <a:p>
            <a:pPr algn="ctr"/>
            <a:endParaRPr lang="uk-UA" sz="3600">
              <a:latin typeface="Monotype Corsiva" pitchFamily="66" charset="0"/>
            </a:endParaRPr>
          </a:p>
          <a:p>
            <a:pPr algn="ctr"/>
            <a:r>
              <a:rPr lang="uk-UA" sz="3600">
                <a:latin typeface="Monotype Corsiva" pitchFamily="66" charset="0"/>
              </a:rPr>
              <a:t>дитини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611188" y="5341938"/>
            <a:ext cx="1728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800">
                <a:latin typeface="Monotype Corsiva" pitchFamily="66" charset="0"/>
              </a:rPr>
              <a:t>Сім’я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6169025" y="4351338"/>
            <a:ext cx="25923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>
                <a:latin typeface="Monotype Corsiva" pitchFamily="66" charset="0"/>
              </a:rPr>
              <a:t>Школа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3059113" y="1735138"/>
            <a:ext cx="2879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latin typeface="Monotype Corsiva" pitchFamily="66" charset="0"/>
              </a:rPr>
              <a:t>Соціум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08288" y="5013325"/>
            <a:ext cx="3384550" cy="71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79838" y="3500438"/>
            <a:ext cx="1439862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7" name="Picture 6" descr="C:\Program Files (x86)\Microsoft Office\MEDIA\CAGCAT10\j02513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838" y="2835275"/>
            <a:ext cx="18002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8" name="Group 7"/>
          <p:cNvGrpSpPr>
            <a:grpSpLocks/>
          </p:cNvGrpSpPr>
          <p:nvPr/>
        </p:nvGrpSpPr>
        <p:grpSpPr bwMode="auto">
          <a:xfrm>
            <a:off x="998538" y="4090988"/>
            <a:ext cx="1447800" cy="1501775"/>
            <a:chOff x="1824" y="633"/>
            <a:chExt cx="2834" cy="2849"/>
          </a:xfrm>
        </p:grpSpPr>
        <p:sp>
          <p:nvSpPr>
            <p:cNvPr id="22540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539" name="Picture 13" descr="C:\Program Files (x86)\Microsoft Office\MEDIA\CAGCAT10\j029770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38275"/>
            <a:ext cx="14795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C:\Users\34BB~1\AppData\Local\Temp\Rar$DRa0.337\IMG_3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34BB~1\AppData\Local\Temp\Rar$DRa0.002\IMG_3228.JPG"/>
          <p:cNvPicPr>
            <a:picLocks noChangeAspect="1" noChangeArrowheads="1"/>
          </p:cNvPicPr>
          <p:nvPr/>
        </p:nvPicPr>
        <p:blipFill>
          <a:blip r:embed="rId2"/>
          <a:srcRect t="25946"/>
          <a:stretch>
            <a:fillRect/>
          </a:stretch>
        </p:blipFill>
        <p:spPr bwMode="auto">
          <a:xfrm>
            <a:off x="1258888" y="0"/>
            <a:ext cx="694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375"/>
            <a:ext cx="5761038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213100"/>
            <a:ext cx="513715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292600"/>
            <a:ext cx="28495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00192" y="332656"/>
            <a:ext cx="255418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7943850" cy="5964238"/>
          </a:xfrm>
        </p:spPr>
      </p:pic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4787900" y="1052513"/>
            <a:ext cx="20875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4787900" y="1052513"/>
            <a:ext cx="20875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Вихователь – навігатор людини у самоосвіті</a:t>
            </a:r>
            <a:endParaRPr lang="uk-UA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113" y="2781300"/>
            <a:ext cx="3457575" cy="6508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latin typeface="Monotype Corsiva" pitchFamily="66" charset="0"/>
                <a:cs typeface="+mn-cs"/>
              </a:rPr>
              <a:t>САМООСВІТА</a:t>
            </a:r>
            <a:endParaRPr lang="uk-UA" sz="3600" dirty="0">
              <a:latin typeface="Monotype Corsiva" pitchFamily="66" charset="0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195513" y="2276475"/>
            <a:ext cx="86360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303963" y="2443163"/>
            <a:ext cx="428625" cy="346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6300788" y="3427413"/>
            <a:ext cx="64770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339975" y="3427413"/>
            <a:ext cx="719138" cy="938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288" y="1628775"/>
            <a:ext cx="2089150" cy="9556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Monotype Corsiva" pitchFamily="66" charset="0"/>
                <a:cs typeface="+mn-cs"/>
              </a:rPr>
              <a:t>Домашнє завдання</a:t>
            </a:r>
            <a:endParaRPr lang="uk-UA" sz="2800" dirty="0">
              <a:latin typeface="Monotype Corsiva" pitchFamily="66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1500" y="1489075"/>
            <a:ext cx="2897188" cy="9540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Monotype Corsiva" pitchFamily="66" charset="0"/>
                <a:cs typeface="+mn-cs"/>
              </a:rPr>
              <a:t>Самопідготовка на занятті</a:t>
            </a:r>
            <a:endParaRPr lang="uk-UA" sz="2800" dirty="0">
              <a:latin typeface="Monotype Corsiva" pitchFamily="66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825" y="4397375"/>
            <a:ext cx="2736850" cy="9540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Monotype Corsiva" pitchFamily="66" charset="0"/>
                <a:cs typeface="+mn-cs"/>
              </a:rPr>
              <a:t>Поради,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Monotype Corsiva" pitchFamily="66" charset="0"/>
                <a:cs typeface="+mn-cs"/>
              </a:rPr>
              <a:t>навчальні стимули</a:t>
            </a:r>
            <a:endParaRPr lang="uk-UA" sz="2800" dirty="0">
              <a:latin typeface="Monotype Corsiva" pitchFamily="66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51500" y="4303713"/>
            <a:ext cx="2978150" cy="13843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Monotype Corsiva" pitchFamily="66" charset="0"/>
                <a:cs typeface="+mn-cs"/>
              </a:rPr>
              <a:t>Мотивація дослідницькою діяльністю</a:t>
            </a:r>
            <a:endParaRPr lang="uk-UA" sz="2800" dirty="0">
              <a:latin typeface="Monotype Corsiva" pitchFamily="66" charset="0"/>
              <a:cs typeface="+mn-cs"/>
            </a:endParaRPr>
          </a:p>
        </p:txBody>
      </p:sp>
      <p:pic>
        <p:nvPicPr>
          <p:cNvPr id="27659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997200"/>
            <a:ext cx="1041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3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3600" y="2528888"/>
            <a:ext cx="101917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4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3788" y="5805488"/>
            <a:ext cx="1549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5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2843213" y="5445125"/>
            <a:ext cx="11001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C:\Users\34BB~1\AppData\Local\Temp\Rar$DRa0.646\IMG_3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11588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Клас – це, насамперед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команда</a:t>
            </a:r>
            <a:endParaRPr lang="uk-UA" sz="5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1484313"/>
            <a:ext cx="79930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+mn-cs"/>
              </a:rPr>
              <a:t>Дитина </a:t>
            </a: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+mn-cs"/>
              </a:rPr>
              <a:t>стає особистістю завдяки </a:t>
            </a: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+mn-cs"/>
              </a:rPr>
              <a:t>самоосвіті та  спілкуванню в колективі .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 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Monotype Corsiva" pitchFamily="66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Monotype Corsiva" pitchFamily="66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…Сама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природа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педагогічного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процесу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з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його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структурою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властивостями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поступового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накопичення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знань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зводиться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до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організаційної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вимоги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наступності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послідовності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та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систематичності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. Вона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спрямована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на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закріплення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раніше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засвоєних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знань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умінь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навичок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особистісних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якостей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дітей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до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їх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послідовного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вдосконалення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.</a:t>
            </a:r>
            <a:endParaRPr lang="uk-UA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34BB~1\AppData\Local\Temp\Rar$DRa0.078\IMG_3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000" y="404813"/>
            <a:ext cx="827405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В.О. Сухомлинський у роботі "Методика виховання колективу" писав: 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+mn-cs"/>
              </a:rPr>
              <a:t>"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Найважливіший період становлення особистості майбутнього громадянина — шкільні роки. Тому виняткову роль у формуванні підростаючої людини відіграє шкільний колектив. Саме він є основним соціальним середовищем, в якому виховуються потреби, розкриваються задатки, формуються здібності особистості. У шкільному колективі, з його багатогранними відносинами, завдяки спільній діяльності його членів забезпечується всебічний розвиток особистості, належна підготовка дітей і молоді до виробничої практики, до активної участі в суспільному житті".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C:\Users\Юзєр\Desktop\24337398_1982368998705089_55217169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7129462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6600" smtClean="0">
                <a:solidFill>
                  <a:srgbClr val="0000CC"/>
                </a:solidFill>
                <a:latin typeface="Monotype Corsiva" pitchFamily="66" charset="0"/>
              </a:rPr>
              <a:t>Дякую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Юзєр\Desktop\24726614_1982368992038423_83768317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765175"/>
            <a:ext cx="67818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solidFill>
                  <a:srgbClr val="7030A0"/>
                </a:solidFill>
                <a:latin typeface="Monotype Corsiva" pitchFamily="66" charset="0"/>
              </a:rPr>
              <a:t>Сутність справжнього вчителя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>
                <a:latin typeface="Monotype Corsiva" pitchFamily="66" charset="0"/>
              </a:rPr>
              <a:t>«Виховання – велика справа: ним вирішується доля людини… Нове, щоб бути дійсним, має історично </a:t>
            </a:r>
            <a:r>
              <a:rPr lang="uk-UA" i="1" dirty="0" err="1" smtClean="0">
                <a:latin typeface="Monotype Corsiva" pitchFamily="66" charset="0"/>
              </a:rPr>
              <a:t>розвинутися</a:t>
            </a:r>
            <a:r>
              <a:rPr lang="uk-UA" i="1" dirty="0" smtClean="0">
                <a:latin typeface="Monotype Corsiva" pitchFamily="66" charset="0"/>
              </a:rPr>
              <a:t> зі старого, - і в цьому законі полягає важливість виховання, і ним же зумовлюється важливість тих людей, які беруть на себе священний обов'язок бути вихователем дітей»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600" dirty="0">
                <a:latin typeface="Monotype Corsiva" pitchFamily="66" charset="0"/>
              </a:rPr>
              <a:t> </a:t>
            </a:r>
            <a:r>
              <a:rPr lang="uk-UA" sz="3600" dirty="0" smtClean="0">
                <a:latin typeface="Monotype Corsiva" pitchFamily="66" charset="0"/>
              </a:rPr>
              <a:t>                                               (В.Г.Бєлінський)</a:t>
            </a:r>
            <a:endParaRPr lang="uk-UA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Users\34BB~1\AppData\Local\Temp\Rar$DRa0.500\IMG_3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3816350" cy="37322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35896" y="1196752"/>
            <a:ext cx="52292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641475"/>
          </a:xfrm>
        </p:spPr>
        <p:txBody>
          <a:bodyPr/>
          <a:lstStyle/>
          <a:p>
            <a:r>
              <a:rPr lang="uk-UA" sz="4000" smtClean="0">
                <a:solidFill>
                  <a:srgbClr val="0000CC"/>
                </a:solidFill>
                <a:latin typeface="Monotype Corsiva" pitchFamily="66" charset="0"/>
              </a:rPr>
              <a:t>Моя педагогічна ідея : </a:t>
            </a:r>
            <a:br>
              <a:rPr lang="uk-UA" sz="4000" smtClean="0">
                <a:solidFill>
                  <a:srgbClr val="0000CC"/>
                </a:solidFill>
                <a:latin typeface="Monotype Corsiva" pitchFamily="66" charset="0"/>
              </a:rPr>
            </a:br>
            <a:r>
              <a:rPr lang="uk-UA" sz="4000" smtClean="0">
                <a:solidFill>
                  <a:srgbClr val="0000CC"/>
                </a:solidFill>
                <a:latin typeface="Monotype Corsiva" pitchFamily="66" charset="0"/>
              </a:rPr>
              <a:t>вчитель – це помічник, який допомагає кожній дитині розвинути себе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2362200"/>
            <a:ext cx="8229600" cy="44958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003399"/>
                </a:solidFill>
                <a:latin typeface="Monotype Corsiva" pitchFamily="66" charset="0"/>
              </a:rPr>
              <a:t>Мета</a:t>
            </a:r>
            <a:r>
              <a:rPr lang="uk-UA" dirty="0" smtClean="0">
                <a:solidFill>
                  <a:srgbClr val="003399"/>
                </a:solidFill>
                <a:latin typeface="Monotype Corsiva" pitchFamily="66" charset="0"/>
              </a:rPr>
              <a:t> – навчання та виховання дітей, розвиток їх умінь та навичок шляхом залучення до колективної  та самостійної пізнавальної діяльності.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1200" dirty="0" smtClean="0">
              <a:solidFill>
                <a:srgbClr val="003399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solidFill>
                  <a:srgbClr val="333399"/>
                </a:solidFill>
                <a:latin typeface="Monotype Corsiva" pitchFamily="66" charset="0"/>
              </a:rPr>
              <a:t>Шляхи реалізації</a:t>
            </a:r>
            <a:r>
              <a:rPr lang="uk-UA" dirty="0" smtClean="0">
                <a:solidFill>
                  <a:srgbClr val="333399"/>
                </a:solidFill>
                <a:latin typeface="Monotype Corsiva" pitchFamily="66" charset="0"/>
              </a:rPr>
              <a:t>: використання практичних та цікавих педагогічних  методик; підтримка сприятливого психологічно-емоційного клімату; співпраця вихователя з учнем, відкритий діалог; командна діяльність, пошук найкращого результату.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 smtClean="0">
              <a:solidFill>
                <a:srgbClr val="003399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34BB~1\AppData\Local\Temp\Rar$DRa0.221\IMG_3227.JPG"/>
          <p:cNvPicPr>
            <a:picLocks noChangeAspect="1" noChangeArrowheads="1"/>
          </p:cNvPicPr>
          <p:nvPr/>
        </p:nvPicPr>
        <p:blipFill>
          <a:blip r:embed="rId2"/>
          <a:srcRect l="18919"/>
          <a:stretch>
            <a:fillRect/>
          </a:stretch>
        </p:blipFill>
        <p:spPr bwMode="auto">
          <a:xfrm>
            <a:off x="755650" y="0"/>
            <a:ext cx="7632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150</TotalTime>
  <Words>251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Monotype Corsiva</vt:lpstr>
      <vt:lpstr>Times New Roman</vt:lpstr>
      <vt:lpstr>Тема Office</vt:lpstr>
      <vt:lpstr>Кравчук   Тетяна  Григорівна</vt:lpstr>
      <vt:lpstr>Слайд 2</vt:lpstr>
      <vt:lpstr>Слайд 3</vt:lpstr>
      <vt:lpstr>Сутність справжнього вчителя</vt:lpstr>
      <vt:lpstr>Слайд 5</vt:lpstr>
      <vt:lpstr>Слайд 6</vt:lpstr>
      <vt:lpstr>Моя педагогічна ідея :  вчитель – це помічник, який допомагає кожній дитині розвинути себе</vt:lpstr>
      <vt:lpstr>Слайд 8</vt:lpstr>
      <vt:lpstr>Слайд 9</vt:lpstr>
      <vt:lpstr>Трикутник  пізнання</vt:lpstr>
      <vt:lpstr>Слайд 11</vt:lpstr>
      <vt:lpstr>Слайд 12</vt:lpstr>
      <vt:lpstr>Слайд 13</vt:lpstr>
      <vt:lpstr>Слайд 14</vt:lpstr>
      <vt:lpstr>Вихователь – навігатор людини у самоосвіті</vt:lpstr>
      <vt:lpstr>Слайд 16</vt:lpstr>
      <vt:lpstr>Клас – це, насамперед, команда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Кравчук Тетяна Григорівна</dc:title>
  <dc:creator>Юзєр</dc:creator>
  <cp:lastModifiedBy>User</cp:lastModifiedBy>
  <cp:revision>15</cp:revision>
  <dcterms:created xsi:type="dcterms:W3CDTF">2017-11-24T19:54:15Z</dcterms:created>
  <dcterms:modified xsi:type="dcterms:W3CDTF">2018-01-06T19:46:51Z</dcterms:modified>
</cp:coreProperties>
</file>