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1" r:id="rId10"/>
    <p:sldId id="263" r:id="rId11"/>
    <p:sldId id="265" r:id="rId12"/>
    <p:sldId id="266" r:id="rId13"/>
    <p:sldId id="273" r:id="rId14"/>
    <p:sldId id="267" r:id="rId15"/>
    <p:sldId id="268" r:id="rId16"/>
    <p:sldId id="270" r:id="rId17"/>
    <p:sldId id="269" r:id="rId18"/>
    <p:sldId id="272" r:id="rId19"/>
  </p:sldIdLst>
  <p:sldSz cx="12192000" cy="6858000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E005E-29F3-4B7B-B6F7-5F5FA16024A8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6E541-A01A-40CF-9BA3-07D84ECF9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35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6E541-A01A-40CF-9BA3-07D84ECF97C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0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30B31-C216-4924-96AC-EB66A4E1831A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E0052-1575-4D31-9C40-C57D3FEBE60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0B088-2638-436D-A18F-8F72A81E0607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9C65C-CAA1-408C-BDA4-2295ACD3CC6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13C4A-35D4-47E1-906F-6EC2599A9ED5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FCB80-12ED-4F1F-A217-A268E8852BA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DABB0-C06B-45FD-BD07-8BB41A27D4C6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94B8C-AF44-4991-A8FC-D60A62459B5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4FDAF-9904-4927-9835-182A281562BD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DDE8-4C8A-4DAF-A421-CAF8CA38D96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690BC-C43B-4604-94A9-D6D16BBE3BAA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258AF-933F-48B4-BBF9-94DBB4C90CC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EE798-A57E-49B9-B451-87FE7C8F8D78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CFE4D-DFF7-4C3F-8D7A-7F9CFF7245C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90847-A846-4089-8D61-076E6C53535A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AAEB6-F478-46FB-B5E8-A98A734D2D7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91512-59D0-4B43-9675-95A53B3F3560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034EA-1CD7-40E8-A55C-0D3D87DFB0D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8B484-ED00-44B4-82CA-D78F29017B33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5A111-F4B1-4C20-9972-6A79961D367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AFDA3-13C1-4DBF-8202-527A5FF30012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C0C3-393C-4BEA-8ECD-B11C6B9FB67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A7DCB3-AE4C-4AB3-B7CA-254B6D549FFE}" type="datetimeFigureOut">
              <a:rPr lang="uk-UA"/>
              <a:pPr>
                <a:defRPr/>
              </a:pPr>
              <a:t>20.03.2018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143417-C856-460F-92A3-4D4E16A21DD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921" t="12230" r="4371"/>
          <a:stretch/>
        </p:blipFill>
        <p:spPr>
          <a:xfrm>
            <a:off x="8343900" y="923925"/>
            <a:ext cx="3429000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238125" y="492125"/>
            <a:ext cx="7429500" cy="676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Шокот Людмила Василівна</a:t>
            </a:r>
          </a:p>
          <a:p>
            <a:pPr algn="ctr">
              <a:lnSpc>
                <a:spcPct val="150000"/>
              </a:lnSpc>
            </a:pPr>
            <a:r>
              <a:rPr lang="uk-UA" sz="2000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28.05.1970 р.н.</a:t>
            </a:r>
          </a:p>
          <a:p>
            <a:pPr>
              <a:lnSpc>
                <a:spcPct val="200000"/>
              </a:lnSpc>
            </a:pPr>
            <a:r>
              <a:rPr lang="uk-UA" sz="2000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Освіта:</a:t>
            </a:r>
            <a:r>
              <a:rPr lang="uk-UA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вища</a:t>
            </a:r>
          </a:p>
          <a:p>
            <a:pPr>
              <a:lnSpc>
                <a:spcPct val="200000"/>
              </a:lnSpc>
            </a:pPr>
            <a:r>
              <a:rPr lang="uk-UA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Житомирський державний університет ім. Івана Франка 2002 р.</a:t>
            </a:r>
          </a:p>
          <a:p>
            <a:pPr>
              <a:lnSpc>
                <a:spcPct val="200000"/>
              </a:lnSpc>
            </a:pPr>
            <a:r>
              <a:rPr lang="uk-UA" sz="2000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Спеціальність: </a:t>
            </a:r>
            <a:r>
              <a:rPr lang="uk-UA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початкове навчання</a:t>
            </a:r>
          </a:p>
          <a:p>
            <a:pPr>
              <a:lnSpc>
                <a:spcPct val="200000"/>
              </a:lnSpc>
            </a:pPr>
            <a:r>
              <a:rPr lang="uk-UA" sz="2000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Кваліфікаційна категорія: </a:t>
            </a:r>
            <a:r>
              <a:rPr lang="uk-UA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вища</a:t>
            </a:r>
          </a:p>
          <a:p>
            <a:pPr>
              <a:lnSpc>
                <a:spcPct val="200000"/>
              </a:lnSpc>
            </a:pPr>
            <a:r>
              <a:rPr lang="uk-UA" sz="2000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Звання: </a:t>
            </a:r>
            <a:r>
              <a:rPr lang="uk-UA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старший вчитель</a:t>
            </a:r>
          </a:p>
          <a:p>
            <a:pPr>
              <a:lnSpc>
                <a:spcPct val="200000"/>
              </a:lnSpc>
            </a:pPr>
            <a:r>
              <a:rPr lang="uk-UA" sz="2000" i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Педагогічний стаж: </a:t>
            </a:r>
            <a:r>
              <a:rPr lang="uk-UA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28 років</a:t>
            </a:r>
          </a:p>
          <a:p>
            <a:pPr>
              <a:lnSpc>
                <a:spcPct val="200000"/>
              </a:lnSpc>
            </a:pPr>
            <a:r>
              <a:rPr lang="uk-UA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Керівник шкільного методичного об</a:t>
            </a:r>
            <a:r>
              <a:rPr lang="en-US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єднання вчителів початкових класів</a:t>
            </a:r>
          </a:p>
          <a:p>
            <a:endParaRPr lang="uk-UA" sz="200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SAM_7359"/>
          <p:cNvPicPr>
            <a:picLocks noChangeAspect="1" noChangeArrowheads="1"/>
          </p:cNvPicPr>
          <p:nvPr/>
        </p:nvPicPr>
        <p:blipFill>
          <a:blip r:embed="rId2"/>
          <a:srcRect r="5928"/>
          <a:stretch>
            <a:fillRect/>
          </a:stretch>
        </p:blipFill>
        <p:spPr bwMode="auto">
          <a:xfrm>
            <a:off x="282575" y="311150"/>
            <a:ext cx="5618163" cy="3598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6" name="Picture 5" descr="IMG_2457"/>
          <p:cNvPicPr>
            <a:picLocks noChangeAspect="1" noChangeArrowheads="1"/>
          </p:cNvPicPr>
          <p:nvPr/>
        </p:nvPicPr>
        <p:blipFill>
          <a:blip r:embed="rId3"/>
          <a:srcRect t="12076" b="6660"/>
          <a:stretch>
            <a:fillRect/>
          </a:stretch>
        </p:blipFill>
        <p:spPr bwMode="auto">
          <a:xfrm>
            <a:off x="6024563" y="2557463"/>
            <a:ext cx="5784850" cy="384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904875" y="4124325"/>
            <a:ext cx="41513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i="1">
                <a:solidFill>
                  <a:srgbClr val="0066FF"/>
                </a:solidFill>
              </a:rPr>
              <a:t>Виховний захід «Збережи природу рідного краю»</a:t>
            </a: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6445250" y="1362075"/>
            <a:ext cx="4949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i="1">
                <a:solidFill>
                  <a:srgbClr val="0066FF"/>
                </a:solidFill>
              </a:rPr>
              <a:t>І до пісні, і до танцю – ми умілі мастаки…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PB0702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6253" y="282575"/>
            <a:ext cx="5449887" cy="408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530" name="Picture 5" descr="PB170301"/>
          <p:cNvPicPr>
            <a:picLocks noChangeAspect="1" noChangeArrowheads="1"/>
          </p:cNvPicPr>
          <p:nvPr/>
        </p:nvPicPr>
        <p:blipFill>
          <a:blip r:embed="rId3"/>
          <a:srcRect t="11618" r="5074"/>
          <a:stretch>
            <a:fillRect/>
          </a:stretch>
        </p:blipFill>
        <p:spPr bwMode="auto">
          <a:xfrm>
            <a:off x="469380" y="2111619"/>
            <a:ext cx="5969000" cy="4168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755775" y="1373188"/>
            <a:ext cx="3103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i="1">
                <a:solidFill>
                  <a:srgbClr val="0066FF"/>
                </a:solidFill>
              </a:rPr>
              <a:t>Веселі старти</a:t>
            </a:r>
            <a:endParaRPr lang="ru-RU" sz="3200" i="1">
              <a:solidFill>
                <a:srgbClr val="0066FF"/>
              </a:solidFill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7510463" y="4370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7378700" y="4554538"/>
            <a:ext cx="38052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i="1">
                <a:solidFill>
                  <a:srgbClr val="0066FF"/>
                </a:solidFill>
              </a:rPr>
              <a:t>На перервах спішимо</a:t>
            </a:r>
          </a:p>
          <a:p>
            <a:r>
              <a:rPr lang="uk-UA" sz="2800" i="1">
                <a:solidFill>
                  <a:srgbClr val="0066FF"/>
                </a:solidFill>
              </a:rPr>
              <a:t> до ігрового куточка</a:t>
            </a:r>
            <a:endParaRPr lang="ru-RU" sz="2800" i="1">
              <a:solidFill>
                <a:srgbClr val="0066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"/>
          <p:cNvSpPr txBox="1">
            <a:spLocks noChangeArrowheads="1"/>
          </p:cNvSpPr>
          <p:nvPr/>
        </p:nvSpPr>
        <p:spPr bwMode="auto">
          <a:xfrm>
            <a:off x="4705350" y="336550"/>
            <a:ext cx="3224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400" b="1">
                <a:solidFill>
                  <a:srgbClr val="CC0000"/>
                </a:solidFill>
                <a:latin typeface="Times New Roman" pitchFamily="18" charset="0"/>
              </a:rPr>
              <a:t>Методична робота   </a:t>
            </a:r>
            <a:endParaRPr lang="ru-RU" sz="2400" b="1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23554" name="Picture 6" descr="SAM_7391"/>
          <p:cNvPicPr>
            <a:picLocks noChangeAspect="1" noChangeArrowheads="1"/>
          </p:cNvPicPr>
          <p:nvPr/>
        </p:nvPicPr>
        <p:blipFill>
          <a:blip r:embed="rId2"/>
          <a:srcRect l="14798" t="275" r="4245"/>
          <a:stretch>
            <a:fillRect/>
          </a:stretch>
        </p:blipFill>
        <p:spPr bwMode="auto">
          <a:xfrm>
            <a:off x="184150" y="784225"/>
            <a:ext cx="4652963" cy="3373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6" descr="PB1803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787087" flipV="1">
            <a:off x="7488238" y="801688"/>
            <a:ext cx="4357687" cy="339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769938" y="4695825"/>
            <a:ext cx="43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339725" y="4252913"/>
            <a:ext cx="35179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>
                <a:solidFill>
                  <a:srgbClr val="3333FF"/>
                </a:solidFill>
              </a:rPr>
              <a:t>   </a:t>
            </a:r>
            <a:r>
              <a:rPr lang="uk-UA" i="1">
                <a:solidFill>
                  <a:srgbClr val="3333FF"/>
                </a:solidFill>
              </a:rPr>
              <a:t>Тісна співпраця</a:t>
            </a:r>
            <a:r>
              <a:rPr lang="uk-UA" i="1"/>
              <a:t> </a:t>
            </a:r>
            <a:r>
              <a:rPr lang="uk-UA" i="1">
                <a:solidFill>
                  <a:srgbClr val="3333FF"/>
                </a:solidFill>
              </a:rPr>
              <a:t>методичного об</a:t>
            </a:r>
            <a:r>
              <a:rPr lang="en-US" i="1">
                <a:solidFill>
                  <a:srgbClr val="3333FF"/>
                </a:solidFill>
              </a:rPr>
              <a:t>’</a:t>
            </a:r>
            <a:r>
              <a:rPr lang="uk-UA" i="1">
                <a:solidFill>
                  <a:srgbClr val="3333FF"/>
                </a:solidFill>
              </a:rPr>
              <a:t>єднання дає натхнення для подальшої роботи</a:t>
            </a:r>
          </a:p>
          <a:p>
            <a:endParaRPr lang="ru-RU" i="1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23558" name="Picture 8" descr="PB1803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3063" y="3468688"/>
            <a:ext cx="4252912" cy="318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PB0902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441325"/>
            <a:ext cx="3311525" cy="248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2" name="Picture 5" descr="PB1702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732213"/>
            <a:ext cx="3325813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3" name="Picture 6" descr="IMG_24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9300" y="428625"/>
            <a:ext cx="3275013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Picture 9" descr="PC0100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1725" y="1778000"/>
            <a:ext cx="2346325" cy="312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Picture 10" descr="SAM_727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2354" y="3732213"/>
            <a:ext cx="3517534" cy="2490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6" name="Text Box 12"/>
          <p:cNvSpPr txBox="1">
            <a:spLocks noChangeArrowheads="1"/>
          </p:cNvSpPr>
          <p:nvPr/>
        </p:nvSpPr>
        <p:spPr bwMode="auto">
          <a:xfrm>
            <a:off x="3695700" y="276225"/>
            <a:ext cx="469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rgbClr val="CC0000"/>
                </a:solidFill>
                <a:latin typeface="Times New Roman" pitchFamily="18" charset="0"/>
              </a:rPr>
              <a:t>Обмін педагогічним досвідом</a:t>
            </a:r>
            <a:endParaRPr lang="ru-RU" sz="2400" b="1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25607" name="Text Box 13"/>
          <p:cNvSpPr txBox="1">
            <a:spLocks noChangeArrowheads="1"/>
          </p:cNvSpPr>
          <p:nvPr/>
        </p:nvSpPr>
        <p:spPr bwMode="auto">
          <a:xfrm>
            <a:off x="508000" y="2997200"/>
            <a:ext cx="2882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400" i="1">
                <a:solidFill>
                  <a:srgbClr val="3333FF"/>
                </a:solidFill>
              </a:rPr>
              <a:t>Урок математики Боровик Р.Л</a:t>
            </a:r>
            <a:r>
              <a:rPr lang="uk-UA"/>
              <a:t>,</a:t>
            </a:r>
            <a:endParaRPr lang="ru-RU"/>
          </a:p>
        </p:txBody>
      </p:sp>
      <p:sp>
        <p:nvSpPr>
          <p:cNvPr id="25608" name="Text Box 14"/>
          <p:cNvSpPr txBox="1">
            <a:spLocks noChangeArrowheads="1"/>
          </p:cNvSpPr>
          <p:nvPr/>
        </p:nvSpPr>
        <p:spPr bwMode="auto">
          <a:xfrm>
            <a:off x="612775" y="6223000"/>
            <a:ext cx="301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400" i="1">
                <a:solidFill>
                  <a:srgbClr val="3333FF"/>
                </a:solidFill>
              </a:rPr>
              <a:t>Урок математики Остапчук В.В.</a:t>
            </a:r>
            <a:endParaRPr lang="ru-RU" sz="1400" i="1">
              <a:solidFill>
                <a:srgbClr val="3333FF"/>
              </a:solidFill>
            </a:endParaRPr>
          </a:p>
        </p:txBody>
      </p:sp>
      <p:sp>
        <p:nvSpPr>
          <p:cNvPr id="25609" name="Text Box 15"/>
          <p:cNvSpPr txBox="1">
            <a:spLocks noChangeArrowheads="1"/>
          </p:cNvSpPr>
          <p:nvPr/>
        </p:nvSpPr>
        <p:spPr bwMode="auto">
          <a:xfrm>
            <a:off x="4714875" y="4981575"/>
            <a:ext cx="2671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400" i="1">
                <a:solidFill>
                  <a:srgbClr val="3333FF"/>
                </a:solidFill>
              </a:rPr>
              <a:t>     Урок читання Процюк Т.В.</a:t>
            </a:r>
            <a:endParaRPr lang="ru-RU" sz="1400" i="1">
              <a:solidFill>
                <a:srgbClr val="3333FF"/>
              </a:solidFill>
            </a:endParaRPr>
          </a:p>
        </p:txBody>
      </p:sp>
      <p:sp>
        <p:nvSpPr>
          <p:cNvPr id="25610" name="Text Box 16"/>
          <p:cNvSpPr txBox="1">
            <a:spLocks noChangeArrowheads="1"/>
          </p:cNvSpPr>
          <p:nvPr/>
        </p:nvSpPr>
        <p:spPr bwMode="auto">
          <a:xfrm>
            <a:off x="8647113" y="2917825"/>
            <a:ext cx="3044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400" i="1">
                <a:solidFill>
                  <a:srgbClr val="3333FF"/>
                </a:solidFill>
              </a:rPr>
              <a:t>Урок математики Остапчук Н.О.</a:t>
            </a:r>
            <a:endParaRPr lang="ru-RU" sz="1400" i="1">
              <a:solidFill>
                <a:srgbClr val="3333FF"/>
              </a:solidFill>
            </a:endParaRPr>
          </a:p>
        </p:txBody>
      </p:sp>
      <p:sp>
        <p:nvSpPr>
          <p:cNvPr id="25611" name="Text Box 17"/>
          <p:cNvSpPr txBox="1">
            <a:spLocks noChangeArrowheads="1"/>
          </p:cNvSpPr>
          <p:nvPr/>
        </p:nvSpPr>
        <p:spPr bwMode="auto">
          <a:xfrm>
            <a:off x="8496300" y="6375400"/>
            <a:ext cx="3095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i="1">
                <a:solidFill>
                  <a:srgbClr val="3333FF"/>
                </a:solidFill>
              </a:rPr>
              <a:t>      Урок математики Шокот Л.В.</a:t>
            </a:r>
            <a:endParaRPr lang="ru-RU" sz="1400" i="1">
              <a:solidFill>
                <a:srgbClr val="3333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val 4"/>
          <p:cNvSpPr>
            <a:spLocks noChangeArrowheads="1"/>
          </p:cNvSpPr>
          <p:nvPr/>
        </p:nvSpPr>
        <p:spPr bwMode="auto">
          <a:xfrm>
            <a:off x="4694238" y="2270125"/>
            <a:ext cx="2533650" cy="19605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>
                <a:solidFill>
                  <a:srgbClr val="CC0000"/>
                </a:solidFill>
              </a:rPr>
              <a:t>Методичні тижні</a:t>
            </a:r>
            <a:endParaRPr lang="ru-RU">
              <a:solidFill>
                <a:srgbClr val="CC0000"/>
              </a:solidFill>
            </a:endParaRPr>
          </a:p>
        </p:txBody>
      </p:sp>
      <p:pic>
        <p:nvPicPr>
          <p:cNvPr id="24578" name="Picture 5" descr="PB2602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292100"/>
            <a:ext cx="4252913" cy="3188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7" descr="DSC025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25" y="3480897"/>
            <a:ext cx="4302125" cy="2867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8" descr="PB2402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7888" y="3293786"/>
            <a:ext cx="4502150" cy="3378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11" descr="SAM_7279"/>
          <p:cNvPicPr>
            <a:picLocks noChangeAspect="1" noChangeArrowheads="1"/>
          </p:cNvPicPr>
          <p:nvPr/>
        </p:nvPicPr>
        <p:blipFill>
          <a:blip r:embed="rId5"/>
          <a:srcRect r="7375"/>
          <a:stretch>
            <a:fillRect/>
          </a:stretch>
        </p:blipFill>
        <p:spPr bwMode="auto">
          <a:xfrm>
            <a:off x="7227889" y="221151"/>
            <a:ext cx="4585310" cy="27838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тиждень поч"/>
          <p:cNvPicPr>
            <a:picLocks noChangeAspect="1" noChangeArrowheads="1"/>
          </p:cNvPicPr>
          <p:nvPr/>
        </p:nvPicPr>
        <p:blipFill>
          <a:blip r:embed="rId2"/>
          <a:srcRect r="6837"/>
          <a:stretch>
            <a:fillRect/>
          </a:stretch>
        </p:blipFill>
        <p:spPr bwMode="auto">
          <a:xfrm>
            <a:off x="404813" y="1054100"/>
            <a:ext cx="4092575" cy="3195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2" name="Picture 5" descr="IMG_18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5213" y="1054100"/>
            <a:ext cx="4159250" cy="322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3" name="Picture 7" descr="тиждень поч ш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138" y="3013075"/>
            <a:ext cx="2600325" cy="3502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4054475" y="315913"/>
            <a:ext cx="456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i="1">
                <a:solidFill>
                  <a:srgbClr val="CC0000"/>
                </a:solidFill>
              </a:rPr>
              <a:t>Конкурс української пісні</a:t>
            </a:r>
            <a:endParaRPr lang="ru-RU" sz="2400" b="1" i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IMG_17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475" y="198438"/>
            <a:ext cx="3182938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6" descr="IMG_17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9650" y="209550"/>
            <a:ext cx="3144838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Т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50" y="209550"/>
            <a:ext cx="3387725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8" descr="тиждень поч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8138" y="3949700"/>
            <a:ext cx="3408362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9" descr="IMG_2432"/>
          <p:cNvPicPr>
            <a:picLocks noChangeAspect="1" noChangeArrowheads="1"/>
          </p:cNvPicPr>
          <p:nvPr/>
        </p:nvPicPr>
        <p:blipFill>
          <a:blip r:embed="rId6"/>
          <a:srcRect l="18053" t="5542" b="10271"/>
          <a:stretch>
            <a:fillRect/>
          </a:stretch>
        </p:blipFill>
        <p:spPr bwMode="auto">
          <a:xfrm>
            <a:off x="8629650" y="3948113"/>
            <a:ext cx="314483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0" descr="шевченк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9475" y="3948113"/>
            <a:ext cx="318293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 Box 8"/>
          <p:cNvSpPr txBox="1">
            <a:spLocks noChangeArrowheads="1"/>
          </p:cNvSpPr>
          <p:nvPr/>
        </p:nvSpPr>
        <p:spPr bwMode="auto">
          <a:xfrm>
            <a:off x="1485900" y="2951163"/>
            <a:ext cx="998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solidFill>
                  <a:srgbClr val="CC0000"/>
                </a:solidFill>
              </a:rPr>
              <a:t>Виставки робіт учнів початкової школи та виступи юних акторів</a:t>
            </a:r>
            <a:endParaRPr lang="ru-RU" sz="2400" b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PB220127"/>
          <p:cNvPicPr>
            <a:picLocks noChangeAspect="1" noChangeArrowheads="1"/>
          </p:cNvPicPr>
          <p:nvPr/>
        </p:nvPicPr>
        <p:blipFill>
          <a:blip r:embed="rId2"/>
          <a:srcRect l="9972" t="5724"/>
          <a:stretch>
            <a:fillRect/>
          </a:stretch>
        </p:blipFill>
        <p:spPr bwMode="auto">
          <a:xfrm>
            <a:off x="4463928" y="2468925"/>
            <a:ext cx="3081338" cy="394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0" name="Picture 8" descr="PB2201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203325"/>
            <a:ext cx="4108450" cy="30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4637088" y="319088"/>
            <a:ext cx="33607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CC0000"/>
                </a:solidFill>
                <a:latin typeface="Times New Roman" pitchFamily="18" charset="0"/>
              </a:rPr>
              <a:t>Нагородження найактивніших</a:t>
            </a:r>
            <a:endParaRPr lang="ru-RU" sz="2400" b="1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27652" name="Picture 7" descr="IMG_1840"/>
          <p:cNvPicPr>
            <a:picLocks noChangeAspect="1" noChangeArrowheads="1"/>
          </p:cNvPicPr>
          <p:nvPr/>
        </p:nvPicPr>
        <p:blipFill>
          <a:blip r:embed="rId4"/>
          <a:srcRect r="10083"/>
          <a:stretch>
            <a:fillRect/>
          </a:stretch>
        </p:blipFill>
        <p:spPr bwMode="auto">
          <a:xfrm>
            <a:off x="7738819" y="1203325"/>
            <a:ext cx="4141787" cy="307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536575" y="1152525"/>
            <a:ext cx="56927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>
                <a:solidFill>
                  <a:srgbClr val="FF0000"/>
                </a:solidFill>
                <a:latin typeface="Monotype Corsiva" pitchFamily="66" charset="0"/>
              </a:rPr>
              <a:t>Ніколи не навчати дитину так, як вчили мене, тому що вона народжена в інший час, в інших умовах і житиме по-іншому.</a:t>
            </a:r>
          </a:p>
        </p:txBody>
      </p:sp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6931025" y="3470275"/>
            <a:ext cx="52609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>
                <a:solidFill>
                  <a:srgbClr val="FF0000"/>
                </a:solidFill>
                <a:latin typeface="Monotype Corsiva" pitchFamily="66" charset="0"/>
              </a:rPr>
              <a:t>Праця наша, як маленька краплина, яка не силою своєю, а лише частим падінням і камінь шліфує.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/>
          </a:blip>
          <a:srcRect l="46625" t="61948" r="32686" b="11651"/>
          <a:stretch/>
        </p:blipFill>
        <p:spPr>
          <a:xfrm>
            <a:off x="471741" y="937796"/>
            <a:ext cx="1541698" cy="1477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484438" y="430213"/>
            <a:ext cx="91916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Проблема, над якою працюю</a:t>
            </a:r>
          </a:p>
          <a:p>
            <a:pPr algn="ctr">
              <a:lnSpc>
                <a:spcPct val="150000"/>
              </a:lnSpc>
            </a:pPr>
            <a:r>
              <a:rPr lang="uk-UA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Розвиток читацьких умінь і навичок молодших школярів шляхом використання інтерактивних технологій навчання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/>
          </a:blip>
          <a:srcRect l="14323"/>
          <a:stretch/>
        </p:blipFill>
        <p:spPr>
          <a:xfrm rot="5400000">
            <a:off x="6751563" y="2903740"/>
            <a:ext cx="4153219" cy="317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499120" y="3094892"/>
            <a:ext cx="4205922" cy="3154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896938" y="527050"/>
            <a:ext cx="9609137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32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8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Навчити дітей добре читати – одне з найважливіших завдань школи. В.О. Сухомлинський зазначав, що без високої культури читання немає школи, ні справжньої розумової праці, що погане читання –ніби брудне вікно, крізь яке нічого не видно.</a:t>
            </a:r>
          </a:p>
          <a:p>
            <a:pPr algn="ctr"/>
            <a:r>
              <a:rPr lang="uk-UA" sz="2800" b="1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Скажи мені- і я забуду. </a:t>
            </a:r>
          </a:p>
          <a:p>
            <a:pPr algn="ctr"/>
            <a:r>
              <a:rPr lang="uk-UA" sz="2800" b="1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Покажи-і я запам</a:t>
            </a:r>
            <a:r>
              <a:rPr lang="en-US" sz="2800" b="1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’</a:t>
            </a:r>
            <a:r>
              <a:rPr lang="uk-UA" sz="2800" b="1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ятаю. </a:t>
            </a:r>
          </a:p>
          <a:p>
            <a:pPr algn="ctr"/>
            <a:r>
              <a:rPr lang="uk-UA" sz="2800" b="1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Дай мені діяти самому – і я навчусь.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53555" y="4049808"/>
            <a:ext cx="3393831" cy="2477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34612" y="4049807"/>
            <a:ext cx="3584332" cy="2477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0-кутна зірка 1"/>
          <p:cNvSpPr/>
          <p:nvPr/>
        </p:nvSpPr>
        <p:spPr>
          <a:xfrm>
            <a:off x="4733925" y="1801813"/>
            <a:ext cx="2724150" cy="2928937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Інтерактивні вправи на </a:t>
            </a:r>
            <a:r>
              <a:rPr lang="uk-UA" dirty="0" err="1"/>
              <a:t>уроках</a:t>
            </a:r>
            <a:r>
              <a:rPr lang="uk-UA" dirty="0"/>
              <a:t> читання</a:t>
            </a:r>
          </a:p>
        </p:txBody>
      </p:sp>
      <p:sp>
        <p:nvSpPr>
          <p:cNvPr id="3" name="Овал 2"/>
          <p:cNvSpPr/>
          <p:nvPr/>
        </p:nvSpPr>
        <p:spPr>
          <a:xfrm>
            <a:off x="4810125" y="474663"/>
            <a:ext cx="27432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/>
              <a:t>Гронування</a:t>
            </a:r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7256463" y="1138238"/>
            <a:ext cx="27432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/>
              <a:t>Сенкан</a:t>
            </a:r>
            <a:endParaRPr lang="uk-UA" dirty="0"/>
          </a:p>
        </p:txBody>
      </p:sp>
      <p:sp>
        <p:nvSpPr>
          <p:cNvPr id="7" name="Овал 6"/>
          <p:cNvSpPr/>
          <p:nvPr/>
        </p:nvSpPr>
        <p:spPr>
          <a:xfrm>
            <a:off x="4627563" y="5143500"/>
            <a:ext cx="27432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Добре-погано</a:t>
            </a:r>
          </a:p>
        </p:txBody>
      </p:sp>
      <p:sp>
        <p:nvSpPr>
          <p:cNvPr id="8" name="Овал 7"/>
          <p:cNvSpPr/>
          <p:nvPr/>
        </p:nvSpPr>
        <p:spPr>
          <a:xfrm>
            <a:off x="8012113" y="2259013"/>
            <a:ext cx="27432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«Мозковий штурм»</a:t>
            </a:r>
          </a:p>
        </p:txBody>
      </p:sp>
      <p:sp>
        <p:nvSpPr>
          <p:cNvPr id="9" name="Овал 8"/>
          <p:cNvSpPr/>
          <p:nvPr/>
        </p:nvSpPr>
        <p:spPr>
          <a:xfrm>
            <a:off x="8012113" y="3444875"/>
            <a:ext cx="27432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Метод «ПРЕС»</a:t>
            </a:r>
          </a:p>
        </p:txBody>
      </p:sp>
      <p:sp>
        <p:nvSpPr>
          <p:cNvPr id="10" name="Овал 9"/>
          <p:cNvSpPr/>
          <p:nvPr/>
        </p:nvSpPr>
        <p:spPr>
          <a:xfrm>
            <a:off x="7458075" y="4629150"/>
            <a:ext cx="27432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Тестування </a:t>
            </a:r>
          </a:p>
        </p:txBody>
      </p:sp>
      <p:sp>
        <p:nvSpPr>
          <p:cNvPr id="11" name="Овал 10"/>
          <p:cNvSpPr/>
          <p:nvPr/>
        </p:nvSpPr>
        <p:spPr>
          <a:xfrm>
            <a:off x="2066925" y="1138238"/>
            <a:ext cx="27432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>
                <a:solidFill>
                  <a:srgbClr val="000000"/>
                </a:solidFill>
                <a:cs typeface="Arial" charset="0"/>
              </a:rPr>
              <a:t>Мікрофон</a:t>
            </a: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436688" y="2259013"/>
            <a:ext cx="27432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>
                <a:solidFill>
                  <a:srgbClr val="000000"/>
                </a:solidFill>
                <a:cs typeface="Arial" charset="0"/>
              </a:rPr>
              <a:t>Робота в парах та групах</a:t>
            </a: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420813" y="3444875"/>
            <a:ext cx="2743200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Асоціативний кущ</a:t>
            </a:r>
          </a:p>
        </p:txBody>
      </p:sp>
      <p:sp>
        <p:nvSpPr>
          <p:cNvPr id="14" name="Овал 13"/>
          <p:cNvSpPr/>
          <p:nvPr/>
        </p:nvSpPr>
        <p:spPr>
          <a:xfrm>
            <a:off x="1574800" y="4614863"/>
            <a:ext cx="2940050" cy="100488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/>
              <a:t>Дешифрувальник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онце 1"/>
          <p:cNvSpPr/>
          <p:nvPr/>
        </p:nvSpPr>
        <p:spPr>
          <a:xfrm>
            <a:off x="4113213" y="1609725"/>
            <a:ext cx="3965575" cy="3638550"/>
          </a:xfrm>
          <a:prstGeom prst="su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/>
              <a:t>Типи уроків позакласного читання</a:t>
            </a:r>
          </a:p>
        </p:txBody>
      </p:sp>
      <p:sp>
        <p:nvSpPr>
          <p:cNvPr id="3" name="Хмара 2"/>
          <p:cNvSpPr/>
          <p:nvPr/>
        </p:nvSpPr>
        <p:spPr>
          <a:xfrm>
            <a:off x="5094288" y="125413"/>
            <a:ext cx="2003425" cy="13589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Літературні конкурси, ігри</a:t>
            </a:r>
          </a:p>
        </p:txBody>
      </p:sp>
      <p:sp>
        <p:nvSpPr>
          <p:cNvPr id="5" name="Хмара 4"/>
          <p:cNvSpPr/>
          <p:nvPr/>
        </p:nvSpPr>
        <p:spPr>
          <a:xfrm>
            <a:off x="7993063" y="1454150"/>
            <a:ext cx="2005012" cy="13589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/>
              <a:t>Уроки</a:t>
            </a:r>
            <a:r>
              <a:rPr lang="uk-UA" dirty="0"/>
              <a:t>-екскурсії</a:t>
            </a:r>
          </a:p>
        </p:txBody>
      </p:sp>
      <p:sp>
        <p:nvSpPr>
          <p:cNvPr id="7" name="Хмара 6"/>
          <p:cNvSpPr/>
          <p:nvPr/>
        </p:nvSpPr>
        <p:spPr>
          <a:xfrm>
            <a:off x="2219325" y="1246188"/>
            <a:ext cx="2005013" cy="13589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Бібліотечні </a:t>
            </a:r>
            <a:r>
              <a:rPr lang="uk-UA" dirty="0" err="1"/>
              <a:t>уроки</a:t>
            </a:r>
            <a:endParaRPr lang="uk-UA" dirty="0"/>
          </a:p>
        </p:txBody>
      </p:sp>
      <p:sp>
        <p:nvSpPr>
          <p:cNvPr id="8" name="Хмара 7"/>
          <p:cNvSpPr/>
          <p:nvPr/>
        </p:nvSpPr>
        <p:spPr>
          <a:xfrm>
            <a:off x="2219325" y="3890963"/>
            <a:ext cx="2005013" cy="135731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/>
              <a:t>Уроки</a:t>
            </a:r>
            <a:r>
              <a:rPr lang="uk-UA" dirty="0"/>
              <a:t> подорожі</a:t>
            </a:r>
          </a:p>
        </p:txBody>
      </p:sp>
      <p:sp>
        <p:nvSpPr>
          <p:cNvPr id="9" name="Хмара 8"/>
          <p:cNvSpPr/>
          <p:nvPr/>
        </p:nvSpPr>
        <p:spPr>
          <a:xfrm>
            <a:off x="8131175" y="3852863"/>
            <a:ext cx="2003425" cy="135731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Усні журнали</a:t>
            </a:r>
          </a:p>
        </p:txBody>
      </p:sp>
      <p:sp>
        <p:nvSpPr>
          <p:cNvPr id="10" name="Хмара 9"/>
          <p:cNvSpPr/>
          <p:nvPr/>
        </p:nvSpPr>
        <p:spPr>
          <a:xfrm>
            <a:off x="5018088" y="5373688"/>
            <a:ext cx="2003425" cy="13589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 err="1"/>
              <a:t>Уроки</a:t>
            </a:r>
            <a:r>
              <a:rPr lang="uk-UA" dirty="0"/>
              <a:t> -зустрічі</a:t>
            </a:r>
          </a:p>
        </p:txBody>
      </p:sp>
      <p:pic>
        <p:nvPicPr>
          <p:cNvPr id="17417" name="Picture 10" descr="IMG_25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" y="5078413"/>
            <a:ext cx="2058988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1" descr="P101018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48863" y="5141913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8763"/>
            <a:ext cx="121920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574675" y="422275"/>
            <a:ext cx="10645775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CC0000"/>
                </a:solidFill>
                <a:latin typeface="Times New Roman" pitchFamily="18" charset="0"/>
              </a:rPr>
              <a:t>Моє головне завдання</a:t>
            </a:r>
            <a:r>
              <a:rPr lang="ru-RU" sz="2400">
                <a:solidFill>
                  <a:srgbClr val="CC0000"/>
                </a:solidFill>
                <a:latin typeface="Times New Roman" pitchFamily="18" charset="0"/>
              </a:rPr>
              <a:t>:</a:t>
            </a:r>
          </a:p>
          <a:p>
            <a:pPr algn="ctr"/>
            <a:r>
              <a:rPr lang="ru-RU" sz="2400">
                <a:latin typeface="Times New Roman" pitchFamily="18" charset="0"/>
              </a:rPr>
              <a:t>- </a:t>
            </a:r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запалити в дитячому серці вогник допитливості;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- збагачувати знання школярів про природу, суспільне життя, трудову діяльність людей;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- формувати мовленнєві вміння;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- розвивати інтерес до читання;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- розширювати коло читання молодшого школяра, його начитаність;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- розвивати увагу, пам”ять, спостережливість, творчі здібності;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- пробуджувати інтерес до читання, робити його цікавим, пізнавальним, розвивальним;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- забезпечити повноцінне сприйняття художніх і навчально-пізнавальних текстів в їх специфіці;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- навчити працювати з навчальною і дитячою книгою;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- виховувати національну самосвідомість, духовність.</a:t>
            </a:r>
          </a:p>
          <a:p>
            <a:pPr algn="ctr"/>
            <a:r>
              <a:rPr lang="ru-RU" sz="2400">
                <a:solidFill>
                  <a:srgbClr val="0066FF"/>
                </a:solidFill>
                <a:latin typeface="Times New Roman" pitchFamily="18" charset="0"/>
              </a:rPr>
              <a:t>          І якщо в процесі навчання я виконаю всі свої поставлені завдання, то тільки тоді я зможу називати себе </a:t>
            </a:r>
            <a:r>
              <a:rPr lang="ru-RU" sz="2400" b="1">
                <a:solidFill>
                  <a:srgbClr val="0066FF"/>
                </a:solidFill>
                <a:latin typeface="Times New Roman" pitchFamily="18" charset="0"/>
              </a:rPr>
              <a:t>„Вчителем початкових</a:t>
            </a:r>
            <a:r>
              <a:rPr lang="ru-RU" sz="2400" b="1">
                <a:solidFill>
                  <a:srgbClr val="0066FF"/>
                </a:solidFill>
              </a:rPr>
              <a:t> класів”.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542713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190500" y="747713"/>
            <a:ext cx="1153953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2400" b="1">
                <a:solidFill>
                  <a:srgbClr val="CC0000"/>
                </a:solidFill>
              </a:rPr>
              <a:t>Щоб зацікавити учнів, знаходжу такі форми подачі та засвоєння знань, які викликають інтерес до засвоєння знань  </a:t>
            </a:r>
            <a:endParaRPr lang="ru-RU" sz="2400" b="1">
              <a:solidFill>
                <a:srgbClr val="CC0000"/>
              </a:solidFill>
            </a:endParaRPr>
          </a:p>
          <a:p>
            <a:r>
              <a:rPr lang="uk-UA">
                <a:solidFill>
                  <a:srgbClr val="3333FF"/>
                </a:solidFill>
              </a:rPr>
              <a:t>Ч</a:t>
            </a:r>
            <a:r>
              <a:rPr lang="ru-RU">
                <a:solidFill>
                  <a:srgbClr val="3333FF"/>
                </a:solidFill>
              </a:rPr>
              <a:t>итання за особами діалогу, випускаючи слова автора. </a:t>
            </a:r>
            <a:br>
              <a:rPr lang="ru-RU">
                <a:solidFill>
                  <a:srgbClr val="3333FF"/>
                </a:solidFill>
              </a:rPr>
            </a:br>
            <a:r>
              <a:rPr lang="ru-RU">
                <a:solidFill>
                  <a:srgbClr val="3333FF"/>
                </a:solidFill>
              </a:rPr>
              <a:t>Знаходження і читання уривка, який можна прочитати презирливо, суворо, з проханням, з насмішкою, радісно, весело, сумно. </a:t>
            </a:r>
            <a:br>
              <a:rPr lang="ru-RU">
                <a:solidFill>
                  <a:srgbClr val="3333FF"/>
                </a:solidFill>
              </a:rPr>
            </a:br>
            <a:r>
              <a:rPr lang="ru-RU">
                <a:solidFill>
                  <a:srgbClr val="3333FF"/>
                </a:solidFill>
              </a:rPr>
              <a:t>Читання пошепки, тихо, голосно</a:t>
            </a:r>
            <a:r>
              <a:rPr lang="uk-UA">
                <a:solidFill>
                  <a:srgbClr val="3333FF"/>
                </a:solidFill>
              </a:rPr>
              <a:t>, ч</a:t>
            </a:r>
            <a:r>
              <a:rPr lang="ru-RU">
                <a:solidFill>
                  <a:srgbClr val="3333FF"/>
                </a:solidFill>
              </a:rPr>
              <a:t>итання з логічним наголосом.</a:t>
            </a:r>
          </a:p>
          <a:p>
            <a:r>
              <a:rPr lang="ru-RU">
                <a:solidFill>
                  <a:srgbClr val="3333FF"/>
                </a:solidFill>
              </a:rPr>
              <a:t>Складання плану тексту. </a:t>
            </a:r>
          </a:p>
          <a:p>
            <a:r>
              <a:rPr lang="uk-UA">
                <a:solidFill>
                  <a:srgbClr val="3333FF"/>
                </a:solidFill>
              </a:rPr>
              <a:t>П</a:t>
            </a:r>
            <a:r>
              <a:rPr lang="ru-RU">
                <a:solidFill>
                  <a:srgbClr val="3333FF"/>
                </a:solidFill>
              </a:rPr>
              <a:t>ерекази: детальні, стислі, вибіркові, з перебудовою тексту з творчим доповненням.</a:t>
            </a:r>
          </a:p>
          <a:p>
            <a:r>
              <a:rPr lang="uk-UA">
                <a:solidFill>
                  <a:srgbClr val="3333FF"/>
                </a:solidFill>
              </a:rPr>
              <a:t>В</a:t>
            </a:r>
            <a:r>
              <a:rPr lang="ru-RU">
                <a:solidFill>
                  <a:srgbClr val="3333FF"/>
                </a:solidFill>
              </a:rPr>
              <a:t>прави на постановку правильного дихання</a:t>
            </a:r>
            <a:r>
              <a:rPr lang="uk-UA">
                <a:solidFill>
                  <a:srgbClr val="3333FF"/>
                </a:solidFill>
              </a:rPr>
              <a:t>, </a:t>
            </a:r>
            <a:r>
              <a:rPr lang="ru-RU">
                <a:solidFill>
                  <a:srgbClr val="3333FF"/>
                </a:solidFill>
              </a:rPr>
              <a:t>фонетичні загадки</a:t>
            </a:r>
            <a:r>
              <a:rPr lang="uk-UA">
                <a:solidFill>
                  <a:srgbClr val="3333FF"/>
                </a:solidFill>
              </a:rPr>
              <a:t>, з</a:t>
            </a:r>
            <a:r>
              <a:rPr lang="ru-RU">
                <a:solidFill>
                  <a:srgbClr val="3333FF"/>
                </a:solidFill>
              </a:rPr>
              <a:t>агадки-«метаграми»</a:t>
            </a:r>
            <a:r>
              <a:rPr lang="uk-UA">
                <a:solidFill>
                  <a:srgbClr val="3333FF"/>
                </a:solidFill>
              </a:rPr>
              <a:t>, ребуси,</a:t>
            </a:r>
            <a:r>
              <a:rPr lang="ru-RU">
                <a:solidFill>
                  <a:srgbClr val="3333FF"/>
                </a:solidFill>
              </a:rPr>
              <a:t> скоромовк</a:t>
            </a:r>
            <a:r>
              <a:rPr lang="uk-UA">
                <a:solidFill>
                  <a:srgbClr val="3333FF"/>
                </a:solidFill>
              </a:rPr>
              <a:t>и, ч</a:t>
            </a:r>
            <a:r>
              <a:rPr lang="ru-RU">
                <a:solidFill>
                  <a:srgbClr val="3333FF"/>
                </a:solidFill>
              </a:rPr>
              <a:t>истомовки</a:t>
            </a:r>
            <a:r>
              <a:rPr lang="uk-UA">
                <a:solidFill>
                  <a:srgbClr val="3333FF"/>
                </a:solidFill>
              </a:rPr>
              <a:t>,  </a:t>
            </a:r>
            <a:r>
              <a:rPr lang="ru-RU">
                <a:solidFill>
                  <a:srgbClr val="3333FF"/>
                </a:solidFill>
              </a:rPr>
              <a:t>картки-блискавки</a:t>
            </a:r>
            <a:r>
              <a:rPr lang="uk-UA">
                <a:solidFill>
                  <a:srgbClr val="3333FF"/>
                </a:solidFill>
              </a:rPr>
              <a:t>, </a:t>
            </a:r>
            <a:r>
              <a:rPr lang="ru-RU">
                <a:solidFill>
                  <a:srgbClr val="3333FF"/>
                </a:solidFill>
              </a:rPr>
              <a:t>читання з лінійкою.</a:t>
            </a:r>
          </a:p>
          <a:p>
            <a:r>
              <a:rPr lang="ru-RU">
                <a:solidFill>
                  <a:srgbClr val="3333FF"/>
                </a:solidFill>
              </a:rPr>
              <a:t>Гра "Знайди пеньок".</a:t>
            </a:r>
          </a:p>
          <a:p>
            <a:r>
              <a:rPr lang="ru-RU">
                <a:solidFill>
                  <a:srgbClr val="3333FF"/>
                </a:solidFill>
              </a:rPr>
              <a:t>Вправ</a:t>
            </a:r>
            <a:r>
              <a:rPr lang="uk-UA">
                <a:solidFill>
                  <a:srgbClr val="3333FF"/>
                </a:solidFill>
              </a:rPr>
              <a:t>и</a:t>
            </a:r>
            <a:r>
              <a:rPr lang="ru-RU">
                <a:solidFill>
                  <a:srgbClr val="3333FF"/>
                </a:solidFill>
              </a:rPr>
              <a:t>"Буксир" </a:t>
            </a:r>
            <a:r>
              <a:rPr lang="uk-UA">
                <a:solidFill>
                  <a:srgbClr val="3333FF"/>
                </a:solidFill>
              </a:rPr>
              <a:t>,</a:t>
            </a:r>
            <a:r>
              <a:rPr lang="ru-RU">
                <a:solidFill>
                  <a:srgbClr val="3333FF"/>
                </a:solidFill>
              </a:rPr>
              <a:t> "Оченята" </a:t>
            </a:r>
            <a:r>
              <a:rPr lang="uk-UA">
                <a:solidFill>
                  <a:srgbClr val="3333FF"/>
                </a:solidFill>
              </a:rPr>
              <a:t>,</a:t>
            </a:r>
            <a:r>
              <a:rPr lang="ru-RU">
                <a:solidFill>
                  <a:srgbClr val="3333FF"/>
                </a:solidFill>
              </a:rPr>
              <a:t>"Хвиля" ("Злива - дощ") </a:t>
            </a:r>
            <a:r>
              <a:rPr lang="uk-UA">
                <a:solidFill>
                  <a:srgbClr val="3333FF"/>
                </a:solidFill>
              </a:rPr>
              <a:t>,</a:t>
            </a:r>
            <a:r>
              <a:rPr lang="ru-RU">
                <a:solidFill>
                  <a:srgbClr val="3333FF"/>
                </a:solidFill>
              </a:rPr>
              <a:t> "Кидок - засічка"</a:t>
            </a:r>
            <a:r>
              <a:rPr lang="uk-UA">
                <a:solidFill>
                  <a:srgbClr val="3333FF"/>
                </a:solidFill>
              </a:rPr>
              <a:t>,</a:t>
            </a:r>
            <a:r>
              <a:rPr lang="ru-RU">
                <a:solidFill>
                  <a:srgbClr val="3333FF"/>
                </a:solidFill>
              </a:rPr>
              <a:t>"Кроки" </a:t>
            </a:r>
            <a:br>
              <a:rPr lang="ru-RU">
                <a:solidFill>
                  <a:srgbClr val="3333FF"/>
                </a:solidFill>
              </a:rPr>
            </a:br>
            <a:r>
              <a:rPr lang="ru-RU">
                <a:solidFill>
                  <a:srgbClr val="3333FF"/>
                </a:solidFill>
              </a:rPr>
              <a:t>"Диктор</a:t>
            </a:r>
          </a:p>
          <a:p>
            <a:r>
              <a:rPr lang="ru-RU">
                <a:solidFill>
                  <a:srgbClr val="3333FF"/>
                </a:solidFill>
              </a:rPr>
              <a:t>Читання-естафета </a:t>
            </a:r>
            <a:br>
              <a:rPr lang="ru-RU">
                <a:solidFill>
                  <a:srgbClr val="3333FF"/>
                </a:solidFill>
              </a:rPr>
            </a:br>
            <a:r>
              <a:rPr lang="ru-RU">
                <a:solidFill>
                  <a:srgbClr val="3333FF"/>
                </a:solidFill>
              </a:rPr>
              <a:t>Читання "ланцюжком" по рядах, в парах, хором. </a:t>
            </a:r>
            <a:br>
              <a:rPr lang="ru-RU">
                <a:solidFill>
                  <a:srgbClr val="3333FF"/>
                </a:solidFill>
              </a:rPr>
            </a:br>
            <a:r>
              <a:rPr lang="ru-RU">
                <a:solidFill>
                  <a:srgbClr val="3333FF"/>
                </a:solidFill>
              </a:rPr>
              <a:t>Читання розрізаних текстів</a:t>
            </a:r>
            <a:r>
              <a:rPr lang="uk-UA">
                <a:solidFill>
                  <a:srgbClr val="3333FF"/>
                </a:solidFill>
              </a:rPr>
              <a:t>, текстів – анограм</a:t>
            </a:r>
            <a:endParaRPr lang="ru-RU">
              <a:solidFill>
                <a:srgbClr val="3333FF"/>
              </a:solidFill>
            </a:endParaRPr>
          </a:p>
          <a:p>
            <a:r>
              <a:rPr lang="ru-RU">
                <a:solidFill>
                  <a:srgbClr val="3333FF"/>
                </a:solidFill>
              </a:rPr>
              <a:t>Скринька запитань"</a:t>
            </a:r>
          </a:p>
          <a:p>
            <a:r>
              <a:rPr lang="ru-RU">
                <a:solidFill>
                  <a:srgbClr val="3333FF"/>
                </a:solidFill>
              </a:rPr>
              <a:t>Відшукай в словах приховані слова</a:t>
            </a:r>
            <a:r>
              <a:rPr lang="uk-UA">
                <a:solidFill>
                  <a:srgbClr val="3333FF"/>
                </a:solidFill>
              </a:rPr>
              <a:t>.</a:t>
            </a:r>
          </a:p>
        </p:txBody>
      </p:sp>
      <p:pic>
        <p:nvPicPr>
          <p:cNvPr id="19459" name="Picture 4" descr="&amp;Kcy;&amp;acy;&amp;rcy;&amp;tcy;&amp;icy;&amp;ncy;&amp;kcy;&amp;icy; &amp;pcy;&amp;ocy; &amp;zcy;&amp;acy;&amp;pcy;&amp;rcy;&amp;ocy;&amp;scy;&amp;ucy; &amp;vcy;&amp;pcy;&amp;rcy;&amp;acy;&amp;vcy;&amp;icy; &amp;ncy;&amp;acy; &amp;rcy;&amp;ocy;&amp;zcy;&amp;vcy;&amp;icy;&amp;tcy;&amp;ocy;&amp;kcy; &amp;chcy;&amp;icy;&amp;tcy;&amp;acy;&amp;tscy;&amp;softcy;&amp;kcy;&amp;icy;&amp;khcy; &amp;ncy;&amp;acy;&amp;vcy;&amp;icy;&amp;chcy;&amp;ocy;&amp;kcy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33095" y="4009292"/>
            <a:ext cx="2899127" cy="2384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6"/>
          <p:cNvSpPr txBox="1">
            <a:spLocks noChangeArrowheads="1"/>
          </p:cNvSpPr>
          <p:nvPr/>
        </p:nvSpPr>
        <p:spPr bwMode="auto">
          <a:xfrm>
            <a:off x="2443163" y="461963"/>
            <a:ext cx="7105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rgbClr val="CC0000"/>
                </a:solidFill>
                <a:latin typeface="Times New Roman" pitchFamily="18" charset="0"/>
              </a:rPr>
              <a:t>Зацікавленість до навчання простежується у виховній та позакласній діяльності</a:t>
            </a:r>
            <a:endParaRPr lang="ru-RU" sz="2400" b="1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20482" name="Picture 7" descr="IMG_1150ффф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1284288"/>
            <a:ext cx="4030662" cy="3244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8" descr="PC0100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8563" y="1341438"/>
            <a:ext cx="4310062" cy="323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4" name="Picture 5" descr="ранкова зустріч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75" y="3552914"/>
            <a:ext cx="4114006" cy="3086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8085138" y="5627688"/>
            <a:ext cx="29273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i="1">
                <a:solidFill>
                  <a:srgbClr val="0066FF"/>
                </a:solidFill>
                <a:latin typeface="Times New Roman" pitchFamily="18" charset="0"/>
              </a:rPr>
              <a:t>Щоб день був плідним- розпочинаємо його з ранкової зустрічі</a:t>
            </a:r>
            <a:endParaRPr lang="ru-RU" sz="1400" i="1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82600" y="4573588"/>
            <a:ext cx="34067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400">
                <a:solidFill>
                  <a:srgbClr val="0066FF"/>
                </a:solidFill>
                <a:latin typeface="Times New Roman" pitchFamily="18" charset="0"/>
              </a:rPr>
              <a:t>Виховний захід “ Ми маленькі українці”</a:t>
            </a:r>
            <a:endParaRPr lang="ru-RU" sz="140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8267700" y="4578350"/>
            <a:ext cx="3392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400" i="1">
                <a:solidFill>
                  <a:srgbClr val="0066FF"/>
                </a:solidFill>
              </a:rPr>
              <a:t>Виховний захід “У світі казки чарівної</a:t>
            </a:r>
            <a:r>
              <a:rPr lang="uk-UA"/>
              <a:t>”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/>
          <p:cNvSpPr txBox="1">
            <a:spLocks noChangeArrowheads="1"/>
          </p:cNvSpPr>
          <p:nvPr/>
        </p:nvSpPr>
        <p:spPr bwMode="auto">
          <a:xfrm>
            <a:off x="2949575" y="339725"/>
            <a:ext cx="6294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>
                <a:solidFill>
                  <a:srgbClr val="CC0000"/>
                </a:solidFill>
                <a:latin typeface="Times New Roman" pitchFamily="18" charset="0"/>
              </a:rPr>
              <a:t>Основні напрями виховної роботи</a:t>
            </a:r>
            <a:endParaRPr lang="ru-RU" sz="2800" b="1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21506" name="AutoShape 6"/>
          <p:cNvSpPr>
            <a:spLocks noChangeArrowheads="1"/>
          </p:cNvSpPr>
          <p:nvPr/>
        </p:nvSpPr>
        <p:spPr bwMode="auto">
          <a:xfrm>
            <a:off x="284163" y="1933575"/>
            <a:ext cx="2300287" cy="17526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Взаєморозуміння</a:t>
            </a:r>
            <a:endParaRPr lang="ru-RU"/>
          </a:p>
        </p:txBody>
      </p:sp>
      <p:sp>
        <p:nvSpPr>
          <p:cNvPr id="21507" name="AutoShape 8"/>
          <p:cNvSpPr>
            <a:spLocks noChangeArrowheads="1"/>
          </p:cNvSpPr>
          <p:nvPr/>
        </p:nvSpPr>
        <p:spPr bwMode="auto">
          <a:xfrm>
            <a:off x="261938" y="3881438"/>
            <a:ext cx="2271712" cy="17367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Формування</a:t>
            </a:r>
          </a:p>
          <a:p>
            <a:pPr algn="ctr"/>
            <a:r>
              <a:rPr lang="uk-UA"/>
              <a:t> учнівського </a:t>
            </a:r>
          </a:p>
          <a:p>
            <a:pPr algn="ctr"/>
            <a:r>
              <a:rPr lang="uk-UA"/>
              <a:t>колективу</a:t>
            </a:r>
            <a:endParaRPr lang="ru-RU"/>
          </a:p>
        </p:txBody>
      </p:sp>
      <p:sp>
        <p:nvSpPr>
          <p:cNvPr id="21508" name="AutoShape 9"/>
          <p:cNvSpPr>
            <a:spLocks noChangeArrowheads="1"/>
          </p:cNvSpPr>
          <p:nvPr/>
        </p:nvSpPr>
        <p:spPr bwMode="auto">
          <a:xfrm>
            <a:off x="8859838" y="339725"/>
            <a:ext cx="2271712" cy="1633538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Толерантність</a:t>
            </a:r>
            <a:endParaRPr lang="ru-RU"/>
          </a:p>
        </p:txBody>
      </p:sp>
      <p:sp>
        <p:nvSpPr>
          <p:cNvPr id="21509" name="AutoShape 10"/>
          <p:cNvSpPr>
            <a:spLocks noChangeArrowheads="1"/>
          </p:cNvSpPr>
          <p:nvPr/>
        </p:nvSpPr>
        <p:spPr bwMode="auto">
          <a:xfrm>
            <a:off x="1304925" y="404813"/>
            <a:ext cx="2090738" cy="171132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Співпраця </a:t>
            </a:r>
            <a:endParaRPr lang="ru-RU"/>
          </a:p>
        </p:txBody>
      </p:sp>
      <p:sp>
        <p:nvSpPr>
          <p:cNvPr id="21510" name="AutoShape 11"/>
          <p:cNvSpPr>
            <a:spLocks noChangeArrowheads="1"/>
          </p:cNvSpPr>
          <p:nvPr/>
        </p:nvSpPr>
        <p:spPr bwMode="auto">
          <a:xfrm>
            <a:off x="9728200" y="2230438"/>
            <a:ext cx="2143125" cy="1920875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Творчий </a:t>
            </a:r>
          </a:p>
          <a:p>
            <a:pPr algn="ctr"/>
            <a:r>
              <a:rPr lang="uk-UA"/>
              <a:t>підхід</a:t>
            </a:r>
            <a:endParaRPr lang="ru-RU"/>
          </a:p>
        </p:txBody>
      </p:sp>
      <p:sp>
        <p:nvSpPr>
          <p:cNvPr id="21511" name="AutoShape 12"/>
          <p:cNvSpPr>
            <a:spLocks noChangeArrowheads="1"/>
          </p:cNvSpPr>
          <p:nvPr/>
        </p:nvSpPr>
        <p:spPr bwMode="auto">
          <a:xfrm>
            <a:off x="2835275" y="4840288"/>
            <a:ext cx="2390775" cy="19431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Розвиток</a:t>
            </a:r>
          </a:p>
          <a:p>
            <a:pPr algn="ctr"/>
            <a:r>
              <a:rPr lang="uk-UA"/>
              <a:t> особистості</a:t>
            </a:r>
            <a:endParaRPr lang="ru-RU"/>
          </a:p>
        </p:txBody>
      </p:sp>
      <p:sp>
        <p:nvSpPr>
          <p:cNvPr id="21512" name="AutoShape 13"/>
          <p:cNvSpPr>
            <a:spLocks noChangeArrowheads="1"/>
          </p:cNvSpPr>
          <p:nvPr/>
        </p:nvSpPr>
        <p:spPr bwMode="auto">
          <a:xfrm>
            <a:off x="5913438" y="4846638"/>
            <a:ext cx="2708275" cy="2011362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Розвиток</a:t>
            </a:r>
          </a:p>
          <a:p>
            <a:pPr algn="ctr"/>
            <a:r>
              <a:rPr lang="uk-UA"/>
              <a:t> моральних </a:t>
            </a:r>
          </a:p>
          <a:p>
            <a:pPr algn="ctr"/>
            <a:r>
              <a:rPr lang="uk-UA"/>
              <a:t>якостей,</a:t>
            </a:r>
          </a:p>
          <a:p>
            <a:pPr algn="ctr"/>
            <a:r>
              <a:rPr lang="uk-UA"/>
              <a:t>відповідальності</a:t>
            </a:r>
            <a:endParaRPr lang="ru-RU"/>
          </a:p>
        </p:txBody>
      </p:sp>
      <p:pic>
        <p:nvPicPr>
          <p:cNvPr id="28681" name="Picture 14" descr="IMG_1851"/>
          <p:cNvPicPr>
            <a:picLocks noChangeAspect="1" noChangeArrowheads="1"/>
          </p:cNvPicPr>
          <p:nvPr/>
        </p:nvPicPr>
        <p:blipFill>
          <a:blip r:embed="rId2"/>
          <a:srcRect l="6987"/>
          <a:stretch>
            <a:fillRect/>
          </a:stretch>
        </p:blipFill>
        <p:spPr bwMode="auto">
          <a:xfrm>
            <a:off x="3978275" y="1156493"/>
            <a:ext cx="4237038" cy="341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514" name="AutoShape 15"/>
          <p:cNvSpPr>
            <a:spLocks noChangeArrowheads="1"/>
          </p:cNvSpPr>
          <p:nvPr/>
        </p:nvSpPr>
        <p:spPr bwMode="auto">
          <a:xfrm>
            <a:off x="9074150" y="4406900"/>
            <a:ext cx="2630488" cy="2057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/>
              <a:t>Любов до природи</a:t>
            </a:r>
          </a:p>
          <a:p>
            <a:pPr algn="ctr"/>
            <a:r>
              <a:rPr lang="uk-UA"/>
              <a:t>та рідного краю</a:t>
            </a:r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495</Words>
  <Application>Microsoft Office PowerPoint</Application>
  <PresentationFormat>Широкоэкранный</PresentationFormat>
  <Paragraphs>96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Інститут Модернізації та Змісту освіти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Комп'ютер 4</dc:creator>
  <cp:lastModifiedBy>Сахновецька ЗОШ</cp:lastModifiedBy>
  <cp:revision>32</cp:revision>
  <dcterms:created xsi:type="dcterms:W3CDTF">2017-11-10T08:41:44Z</dcterms:created>
  <dcterms:modified xsi:type="dcterms:W3CDTF">2018-03-20T10:43:39Z</dcterms:modified>
</cp:coreProperties>
</file>