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6" r:id="rId10"/>
    <p:sldId id="268" r:id="rId11"/>
    <p:sldId id="270" r:id="rId12"/>
    <p:sldId id="272" r:id="rId13"/>
    <p:sldId id="273" r:id="rId14"/>
    <p:sldId id="276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7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12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696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2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316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46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98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8210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10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17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46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72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21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921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09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260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29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B38185-AC78-4DED-9A62-A916127B3FDA}" type="datetimeFigureOut">
              <a:rPr lang="uk-UA" smtClean="0"/>
              <a:t>25.03.2019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4D2EBE-99E1-4900-860E-D052B199E08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182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004647"/>
          </a:xfrm>
        </p:spPr>
        <p:txBody>
          <a:bodyPr/>
          <a:lstStyle/>
          <a:p>
            <a:r>
              <a:rPr lang="ru-RU" b="1" dirty="0">
                <a:solidFill>
                  <a:srgbClr val="92D050"/>
                </a:solidFill>
              </a:rPr>
              <a:t>БАТЬКИ, ДІТИ, ШКОЛА: СТИЛІ ВИХОВАННЯ</a:t>
            </a:r>
            <a:endParaRPr lang="uk-UA" b="1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3" y="2833215"/>
            <a:ext cx="6289431" cy="359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6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055" t="14240" r="24903" b="18638"/>
          <a:stretch/>
        </p:blipFill>
        <p:spPr>
          <a:xfrm>
            <a:off x="984738" y="722174"/>
            <a:ext cx="10374924" cy="578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82915" y="3130061"/>
            <a:ext cx="298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САМОВДОВОЛЕНИЙ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4169" y="0"/>
            <a:ext cx="537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rgbClr val="FFFF00"/>
                </a:solidFill>
              </a:rPr>
              <a:t>Г</a:t>
            </a:r>
            <a:r>
              <a:rPr lang="uk-UA" sz="4000" b="1" dirty="0" err="1" smtClean="0">
                <a:solidFill>
                  <a:srgbClr val="FFFF00"/>
                </a:solidFill>
              </a:rPr>
              <a:t>іпегропіка</a:t>
            </a:r>
            <a:endParaRPr lang="uk-UA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49" t="26788" r="26743" b="11367"/>
          <a:stretch/>
        </p:blipFill>
        <p:spPr>
          <a:xfrm>
            <a:off x="298938" y="255789"/>
            <a:ext cx="5547617" cy="479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807" t="17129" r="27698" b="23667"/>
          <a:stretch/>
        </p:blipFill>
        <p:spPr>
          <a:xfrm>
            <a:off x="5934808" y="1248508"/>
            <a:ext cx="6169393" cy="538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795050" y="219780"/>
            <a:ext cx="444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Хаотичний стиль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142" t="21587" r="25714" b="12186"/>
          <a:stretch/>
        </p:blipFill>
        <p:spPr>
          <a:xfrm>
            <a:off x="123092" y="228598"/>
            <a:ext cx="5758962" cy="504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134" t="12173" r="26582" b="20917"/>
          <a:stretch/>
        </p:blipFill>
        <p:spPr>
          <a:xfrm>
            <a:off x="5961185" y="1283676"/>
            <a:ext cx="6040315" cy="52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85438" y="413238"/>
            <a:ext cx="454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Демократичний стиль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344" t="16051" r="25108" b="18423"/>
          <a:stretch/>
        </p:blipFill>
        <p:spPr>
          <a:xfrm>
            <a:off x="263768" y="105508"/>
            <a:ext cx="11808069" cy="645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8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53916" y="123093"/>
            <a:ext cx="112277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    Щоб </a:t>
            </a:r>
            <a:r>
              <a:rPr lang="uk-UA" sz="2800" b="1" dirty="0">
                <a:solidFill>
                  <a:srgbClr val="002060"/>
                </a:solidFill>
              </a:rPr>
              <a:t>виростити дитину хорошою людиною треба витратити на неї в 2 рази менше грошей і в 2 рази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більше </a:t>
            </a:r>
            <a:r>
              <a:rPr lang="uk-UA" sz="2800" b="1" dirty="0">
                <a:solidFill>
                  <a:srgbClr val="002060"/>
                </a:solidFill>
              </a:rPr>
              <a:t>часу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    Ваші </a:t>
            </a:r>
            <a:r>
              <a:rPr lang="uk-UA" sz="2800" b="1" dirty="0">
                <a:solidFill>
                  <a:srgbClr val="002060"/>
                </a:solidFill>
              </a:rPr>
              <a:t>слова, почуття і вчинки обов’язково відіб’ються на формуванні характеру вашої дитини.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   Так </a:t>
            </a:r>
            <a:r>
              <a:rPr lang="uk-UA" sz="2800" b="1" dirty="0">
                <a:solidFill>
                  <a:srgbClr val="002060"/>
                </a:solidFill>
              </a:rPr>
              <a:t>природа справедливо встановила зв’язки між поколіннями. </a:t>
            </a:r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    Пам’ятайте</a:t>
            </a:r>
            <a:r>
              <a:rPr lang="uk-UA" sz="2800" b="1" dirty="0">
                <a:solidFill>
                  <a:srgbClr val="002060"/>
                </a:solidFill>
              </a:rPr>
              <a:t>, що разом ви не випадково.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rgbClr val="92D050"/>
                </a:solidFill>
              </a:rPr>
              <a:t>    Сьогодні </a:t>
            </a:r>
            <a:r>
              <a:rPr lang="uk-UA" sz="2800" b="1" dirty="0">
                <a:solidFill>
                  <a:srgbClr val="92D050"/>
                </a:solidFill>
              </a:rPr>
              <a:t>ви для своїх дітей – опора, а в старості вони повинні стати для Вас надією.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77" y="123093"/>
            <a:ext cx="1667608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9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46285" y="685800"/>
            <a:ext cx="10172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dirty="0" smtClean="0"/>
              <a:t>      </a:t>
            </a:r>
            <a:r>
              <a:rPr lang="uk-UA" sz="2800" b="1" dirty="0" smtClean="0">
                <a:solidFill>
                  <a:srgbClr val="002060"/>
                </a:solidFill>
              </a:rPr>
              <a:t>Не </a:t>
            </a:r>
            <a:r>
              <a:rPr lang="uk-UA" sz="2800" b="1" dirty="0">
                <a:solidFill>
                  <a:srgbClr val="002060"/>
                </a:solidFill>
              </a:rPr>
              <a:t>дозволяйте собі в присутності дитини спалахів агресії, лементу, сварки, зневажливих жестів, образливих слів, сарказму, приниження інших членів сім’ї.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uk-UA" sz="2800" b="1" dirty="0"/>
              <a:t> </a:t>
            </a:r>
            <a:r>
              <a:rPr lang="uk-UA" sz="2800" b="1" dirty="0" smtClean="0"/>
              <a:t>     </a:t>
            </a:r>
            <a:r>
              <a:rPr lang="uk-UA" sz="2800" b="1" dirty="0" smtClean="0">
                <a:solidFill>
                  <a:srgbClr val="92D050"/>
                </a:solidFill>
              </a:rPr>
              <a:t>Пам’ятайте</a:t>
            </a:r>
            <a:r>
              <a:rPr lang="uk-UA" sz="2800" b="1" dirty="0">
                <a:solidFill>
                  <a:srgbClr val="92D050"/>
                </a:solidFill>
              </a:rPr>
              <a:t>, що стилям поведінки діти </a:t>
            </a:r>
            <a:r>
              <a:rPr lang="uk-UA" sz="2800" b="1" dirty="0" err="1">
                <a:solidFill>
                  <a:srgbClr val="92D050"/>
                </a:solidFill>
              </a:rPr>
              <a:t>вчаться</a:t>
            </a:r>
            <a:r>
              <a:rPr lang="uk-UA" sz="2800" b="1" dirty="0">
                <a:solidFill>
                  <a:srgbClr val="92D050"/>
                </a:solidFill>
              </a:rPr>
              <a:t> в першу чергу саме  у Вас, своїх батьків!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1101" t="33303" r="26265" b="34742"/>
          <a:stretch/>
        </p:blipFill>
        <p:spPr>
          <a:xfrm>
            <a:off x="4132385" y="4510455"/>
            <a:ext cx="4006646" cy="220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1" y="4264269"/>
            <a:ext cx="1667608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0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13238" y="369277"/>
            <a:ext cx="112893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dirty="0" smtClean="0"/>
              <a:t>     Частіше </a:t>
            </a:r>
            <a:r>
              <a:rPr lang="uk-UA" sz="2800" b="1" dirty="0"/>
              <a:t>розмовляйте з  дитиною, </a:t>
            </a:r>
            <a:endParaRPr lang="uk-UA" sz="2800" b="1" dirty="0" smtClean="0"/>
          </a:p>
          <a:p>
            <a:pPr algn="just">
              <a:lnSpc>
                <a:spcPct val="150000"/>
              </a:lnSpc>
            </a:pPr>
            <a:r>
              <a:rPr lang="uk-UA" sz="2800" b="1" dirty="0" smtClean="0"/>
              <a:t>пояснюйте </a:t>
            </a:r>
            <a:r>
              <a:rPr lang="uk-UA" sz="2800" b="1" dirty="0"/>
              <a:t>життєві    ситуації. </a:t>
            </a:r>
            <a:r>
              <a:rPr lang="uk-UA" sz="2800" b="1" dirty="0" smtClean="0"/>
              <a:t>    </a:t>
            </a:r>
          </a:p>
          <a:p>
            <a:pPr algn="just">
              <a:lnSpc>
                <a:spcPct val="150000"/>
              </a:lnSpc>
            </a:pPr>
            <a:r>
              <a:rPr lang="uk-UA" sz="2800" b="1" dirty="0"/>
              <a:t> </a:t>
            </a:r>
            <a:r>
              <a:rPr lang="uk-UA" sz="2800" b="1" dirty="0" smtClean="0"/>
              <a:t>    Допоможіть </a:t>
            </a:r>
            <a:r>
              <a:rPr lang="uk-UA" sz="2800" b="1" dirty="0"/>
              <a:t>їй навчитися висловлювати свої </a:t>
            </a:r>
            <a:endParaRPr lang="uk-UA" sz="2800" b="1" dirty="0" smtClean="0"/>
          </a:p>
          <a:p>
            <a:pPr algn="just">
              <a:lnSpc>
                <a:spcPct val="150000"/>
              </a:lnSpc>
            </a:pPr>
            <a:r>
              <a:rPr lang="uk-UA" sz="2800" b="1" dirty="0" smtClean="0"/>
              <a:t>бажання</a:t>
            </a:r>
            <a:r>
              <a:rPr lang="uk-UA" sz="2800" b="1" dirty="0"/>
              <a:t>, почуття, переживання. </a:t>
            </a:r>
            <a:endParaRPr lang="uk-UA" sz="2800" b="1" dirty="0" smtClean="0"/>
          </a:p>
          <a:p>
            <a:pPr algn="just">
              <a:lnSpc>
                <a:spcPct val="150000"/>
              </a:lnSpc>
            </a:pPr>
            <a:r>
              <a:rPr lang="uk-UA" sz="2800" b="1" dirty="0"/>
              <a:t> </a:t>
            </a:r>
            <a:r>
              <a:rPr lang="uk-UA" sz="2800" b="1" dirty="0" smtClean="0"/>
              <a:t>    Щодня </a:t>
            </a:r>
            <a:r>
              <a:rPr lang="uk-UA" sz="2800" b="1" dirty="0"/>
              <a:t>цікавтесь її справами, досягненнями, проблемами, переживаннями. Але будьте обережними з оцінкою в адресу інших     людей.</a:t>
            </a:r>
          </a:p>
          <a:p>
            <a:pPr algn="just">
              <a:lnSpc>
                <a:spcPct val="150000"/>
              </a:lnSpc>
            </a:pPr>
            <a:r>
              <a:rPr lang="uk-UA" sz="2800" b="1" dirty="0" smtClean="0"/>
              <a:t>    Ваша  неповага до людей копіюється дітьми.</a:t>
            </a:r>
            <a:endParaRPr lang="uk-UA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169" t="47719" r="60142" b="29511"/>
          <a:stretch/>
        </p:blipFill>
        <p:spPr>
          <a:xfrm>
            <a:off x="9187961" y="4290647"/>
            <a:ext cx="2646486" cy="2307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12" y="272562"/>
            <a:ext cx="1667608" cy="2417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0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85800" y="342900"/>
            <a:ext cx="1097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    Ніколи </a:t>
            </a:r>
            <a:r>
              <a:rPr lang="uk-UA" sz="2800" b="1" dirty="0">
                <a:solidFill>
                  <a:srgbClr val="002060"/>
                </a:solidFill>
              </a:rPr>
              <a:t>не порівнюйте свою дитину з </a:t>
            </a:r>
            <a:r>
              <a:rPr lang="uk-UA" sz="2800" b="1" dirty="0" smtClean="0">
                <a:solidFill>
                  <a:srgbClr val="002060"/>
                </a:solidFill>
              </a:rPr>
              <a:t>однокласниками </a:t>
            </a:r>
            <a:r>
              <a:rPr lang="uk-UA" sz="2800" b="1" dirty="0">
                <a:solidFill>
                  <a:srgbClr val="002060"/>
                </a:solidFill>
              </a:rPr>
              <a:t>чи сусідськими дітьми, </a:t>
            </a:r>
            <a:r>
              <a:rPr lang="uk-UA" sz="2800" b="1" dirty="0" smtClean="0">
                <a:solidFill>
                  <a:srgbClr val="002060"/>
                </a:solidFill>
              </a:rPr>
              <a:t>з </a:t>
            </a:r>
            <a:r>
              <a:rPr lang="uk-UA" sz="2800" b="1" dirty="0">
                <a:solidFill>
                  <a:srgbClr val="002060"/>
                </a:solidFill>
              </a:rPr>
              <a:t>друзями чи родичами.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    Порівнюйте </a:t>
            </a:r>
            <a:r>
              <a:rPr lang="uk-UA" sz="2800" b="1" dirty="0">
                <a:solidFill>
                  <a:srgbClr val="002060"/>
                </a:solidFill>
              </a:rPr>
              <a:t>якою вона була вчора і якою є сьогодні.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    Це </a:t>
            </a:r>
            <a:r>
              <a:rPr lang="uk-UA" sz="2800" b="1" dirty="0">
                <a:solidFill>
                  <a:srgbClr val="002060"/>
                </a:solidFill>
              </a:rPr>
              <a:t>допоможе Вам швидше оволодіти азами батьківської мудрості.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2219" t="46731" r="29348" b="37941"/>
          <a:stretch/>
        </p:blipFill>
        <p:spPr>
          <a:xfrm rot="497940">
            <a:off x="6003731" y="2954699"/>
            <a:ext cx="4530868" cy="3517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592" t="46553" r="58966" b="37787"/>
          <a:stretch/>
        </p:blipFill>
        <p:spPr>
          <a:xfrm rot="21194220">
            <a:off x="1411977" y="3006480"/>
            <a:ext cx="4569010" cy="3517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88" y="4627669"/>
            <a:ext cx="1667608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8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931" t="24691" r="25234" b="9951"/>
          <a:stretch/>
        </p:blipFill>
        <p:spPr>
          <a:xfrm>
            <a:off x="589083" y="316523"/>
            <a:ext cx="10946424" cy="6252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48" y="0"/>
            <a:ext cx="1554652" cy="199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0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12" t="29762" r="25762" b="8818"/>
          <a:stretch/>
        </p:blipFill>
        <p:spPr>
          <a:xfrm>
            <a:off x="808891" y="254976"/>
            <a:ext cx="10629901" cy="642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4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41" t="15005" r="25662" b="18926"/>
          <a:stretch/>
        </p:blipFill>
        <p:spPr>
          <a:xfrm>
            <a:off x="342899" y="237392"/>
            <a:ext cx="11412415" cy="637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21" t="19169" r="26184" b="17033"/>
          <a:stretch/>
        </p:blipFill>
        <p:spPr>
          <a:xfrm>
            <a:off x="684211" y="263769"/>
            <a:ext cx="10877673" cy="643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2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78068" y="0"/>
            <a:ext cx="99704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800" b="1" dirty="0" smtClean="0">
                <a:solidFill>
                  <a:srgbClr val="002060"/>
                </a:solidFill>
              </a:rPr>
              <a:t>В очах дитини, батьки виступають в декількох ролях: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/>
              <a:t> як джерело емоційного тепла і підтримки, </a:t>
            </a:r>
          </a:p>
          <a:p>
            <a:pPr>
              <a:lnSpc>
                <a:spcPct val="200000"/>
              </a:lnSpc>
            </a:pPr>
            <a:r>
              <a:rPr lang="uk-UA" sz="2400" b="1" dirty="0"/>
              <a:t> </a:t>
            </a:r>
            <a:r>
              <a:rPr lang="uk-UA" sz="2400" b="1" dirty="0" smtClean="0"/>
              <a:t>    без яких дитина почуває себе беззахисною і безпомічною;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/>
              <a:t> як влада, розпорядник благ, покарань і заохочень,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/>
              <a:t> як зразок, приклад для наслідування, втілення мудрості і особистих людських якостей;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400" b="1" dirty="0" smtClean="0"/>
              <a:t> як старший друг і порадник,</a:t>
            </a:r>
          </a:p>
          <a:p>
            <a:pPr>
              <a:lnSpc>
                <a:spcPct val="200000"/>
              </a:lnSpc>
            </a:pPr>
            <a:r>
              <a:rPr lang="uk-UA" sz="2400" b="1" dirty="0"/>
              <a:t> </a:t>
            </a:r>
            <a:r>
              <a:rPr lang="uk-UA" sz="2400" b="1" dirty="0" smtClean="0"/>
              <a:t>   якому можна довіряти.</a:t>
            </a:r>
            <a:endParaRPr lang="uk-UA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r="21733"/>
          <a:stretch/>
        </p:blipFill>
        <p:spPr>
          <a:xfrm>
            <a:off x="6769603" y="3868615"/>
            <a:ext cx="4658460" cy="2664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2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7391" y="615462"/>
            <a:ext cx="102694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 smtClean="0">
                <a:solidFill>
                  <a:srgbClr val="C00000"/>
                </a:solidFill>
              </a:rPr>
              <a:t>    Виховання</a:t>
            </a:r>
            <a:r>
              <a:rPr lang="uk-UA" sz="2000" b="1" dirty="0" smtClean="0"/>
              <a:t> — це складний і багатогранний процес формування </a:t>
            </a:r>
          </a:p>
          <a:p>
            <a:pPr algn="just">
              <a:lnSpc>
                <a:spcPct val="150000"/>
              </a:lnSpc>
            </a:pPr>
            <a:r>
              <a:rPr lang="uk-UA" sz="2000" b="1" dirty="0" smtClean="0"/>
              <a:t>особистості, створення оптимальних умов для її фізичного, </a:t>
            </a:r>
          </a:p>
          <a:p>
            <a:pPr algn="just">
              <a:lnSpc>
                <a:spcPct val="150000"/>
              </a:lnSpc>
            </a:pPr>
            <a:r>
              <a:rPr lang="uk-UA" sz="2000" b="1" dirty="0" smtClean="0"/>
              <a:t>психічного та соціального розвитку.  </a:t>
            </a:r>
          </a:p>
          <a:p>
            <a:pPr algn="just">
              <a:lnSpc>
                <a:spcPct val="150000"/>
              </a:lnSpc>
            </a:pPr>
            <a:r>
              <a:rPr lang="uk-UA" sz="2000" b="1" dirty="0" smtClean="0">
                <a:solidFill>
                  <a:srgbClr val="C00000"/>
                </a:solidFill>
              </a:rPr>
              <a:t>    Основна мета виховання </a:t>
            </a:r>
            <a:r>
              <a:rPr lang="uk-UA" sz="2000" b="1" dirty="0" smtClean="0"/>
              <a:t>— всебічний гармонійний розвиток </a:t>
            </a:r>
          </a:p>
          <a:p>
            <a:pPr algn="just">
              <a:lnSpc>
                <a:spcPct val="150000"/>
              </a:lnSpc>
            </a:pPr>
            <a:r>
              <a:rPr lang="uk-UA" sz="2000" b="1" dirty="0" smtClean="0"/>
              <a:t>особистості.  </a:t>
            </a:r>
          </a:p>
          <a:p>
            <a:pPr algn="just">
              <a:lnSpc>
                <a:spcPct val="150000"/>
              </a:lnSpc>
            </a:pPr>
            <a:r>
              <a:rPr lang="uk-UA" sz="2000" b="1" dirty="0" smtClean="0">
                <a:solidFill>
                  <a:srgbClr val="C00000"/>
                </a:solidFill>
              </a:rPr>
              <a:t>    Всебічне виховання передбачає</a:t>
            </a:r>
            <a:r>
              <a:rPr lang="uk-UA" sz="2000" b="1" dirty="0" smtClean="0"/>
              <a:t> формування у людини певних </a:t>
            </a:r>
          </a:p>
          <a:p>
            <a:pPr algn="just">
              <a:lnSpc>
                <a:spcPct val="150000"/>
              </a:lnSpc>
            </a:pPr>
            <a:r>
              <a:rPr lang="uk-UA" sz="2000" b="1" dirty="0" smtClean="0"/>
              <a:t>якостей відповідно до вимог морального, розумового, трудового,</a:t>
            </a:r>
          </a:p>
          <a:p>
            <a:pPr algn="just">
              <a:lnSpc>
                <a:spcPct val="150000"/>
              </a:lnSpc>
            </a:pPr>
            <a:r>
              <a:rPr lang="uk-UA" sz="2000" b="1" dirty="0" smtClean="0"/>
              <a:t> фізичного й естетичного виховання. </a:t>
            </a:r>
          </a:p>
          <a:p>
            <a:pPr algn="just">
              <a:lnSpc>
                <a:spcPct val="150000"/>
              </a:lnSpc>
            </a:pPr>
            <a:r>
              <a:rPr lang="uk-UA" sz="2000" b="1" dirty="0" smtClean="0">
                <a:solidFill>
                  <a:srgbClr val="C00000"/>
                </a:solidFill>
              </a:rPr>
              <a:t>    Під гармонійністю </a:t>
            </a:r>
            <a:r>
              <a:rPr lang="uk-UA" sz="2000" b="1" dirty="0" smtClean="0"/>
              <a:t>розуміють узгодження, поєднання цих якостей, </a:t>
            </a:r>
          </a:p>
          <a:p>
            <a:pPr algn="just">
              <a:lnSpc>
                <a:spcPct val="150000"/>
              </a:lnSpc>
            </a:pPr>
            <a:r>
              <a:rPr lang="uk-UA" sz="2000" b="1" dirty="0" smtClean="0"/>
              <a:t>їх </a:t>
            </a:r>
            <a:r>
              <a:rPr lang="uk-UA" sz="2000" b="1" dirty="0" err="1" smtClean="0"/>
              <a:t>взаємодоповнення</a:t>
            </a:r>
            <a:r>
              <a:rPr lang="uk-UA" sz="2000" b="1" dirty="0" smtClean="0"/>
              <a:t> та взаємозбагачення.</a:t>
            </a:r>
            <a:endParaRPr lang="uk-UA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93" y="360483"/>
            <a:ext cx="2708031" cy="3402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6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90145" y="307731"/>
            <a:ext cx="10937631" cy="113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/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Будь ласка, прочитайте матеріал і відберіть те, що, на ваш погляд, </a:t>
            </a:r>
            <a:r>
              <a:rPr lang="uk-UA" sz="2400" b="1" dirty="0" err="1" smtClean="0">
                <a:solidFill>
                  <a:srgbClr val="7030A0"/>
                </a:solidFill>
              </a:rPr>
              <a:t>прийнятно</a:t>
            </a:r>
            <a:r>
              <a:rPr lang="uk-UA" sz="2400" b="1" dirty="0" smtClean="0">
                <a:solidFill>
                  <a:srgbClr val="7030A0"/>
                </a:solidFill>
              </a:rPr>
              <a:t> для виховання дитини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52853" y="1230923"/>
            <a:ext cx="110783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C00000"/>
                </a:solidFill>
              </a:rPr>
              <a:t>1.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</a:rPr>
              <a:t>Усі рішення приймають батьки.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</a:rPr>
              <a:t>Дитина в усьому повинна підкорятися волі батьків.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</a:rPr>
              <a:t>Чітке виконання правил дисципліни й порядку.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</a:rPr>
              <a:t>Вимагання від дитини в усіх сферах досягати успіху.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</a:rPr>
              <a:t>Навмисне обмеження свободи.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Прагнення батьків усе вирішувати замість дитини.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Перебільшена увага до дитини.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Головне місце в родині – для дитини.</a:t>
            </a:r>
            <a:endParaRPr lang="uk-UA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93531" y="342900"/>
            <a:ext cx="104628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Відсутність єдиного підходу до виховання, чітких вимог до дитини.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Постійні зміни в настрої батьків із приводу проблем у дитини й впливу на неї.</a:t>
            </a:r>
          </a:p>
          <a:p>
            <a:pPr>
              <a:lnSpc>
                <a:spcPct val="200000"/>
              </a:lnSpc>
            </a:pPr>
            <a:r>
              <a:rPr lang="uk-UA" sz="2000" b="1" dirty="0" smtClean="0">
                <a:solidFill>
                  <a:srgbClr val="FFFF00"/>
                </a:solidFill>
              </a:rPr>
              <a:t>4.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FFFF00"/>
                </a:solidFill>
              </a:rPr>
              <a:t>Батьки розвивають у дитині особисту відповідальність і самостійність.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FFFF00"/>
                </a:solidFill>
              </a:rPr>
              <a:t>Дитина бере участь в обговоренні сімейних проблем, прийнятті рішень.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FFFF00"/>
                </a:solidFill>
              </a:rPr>
              <a:t>Батьки чуйно ставляться до запитів дитини, поважають її думку.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FFFF00"/>
                </a:solidFill>
              </a:rPr>
              <a:t>Виховання чіткої дисципліни й правил поведінки дитини.</a:t>
            </a:r>
            <a:endParaRPr lang="uk-U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372" t="13356" r="25198" b="20775"/>
          <a:stretch/>
        </p:blipFill>
        <p:spPr>
          <a:xfrm>
            <a:off x="342902" y="114300"/>
            <a:ext cx="11412414" cy="656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5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930" t="19659" r="25213" b="14176"/>
          <a:stretch/>
        </p:blipFill>
        <p:spPr>
          <a:xfrm>
            <a:off x="386861" y="574151"/>
            <a:ext cx="5433645" cy="576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835" t="20705" r="25277" b="13064"/>
          <a:stretch/>
        </p:blipFill>
        <p:spPr>
          <a:xfrm>
            <a:off x="6251329" y="539882"/>
            <a:ext cx="5503985" cy="579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26777" y="70338"/>
            <a:ext cx="4941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Авторитарний стиль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</TotalTime>
  <Words>509</Words>
  <Application>Microsoft Office PowerPoint</Application>
  <PresentationFormat>Широкий екран</PresentationFormat>
  <Paragraphs>59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Century Gothic</vt:lpstr>
      <vt:lpstr>Times New Roman</vt:lpstr>
      <vt:lpstr>Wingdings</vt:lpstr>
      <vt:lpstr>Wingdings 3</vt:lpstr>
      <vt:lpstr>Сектор</vt:lpstr>
      <vt:lpstr>БАТЬКИ, ДІТИ, ШКОЛА: СТИЛІ ВИХОВАННЯ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БАТЬКИ, ДІТИ, ШКОЛА: СТИЛІ ВИХОВАННЯ</dc:title>
  <dc:creator>Головний комп'ютер</dc:creator>
  <cp:lastModifiedBy>Головний комп'ютер</cp:lastModifiedBy>
  <cp:revision>22</cp:revision>
  <dcterms:created xsi:type="dcterms:W3CDTF">2019-03-18T12:47:00Z</dcterms:created>
  <dcterms:modified xsi:type="dcterms:W3CDTF">2019-03-25T08:35:36Z</dcterms:modified>
</cp:coreProperties>
</file>