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9" r:id="rId4"/>
    <p:sldId id="259" r:id="rId5"/>
    <p:sldId id="270" r:id="rId6"/>
    <p:sldId id="267" r:id="rId7"/>
    <p:sldId id="271" r:id="rId8"/>
    <p:sldId id="275" r:id="rId9"/>
    <p:sldId id="263" r:id="rId10"/>
    <p:sldId id="266" r:id="rId11"/>
    <p:sldId id="268" r:id="rId12"/>
    <p:sldId id="260" r:id="rId13"/>
    <p:sldId id="262" r:id="rId14"/>
    <p:sldId id="264" r:id="rId15"/>
    <p:sldId id="272" r:id="rId16"/>
    <p:sldId id="265" r:id="rId17"/>
    <p:sldId id="273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4EA6E-D9DC-4EA7-9A7B-74306A51D81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8357-3642-4FE4-B681-B94BF48D84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6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7896788-3916-43D5-87AB-D77A8992B08F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22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2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6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6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1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7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4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9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1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0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5F2-4FC1-43A6-97B6-BCE4271BA51D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7573-E0CE-4384-A8C3-E65F5E71EDF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177603" cy="305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643" y="2564904"/>
            <a:ext cx="795358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Досвід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вчителя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географії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та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економіки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Сахновецької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ЗОШ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І-ІІІ ст. </a:t>
            </a:r>
            <a:endParaRPr lang="ru-RU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Бабієнко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Лесі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Володимирівни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2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699" y="0"/>
            <a:ext cx="86376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Лауреат конкурсу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«Учитель року – 2019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 у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номінації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«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Географія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96" y="1859232"/>
            <a:ext cx="5458125" cy="4069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982" y="1851317"/>
            <a:ext cx="5489782" cy="41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452" y="929390"/>
            <a:ext cx="5349940" cy="4012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6898" y="2015910"/>
            <a:ext cx="5401130" cy="40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-22972"/>
            <a:ext cx="54106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Координатор конкурсу </a:t>
            </a:r>
          </a:p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</a:t>
            </a:r>
            <a:r>
              <a:rPr lang="uk-UA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Геліантус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8479"/>
            <a:ext cx="4499992" cy="3374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32496"/>
            <a:ext cx="4700670" cy="3525503"/>
          </a:xfrm>
          <a:prstGeom prst="rect">
            <a:avLst/>
          </a:prstGeom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2331393" cy="22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6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75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Виховна година </a:t>
            </a:r>
          </a:p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«Чорнобиль не має минулого часу»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38581"/>
            <a:ext cx="3337199" cy="4449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457471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99" y="2132856"/>
            <a:ext cx="3840648" cy="4613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52"/>
            <a:ext cx="4091948" cy="3068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1658"/>
            <a:ext cx="4176464" cy="3132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3" y="151476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801886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картинки з географії\7572958-illustration-of-a-cartoon-wise-owl-with-world-glob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717" y="4437112"/>
            <a:ext cx="3749141" cy="2337179"/>
          </a:xfrm>
          <a:prstGeom prst="rect">
            <a:avLst/>
          </a:prstGeom>
          <a:noFill/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95" y="90926"/>
            <a:ext cx="3129505" cy="30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16632"/>
            <a:ext cx="62646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УЧИТЕЛЬ Я! А значить, я - артист!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Я </a:t>
            </a:r>
            <a:r>
              <a:rPr lang="ru-RU" sz="2000" b="1" i="1" dirty="0" err="1">
                <a:solidFill>
                  <a:srgbClr val="002060"/>
                </a:solidFill>
              </a:rPr>
              <a:t>режисер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актор</a:t>
            </a:r>
            <a:r>
              <a:rPr lang="ru-RU" sz="2000" b="1" i="1" dirty="0">
                <a:solidFill>
                  <a:srgbClr val="002060"/>
                </a:solidFill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</a:rPr>
              <a:t>вічний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мрійник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Психолог, </a:t>
            </a:r>
            <a:r>
              <a:rPr lang="ru-RU" sz="2000" b="1" i="1" dirty="0" err="1">
                <a:solidFill>
                  <a:srgbClr val="002060"/>
                </a:solidFill>
              </a:rPr>
              <a:t>диригент</a:t>
            </a:r>
            <a:r>
              <a:rPr lang="ru-RU" sz="2000" b="1" i="1" dirty="0">
                <a:solidFill>
                  <a:srgbClr val="002060"/>
                </a:solidFill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</a:rPr>
              <a:t>журналіст</a:t>
            </a:r>
            <a:r>
              <a:rPr lang="ru-RU" sz="2000" b="1" i="1" dirty="0">
                <a:solidFill>
                  <a:srgbClr val="002060"/>
                </a:solidFill>
              </a:rPr>
              <a:t>, поет,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</a:t>
            </a:r>
            <a:r>
              <a:rPr lang="ru-RU" sz="2000" b="1" i="1" dirty="0" err="1">
                <a:solidFill>
                  <a:srgbClr val="002060"/>
                </a:solidFill>
              </a:rPr>
              <a:t>прозаїк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фізик</a:t>
            </a:r>
            <a:r>
              <a:rPr lang="ru-RU" sz="2000" b="1" i="1" dirty="0">
                <a:solidFill>
                  <a:srgbClr val="002060"/>
                </a:solidFill>
              </a:rPr>
              <a:t>, практик, </a:t>
            </a:r>
            <a:r>
              <a:rPr lang="ru-RU" sz="2000" b="1" i="1" dirty="0" err="1">
                <a:solidFill>
                  <a:srgbClr val="002060"/>
                </a:solidFill>
              </a:rPr>
              <a:t>лірник</a:t>
            </a:r>
            <a:r>
              <a:rPr lang="ru-RU" sz="2000" b="1" i="1" dirty="0">
                <a:solidFill>
                  <a:srgbClr val="002060"/>
                </a:solidFill>
              </a:rPr>
              <a:t>. Учитель я!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А значить, небеса мене торкнулись </a:t>
            </a:r>
            <a:r>
              <a:rPr lang="ru-RU" sz="2000" b="1" i="1" dirty="0" err="1">
                <a:solidFill>
                  <a:srgbClr val="002060"/>
                </a:solidFill>
              </a:rPr>
              <a:t>поцілунком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долі</a:t>
            </a:r>
            <a:r>
              <a:rPr lang="ru-RU" sz="2000" b="1" i="1" dirty="0">
                <a:solidFill>
                  <a:srgbClr val="002060"/>
                </a:solidFill>
              </a:rPr>
              <a:t>...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   </a:t>
            </a:r>
            <a:r>
              <a:rPr lang="ru-RU" sz="2000" b="1" i="1" dirty="0" err="1">
                <a:solidFill>
                  <a:srgbClr val="002060"/>
                </a:solidFill>
              </a:rPr>
              <a:t>Щоб</a:t>
            </a:r>
            <a:r>
              <a:rPr lang="ru-RU" sz="2000" b="1" i="1" dirty="0">
                <a:solidFill>
                  <a:srgbClr val="002060"/>
                </a:solidFill>
              </a:rPr>
              <a:t> день і </a:t>
            </a:r>
            <a:r>
              <a:rPr lang="ru-RU" sz="2000" b="1" i="1" dirty="0" err="1">
                <a:solidFill>
                  <a:srgbClr val="002060"/>
                </a:solidFill>
              </a:rPr>
              <a:t>ніч</a:t>
            </a:r>
            <a:r>
              <a:rPr lang="ru-RU" sz="2000" b="1" i="1" dirty="0">
                <a:solidFill>
                  <a:srgbClr val="002060"/>
                </a:solidFill>
              </a:rPr>
              <a:t> то </a:t>
            </a:r>
            <a:r>
              <a:rPr lang="ru-RU" sz="2000" b="1" i="1" dirty="0" err="1">
                <a:solidFill>
                  <a:srgbClr val="002060"/>
                </a:solidFill>
              </a:rPr>
              <a:t>радість</a:t>
            </a:r>
            <a:r>
              <a:rPr lang="ru-RU" sz="2000" b="1" i="1" dirty="0">
                <a:solidFill>
                  <a:srgbClr val="002060"/>
                </a:solidFill>
              </a:rPr>
              <a:t>, то </a:t>
            </a:r>
            <a:r>
              <a:rPr lang="ru-RU" sz="2000" b="1" i="1" dirty="0" err="1">
                <a:solidFill>
                  <a:srgbClr val="002060"/>
                </a:solidFill>
              </a:rPr>
              <a:t>сльоза</a:t>
            </a:r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   </a:t>
            </a:r>
            <a:r>
              <a:rPr lang="ru-RU" sz="2000" b="1" i="1" dirty="0" err="1">
                <a:solidFill>
                  <a:srgbClr val="002060"/>
                </a:solidFill>
              </a:rPr>
              <a:t>Мені</a:t>
            </a:r>
            <a:r>
              <a:rPr lang="ru-RU" sz="2000" b="1" i="1" dirty="0">
                <a:solidFill>
                  <a:srgbClr val="002060"/>
                </a:solidFill>
              </a:rPr>
              <a:t> пекли і </a:t>
            </a:r>
            <a:r>
              <a:rPr lang="ru-RU" sz="2000" b="1" i="1" dirty="0" err="1">
                <a:solidFill>
                  <a:srgbClr val="002060"/>
                </a:solidFill>
              </a:rPr>
              <a:t>серце</a:t>
            </a:r>
            <a:r>
              <a:rPr lang="ru-RU" sz="2000" b="1" i="1" dirty="0">
                <a:solidFill>
                  <a:srgbClr val="002060"/>
                </a:solidFill>
              </a:rPr>
              <a:t>, і </a:t>
            </a:r>
            <a:r>
              <a:rPr lang="ru-RU" sz="2000" b="1" i="1" dirty="0" err="1">
                <a:solidFill>
                  <a:srgbClr val="002060"/>
                </a:solidFill>
              </a:rPr>
              <a:t>долоні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</a:t>
            </a:r>
            <a:r>
              <a:rPr lang="ru-RU" sz="2000" b="1" i="1" dirty="0" err="1">
                <a:solidFill>
                  <a:srgbClr val="002060"/>
                </a:solidFill>
              </a:rPr>
              <a:t>Хто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учень</a:t>
            </a:r>
            <a:r>
              <a:rPr lang="ru-RU" sz="2000" b="1" i="1" dirty="0">
                <a:solidFill>
                  <a:srgbClr val="002060"/>
                </a:solidFill>
              </a:rPr>
              <a:t> є? </a:t>
            </a:r>
            <a:r>
              <a:rPr lang="ru-RU" sz="2000" b="1" i="1" dirty="0" err="1">
                <a:solidFill>
                  <a:srgbClr val="002060"/>
                </a:solidFill>
              </a:rPr>
              <a:t>Він</a:t>
            </a:r>
            <a:r>
              <a:rPr lang="ru-RU" sz="2000" b="1" i="1" dirty="0">
                <a:solidFill>
                  <a:srgbClr val="002060"/>
                </a:solidFill>
              </a:rPr>
              <a:t> перш за все ЛЮДИНА: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</a:t>
            </a:r>
            <a:r>
              <a:rPr lang="ru-RU" sz="2000" b="1" i="1" dirty="0" err="1">
                <a:solidFill>
                  <a:srgbClr val="002060"/>
                </a:solidFill>
              </a:rPr>
              <a:t>сучасна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неповторна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інтегральна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</a:t>
            </a:r>
            <a:r>
              <a:rPr lang="ru-RU" sz="2000" b="1" i="1" dirty="0" err="1">
                <a:solidFill>
                  <a:srgbClr val="002060"/>
                </a:solidFill>
              </a:rPr>
              <a:t>Він</a:t>
            </a:r>
            <a:r>
              <a:rPr lang="ru-RU" sz="2000" b="1" i="1" dirty="0">
                <a:solidFill>
                  <a:srgbClr val="002060"/>
                </a:solidFill>
              </a:rPr>
              <a:t> - </a:t>
            </a:r>
            <a:r>
              <a:rPr lang="ru-RU" sz="2000" b="1" i="1" dirty="0" err="1">
                <a:solidFill>
                  <a:srgbClr val="002060"/>
                </a:solidFill>
              </a:rPr>
              <a:t>особистість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із</a:t>
            </a:r>
            <a:r>
              <a:rPr lang="ru-RU" sz="2000" b="1" i="1" dirty="0">
                <a:solidFill>
                  <a:srgbClr val="002060"/>
                </a:solidFill>
              </a:rPr>
              <a:t> нового </a:t>
            </a:r>
            <a:r>
              <a:rPr lang="ru-RU" sz="2000" b="1" i="1" dirty="0" err="1">
                <a:solidFill>
                  <a:srgbClr val="002060"/>
                </a:solidFill>
              </a:rPr>
              <a:t>покоління</a:t>
            </a:r>
            <a:r>
              <a:rPr lang="ru-RU" sz="2000" b="1" i="1" dirty="0">
                <a:solidFill>
                  <a:srgbClr val="002060"/>
                </a:solidFill>
              </a:rPr>
              <a:t>,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Якій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доступні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світ</a:t>
            </a:r>
            <a:r>
              <a:rPr lang="ru-RU" sz="2000" b="1" i="1" dirty="0">
                <a:solidFill>
                  <a:srgbClr val="002060"/>
                </a:solidFill>
              </a:rPr>
              <a:t> і сфера </a:t>
            </a:r>
            <a:r>
              <a:rPr lang="ru-RU" sz="2000" b="1" i="1" dirty="0" err="1">
                <a:solidFill>
                  <a:srgbClr val="002060"/>
                </a:solidFill>
              </a:rPr>
              <a:t>віртуальна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Учитель я! А значить, небеса </a:t>
            </a:r>
            <a:r>
              <a:rPr lang="ru-RU" sz="2000" b="1" i="1" dirty="0" err="1">
                <a:solidFill>
                  <a:srgbClr val="002060"/>
                </a:solidFill>
              </a:rPr>
              <a:t>мені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довірили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дитячі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долі</a:t>
            </a:r>
            <a:r>
              <a:rPr lang="ru-RU" sz="2000" b="1" i="1" dirty="0">
                <a:solidFill>
                  <a:srgbClr val="002060"/>
                </a:solidFill>
              </a:rPr>
              <a:t>!</a:t>
            </a:r>
          </a:p>
          <a:p>
            <a:r>
              <a:rPr lang="ru-RU" sz="2000" b="1" i="1" dirty="0">
                <a:solidFill>
                  <a:srgbClr val="002060"/>
                </a:solidFill>
              </a:rPr>
              <a:t>    І я </a:t>
            </a:r>
            <a:r>
              <a:rPr lang="ru-RU" sz="2000" b="1" i="1" dirty="0" err="1">
                <a:solidFill>
                  <a:srgbClr val="002060"/>
                </a:solidFill>
              </a:rPr>
              <a:t>навчаю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вчуся</a:t>
            </a:r>
            <a:r>
              <a:rPr lang="ru-RU" sz="2000" b="1" i="1" dirty="0">
                <a:solidFill>
                  <a:srgbClr val="002060"/>
                </a:solidFill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</a:rPr>
              <a:t>щодня</a:t>
            </a:r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   </a:t>
            </a:r>
            <a:r>
              <a:rPr lang="ru-RU" sz="2000" b="1" i="1" dirty="0" err="1">
                <a:solidFill>
                  <a:srgbClr val="002060"/>
                </a:solidFill>
              </a:rPr>
              <a:t>Вкладаю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серце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учневі</a:t>
            </a:r>
            <a:r>
              <a:rPr lang="ru-RU" sz="2000" b="1" i="1" dirty="0">
                <a:solidFill>
                  <a:srgbClr val="002060"/>
                </a:solidFill>
              </a:rPr>
              <a:t> в </a:t>
            </a:r>
            <a:r>
              <a:rPr lang="ru-RU" sz="2000" b="1" i="1" dirty="0" err="1">
                <a:solidFill>
                  <a:srgbClr val="002060"/>
                </a:solidFill>
              </a:rPr>
              <a:t>долоні</a:t>
            </a:r>
            <a:r>
              <a:rPr lang="ru-RU" sz="2000" b="1" i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16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53879" y="2946174"/>
            <a:ext cx="3229948" cy="4593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496855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Бабієнко Леся </a:t>
            </a:r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Володимирівна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  20.04.1979 року 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народження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Освіта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: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вища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Навчальний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 заклад: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Київський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Національний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педагогічний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університет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ім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. М. П.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Драгоманова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Диплом: КВ №16240692, дата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видачі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: 28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червня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2001 р.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Кваліфікація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 за дипломом: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вчитель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географії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та основ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економіки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Стаж </a:t>
            </a:r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роботи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: 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17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років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Предмет, </a:t>
            </a:r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який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викладаю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: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географія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,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економіка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та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екологія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Кваліфікаційна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категорія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: 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ІІ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категорія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Нагороди - </a:t>
            </a:r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немає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Курси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 по </a:t>
            </a:r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підвищенню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кваліфікації</a:t>
            </a:r>
            <a:r>
              <a:rPr lang="ru-RU" sz="2000" dirty="0">
                <a:solidFill>
                  <a:srgbClr val="002060"/>
                </a:solidFill>
                <a:latin typeface="Blogger Sans" panose="02000506030000020004" pitchFamily="50" charset="0"/>
                <a:ea typeface="Blogger Sans" panose="02000506030000020004" pitchFamily="50" charset="0"/>
              </a:rPr>
              <a:t>:</a:t>
            </a:r>
          </a:p>
          <a:p>
            <a:r>
              <a:rPr lang="ru-RU" sz="2000" dirty="0" err="1">
                <a:latin typeface="Blogger Sans" panose="02000506030000020004" pitchFamily="50" charset="0"/>
                <a:ea typeface="Blogger Sans" panose="02000506030000020004" pitchFamily="50" charset="0"/>
              </a:rPr>
              <a:t>географія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 з  </a:t>
            </a:r>
            <a:r>
              <a:rPr lang="ru-RU" sz="2000" dirty="0" smtClean="0">
                <a:latin typeface="Blogger Sans" panose="02000506030000020004" pitchFamily="50" charset="0"/>
                <a:ea typeface="Blogger Sans" panose="02000506030000020004" pitchFamily="50" charset="0"/>
              </a:rPr>
              <a:t>22.01.18  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до </a:t>
            </a:r>
            <a:r>
              <a:rPr lang="ru-RU" sz="2000" dirty="0" smtClean="0">
                <a:latin typeface="Blogger Sans" panose="02000506030000020004" pitchFamily="50" charset="0"/>
                <a:ea typeface="Blogger Sans" panose="02000506030000020004" pitchFamily="50" charset="0"/>
              </a:rPr>
              <a:t>09.02.18 </a:t>
            </a:r>
            <a:r>
              <a:rPr lang="ru-RU" sz="2000" b="1" dirty="0">
                <a:latin typeface="Blogger Sans" panose="02000506030000020004" pitchFamily="50" charset="0"/>
                <a:ea typeface="Blogger Sans" panose="02000506030000020004" pitchFamily="50" charset="0"/>
              </a:rPr>
              <a:t>№</a:t>
            </a:r>
            <a:r>
              <a:rPr lang="ru-RU" sz="2000" dirty="0">
                <a:latin typeface="Blogger Sans" panose="02000506030000020004" pitchFamily="50" charset="0"/>
                <a:ea typeface="Blogger Sans" panose="02000506030000020004" pitchFamily="50" charset="0"/>
              </a:rPr>
              <a:t> </a:t>
            </a:r>
            <a:r>
              <a:rPr lang="ru-RU" sz="2000" dirty="0" smtClean="0">
                <a:latin typeface="Blogger Sans" panose="02000506030000020004" pitchFamily="50" charset="0"/>
                <a:ea typeface="Blogger Sans" panose="02000506030000020004" pitchFamily="50" charset="0"/>
              </a:rPr>
              <a:t>0542</a:t>
            </a: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  <a:p>
            <a:pPr marL="0" indent="0">
              <a:buNone/>
            </a:pPr>
            <a:endParaRPr lang="ru-RU" sz="2000" dirty="0">
              <a:latin typeface="Blogger Sans" panose="02000506030000020004" pitchFamily="50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532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ставлю перед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722313"/>
            <a:ext cx="8424936" cy="80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0988" indent="-280988"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0988" algn="l"/>
                <a:tab pos="738188" algn="l"/>
                <a:tab pos="1195388" algn="l"/>
                <a:tab pos="1652588" algn="l"/>
                <a:tab pos="2109788" algn="l"/>
                <a:tab pos="2566988" algn="l"/>
                <a:tab pos="3024188" algn="l"/>
                <a:tab pos="3481388" algn="l"/>
                <a:tab pos="3938588" algn="l"/>
                <a:tab pos="4395788" algn="l"/>
                <a:tab pos="4852988" algn="l"/>
                <a:tab pos="5310188" algn="l"/>
                <a:tab pos="5767388" algn="l"/>
                <a:tab pos="6224588" algn="l"/>
                <a:tab pos="6681788" algn="l"/>
                <a:tab pos="7138988" algn="l"/>
                <a:tab pos="7596188" algn="l"/>
                <a:tab pos="8053388" algn="l"/>
                <a:tab pos="8510588" algn="l"/>
                <a:tab pos="8967788" algn="l"/>
                <a:tab pos="9424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тренувальних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значущості отриманих знань.</a:t>
            </a: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розв’язуванням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як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нести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прийняте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Wingdings" panose="05000000000000000000" pitchFamily="2" charset="2"/>
              <a:buChar char=""/>
              <a:defRPr/>
            </a:pP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позакласної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позашкільної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географічної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endParaRPr lang="uk-UA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0000"/>
              </a:buClr>
              <a:buSzPct val="100000"/>
              <a:defRPr/>
            </a:pP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у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пізнавального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предмету. </a:t>
            </a: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Поліпшення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наочно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-образного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компетентностей.</a:t>
            </a:r>
          </a:p>
          <a:p>
            <a:pPr marL="0" indent="0">
              <a:buClr>
                <a:srgbClr val="000000"/>
              </a:buClr>
              <a:buSzPct val="100000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00"/>
              </a:buClr>
              <a:buSzPct val="100000"/>
              <a:defRPr/>
            </a:pP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00"/>
              </a:buClr>
              <a:buSzPct val="100000"/>
              <a:defRPr/>
            </a:pP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0000"/>
              </a:buClr>
              <a:buSzPct val="100000"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>
              <a:buSzPct val="100000"/>
              <a:defRPr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799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88640"/>
            <a:ext cx="6802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Проблема, над </a:t>
            </a:r>
            <a:r>
              <a:rPr lang="ru-RU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якою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працюю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Горизонтальный свиток 6"/>
          <p:cNvSpPr>
            <a:spLocks noChangeArrowheads="1"/>
          </p:cNvSpPr>
          <p:nvPr/>
        </p:nvSpPr>
        <p:spPr bwMode="auto">
          <a:xfrm>
            <a:off x="971600" y="896526"/>
            <a:ext cx="7307008" cy="3168352"/>
          </a:xfrm>
          <a:prstGeom prst="horizontalScroll">
            <a:avLst>
              <a:gd name="adj" fmla="val 12500"/>
            </a:avLst>
          </a:prstGeom>
          <a:solidFill>
            <a:srgbClr val="4584D3">
              <a:lumMod val="40000"/>
              <a:lumOff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C6E7FC">
                  <a:lumMod val="2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060848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Інтерактивні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методи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навчання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 уроках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географії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2" descr="http://2.bp.blogspot.com/-WpcFuya8BxA/VPdjwmuWM2I/AAAAAAAAEtE/ubOUBtMPTSA/s1600/global_education_reading_1600_clr-380x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0205"/>
            <a:ext cx="4104456" cy="35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07" y="2564478"/>
            <a:ext cx="2296193" cy="429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1043608" y="548680"/>
            <a:ext cx="7272338" cy="1268413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Система 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реалізації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моєї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kumimoji="0" lang="ru-RU" alt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проблеми</a:t>
            </a: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663967" y="2082235"/>
            <a:ext cx="649288" cy="714375"/>
          </a:xfrm>
          <a:prstGeom prst="downArrow">
            <a:avLst>
              <a:gd name="adj1" fmla="val 50000"/>
              <a:gd name="adj2" fmla="val 49893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499992" y="2082235"/>
            <a:ext cx="649288" cy="1721104"/>
          </a:xfrm>
          <a:prstGeom prst="downArrow">
            <a:avLst>
              <a:gd name="adj1" fmla="val 50000"/>
              <a:gd name="adj2" fmla="val 49893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092280" y="2102296"/>
            <a:ext cx="649288" cy="714375"/>
          </a:xfrm>
          <a:prstGeom prst="downArrow">
            <a:avLst>
              <a:gd name="adj1" fmla="val 50000"/>
              <a:gd name="adj2" fmla="val 49893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67544" y="2796610"/>
            <a:ext cx="3302000" cy="2169346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sz="2400" dirty="0">
                <a:solidFill>
                  <a:srgbClr val="C00000"/>
                </a:solidFill>
              </a:rPr>
              <a:t>Самоосвіта та методичне </a:t>
            </a:r>
            <a:r>
              <a:rPr lang="uk-UA" altLang="ru-RU" sz="2400" dirty="0" smtClean="0">
                <a:solidFill>
                  <a:srgbClr val="C00000"/>
                </a:solidFill>
              </a:rPr>
              <a:t>забезпечення</a:t>
            </a:r>
          </a:p>
          <a:p>
            <a:pPr algn="ctr">
              <a:buSzPct val="100000"/>
            </a:pPr>
            <a:r>
              <a:rPr lang="uk-UA" altLang="ru-RU" sz="2400" dirty="0">
                <a:solidFill>
                  <a:srgbClr val="C00000"/>
                </a:solidFill>
              </a:rPr>
              <a:t>о</a:t>
            </a:r>
            <a:r>
              <a:rPr lang="uk-UA" altLang="ru-RU" sz="2400" dirty="0" smtClean="0">
                <a:solidFill>
                  <a:srgbClr val="C00000"/>
                </a:solidFill>
              </a:rPr>
              <a:t>світнього процесу</a:t>
            </a:r>
            <a:endParaRPr lang="uk-UA" altLang="ru-RU" sz="2400" dirty="0">
              <a:solidFill>
                <a:srgbClr val="C000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213100" y="4149080"/>
            <a:ext cx="2905125" cy="230728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sz="2400" dirty="0">
                <a:solidFill>
                  <a:srgbClr val="C00000"/>
                </a:solidFill>
              </a:rPr>
              <a:t>Організація навчальної діяльності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12160" y="3101875"/>
            <a:ext cx="3022600" cy="212732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sz="2400" dirty="0">
                <a:solidFill>
                  <a:srgbClr val="C00000"/>
                </a:solidFill>
              </a:rPr>
              <a:t>Позакласна робота</a:t>
            </a:r>
          </a:p>
        </p:txBody>
      </p:sp>
    </p:spTree>
    <p:extLst>
      <p:ext uri="{BB962C8B-B14F-4D97-AF65-F5344CB8AC3E}">
        <p14:creationId xmlns:p14="http://schemas.microsoft.com/office/powerpoint/2010/main" val="1302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1" y="260648"/>
            <a:ext cx="8840787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2508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00000"/>
            </a:pPr>
            <a:r>
              <a:rPr lang="ru-RU" altLang="ru-RU" b="1" dirty="0">
                <a:solidFill>
                  <a:srgbClr val="C00000"/>
                </a:solidFill>
              </a:rPr>
              <a:t>При </a:t>
            </a:r>
            <a:r>
              <a:rPr lang="ru-RU" altLang="ru-RU" b="1" dirty="0" err="1">
                <a:solidFill>
                  <a:srgbClr val="C00000"/>
                </a:solidFill>
              </a:rPr>
              <a:t>перевірці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домашнього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завдання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бліцопитування</a:t>
            </a:r>
            <a:r>
              <a:rPr lang="ru-RU" altLang="ru-RU" dirty="0">
                <a:solidFill>
                  <a:srgbClr val="000000"/>
                </a:solidFill>
              </a:rPr>
              <a:t> «</a:t>
            </a:r>
            <a:r>
              <a:rPr lang="ru-RU" altLang="ru-RU" dirty="0" err="1">
                <a:solidFill>
                  <a:srgbClr val="000000"/>
                </a:solidFill>
              </a:rPr>
              <a:t>учень</a:t>
            </a:r>
            <a:r>
              <a:rPr lang="ru-RU" altLang="ru-RU" dirty="0">
                <a:solidFill>
                  <a:srgbClr val="000000"/>
                </a:solidFill>
              </a:rPr>
              <a:t>—</a:t>
            </a:r>
            <a:r>
              <a:rPr lang="ru-RU" altLang="ru-RU" dirty="0" err="1">
                <a:solidFill>
                  <a:srgbClr val="000000"/>
                </a:solidFill>
              </a:rPr>
              <a:t>учень</a:t>
            </a:r>
            <a:r>
              <a:rPr lang="ru-RU" altLang="ru-RU" dirty="0">
                <a:solidFill>
                  <a:srgbClr val="000000"/>
                </a:solidFill>
              </a:rPr>
              <a:t>»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естафета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мозковий</a:t>
            </a:r>
            <a:r>
              <a:rPr lang="ru-RU" altLang="ru-RU" dirty="0">
                <a:solidFill>
                  <a:srgbClr val="000000"/>
                </a:solidFill>
              </a:rPr>
              <a:t> штурм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самоперевірка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гра</a:t>
            </a:r>
            <a:r>
              <a:rPr lang="ru-RU" altLang="ru-RU" dirty="0">
                <a:solidFill>
                  <a:srgbClr val="000000"/>
                </a:solidFill>
              </a:rPr>
              <a:t> «</a:t>
            </a:r>
            <a:r>
              <a:rPr lang="ru-RU" altLang="ru-RU" dirty="0" err="1">
                <a:solidFill>
                  <a:srgbClr val="000000"/>
                </a:solidFill>
              </a:rPr>
              <a:t>Знайди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помилку</a:t>
            </a:r>
            <a:r>
              <a:rPr lang="ru-RU" altLang="ru-RU" dirty="0">
                <a:solidFill>
                  <a:srgbClr val="000000"/>
                </a:solidFill>
              </a:rPr>
              <a:t>»</a:t>
            </a:r>
          </a:p>
          <a:p>
            <a:pPr>
              <a:buSzPct val="100000"/>
            </a:pPr>
            <a:r>
              <a:rPr lang="ru-RU" altLang="ru-RU" b="1" dirty="0">
                <a:solidFill>
                  <a:srgbClr val="C00000"/>
                </a:solidFill>
              </a:rPr>
              <a:t>На </a:t>
            </a:r>
            <a:r>
              <a:rPr lang="ru-RU" altLang="ru-RU" b="1" dirty="0" err="1">
                <a:solidFill>
                  <a:srgbClr val="C00000"/>
                </a:solidFill>
              </a:rPr>
              <a:t>мотиваційному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етапі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коло </a:t>
            </a:r>
            <a:r>
              <a:rPr lang="ru-RU" altLang="ru-RU" dirty="0" err="1">
                <a:solidFill>
                  <a:srgbClr val="000000"/>
                </a:solidFill>
              </a:rPr>
              <a:t>ідей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проблема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екскурс</a:t>
            </a:r>
            <a:r>
              <a:rPr lang="ru-RU" altLang="ru-RU" dirty="0">
                <a:solidFill>
                  <a:srgbClr val="000000"/>
                </a:solidFill>
              </a:rPr>
              <a:t> в </a:t>
            </a:r>
            <a:r>
              <a:rPr lang="ru-RU" altLang="ru-RU" dirty="0" err="1">
                <a:solidFill>
                  <a:srgbClr val="000000"/>
                </a:solidFill>
              </a:rPr>
              <a:t>історію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дослідження</a:t>
            </a:r>
            <a:r>
              <a:rPr lang="ru-RU" altLang="ru-RU" dirty="0">
                <a:solidFill>
                  <a:srgbClr val="000000"/>
                </a:solidFill>
              </a:rPr>
              <a:t>  </a:t>
            </a:r>
          </a:p>
          <a:p>
            <a:pPr>
              <a:buSzPct val="100000"/>
            </a:pPr>
            <a:r>
              <a:rPr lang="ru-RU" altLang="ru-RU" b="1" dirty="0">
                <a:solidFill>
                  <a:srgbClr val="C00000"/>
                </a:solidFill>
              </a:rPr>
              <a:t>На </a:t>
            </a:r>
            <a:r>
              <a:rPr lang="ru-RU" altLang="ru-RU" b="1" dirty="0" err="1">
                <a:solidFill>
                  <a:srgbClr val="C00000"/>
                </a:solidFill>
              </a:rPr>
              <a:t>етапі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опрацювання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навчального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матеріалу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робота в </a:t>
            </a:r>
            <a:r>
              <a:rPr lang="ru-RU" altLang="ru-RU" dirty="0" err="1">
                <a:solidFill>
                  <a:srgbClr val="000000"/>
                </a:solidFill>
              </a:rPr>
              <a:t>групах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робота в </a:t>
            </a:r>
            <a:r>
              <a:rPr lang="ru-RU" altLang="ru-RU" dirty="0" err="1">
                <a:solidFill>
                  <a:srgbClr val="000000"/>
                </a:solidFill>
              </a:rPr>
              <a:t>парі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діалог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синтез думок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спільний</a:t>
            </a:r>
            <a:r>
              <a:rPr lang="ru-RU" altLang="ru-RU" dirty="0">
                <a:solidFill>
                  <a:srgbClr val="000000"/>
                </a:solidFill>
              </a:rPr>
              <a:t> проект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пошук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інформації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змагання</a:t>
            </a:r>
            <a:r>
              <a:rPr lang="ru-RU" altLang="ru-RU" dirty="0">
                <a:solidFill>
                  <a:srgbClr val="000000"/>
                </a:solidFill>
              </a:rPr>
              <a:t> пар, </a:t>
            </a:r>
            <a:r>
              <a:rPr lang="ru-RU" altLang="ru-RU" dirty="0" err="1">
                <a:solidFill>
                  <a:srgbClr val="000000"/>
                </a:solidFill>
              </a:rPr>
              <a:t>груп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самостійна</a:t>
            </a:r>
            <a:r>
              <a:rPr lang="ru-RU" altLang="ru-RU" dirty="0">
                <a:solidFill>
                  <a:srgbClr val="000000"/>
                </a:solidFill>
              </a:rPr>
              <a:t> робота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55086" y="985838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ru-RU" altLang="ru-RU" b="1" dirty="0">
                <a:solidFill>
                  <a:srgbClr val="C00000"/>
                </a:solidFill>
              </a:rPr>
              <a:t>На рефлексивно –</a:t>
            </a:r>
          </a:p>
          <a:p>
            <a:pPr>
              <a:buSzPct val="100000"/>
            </a:pP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оцінювальному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етапі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метод </a:t>
            </a:r>
            <a:r>
              <a:rPr lang="ru-RU" altLang="ru-RU" dirty="0" err="1">
                <a:solidFill>
                  <a:srgbClr val="000000"/>
                </a:solidFill>
              </a:rPr>
              <a:t>незакінчених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err="1">
                <a:solidFill>
                  <a:srgbClr val="000000"/>
                </a:solidFill>
              </a:rPr>
              <a:t>речень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бліцтест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твоя </a:t>
            </a:r>
            <a:r>
              <a:rPr lang="ru-RU" altLang="ru-RU" dirty="0" err="1">
                <a:solidFill>
                  <a:srgbClr val="000000"/>
                </a:solidFill>
              </a:rPr>
              <a:t>позиція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доведи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«дерево </a:t>
            </a:r>
            <a:r>
              <a:rPr lang="ru-RU" altLang="ru-RU" dirty="0" err="1">
                <a:solidFill>
                  <a:srgbClr val="000000"/>
                </a:solidFill>
              </a:rPr>
              <a:t>знань</a:t>
            </a:r>
            <a:r>
              <a:rPr lang="ru-RU" altLang="ru-RU" dirty="0">
                <a:solidFill>
                  <a:srgbClr val="000000"/>
                </a:solidFill>
              </a:rPr>
              <a:t>»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«</a:t>
            </a:r>
            <a:r>
              <a:rPr lang="ru-RU" altLang="ru-RU" dirty="0" err="1">
                <a:solidFill>
                  <a:srgbClr val="000000"/>
                </a:solidFill>
              </a:rPr>
              <a:t>мікрофон</a:t>
            </a:r>
            <a:r>
              <a:rPr lang="ru-RU" altLang="ru-RU" dirty="0">
                <a:solidFill>
                  <a:srgbClr val="000000"/>
                </a:solidFill>
              </a:rPr>
              <a:t>»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uk-UA" altLang="ru-RU" dirty="0">
                <a:solidFill>
                  <a:srgbClr val="000000"/>
                </a:solidFill>
              </a:rPr>
              <a:t>«</a:t>
            </a:r>
            <a:r>
              <a:rPr lang="uk-UA" altLang="ru-RU" dirty="0" err="1">
                <a:solidFill>
                  <a:srgbClr val="000000"/>
                </a:solidFill>
              </a:rPr>
              <a:t>сторітеллінг</a:t>
            </a:r>
            <a:r>
              <a:rPr lang="uk-UA" altLang="ru-RU" dirty="0">
                <a:solidFill>
                  <a:srgbClr val="000000"/>
                </a:solidFill>
              </a:rPr>
              <a:t>»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lang="ru-RU" altLang="ru-RU" b="1" dirty="0">
              <a:solidFill>
                <a:srgbClr val="0000FF"/>
              </a:solidFill>
            </a:endParaRPr>
          </a:p>
          <a:p>
            <a:pPr>
              <a:buSzPct val="100000"/>
            </a:pPr>
            <a:r>
              <a:rPr lang="ru-RU" altLang="ru-RU" b="1" dirty="0" err="1">
                <a:solidFill>
                  <a:srgbClr val="C00000"/>
                </a:solidFill>
              </a:rPr>
              <a:t>Домашнє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</a:rPr>
              <a:t>завдання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творчі</a:t>
            </a:r>
            <a:r>
              <a:rPr lang="ru-RU" altLang="ru-RU" dirty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практичні</a:t>
            </a:r>
            <a:r>
              <a:rPr lang="ru-RU" altLang="ru-RU" dirty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 err="1">
                <a:solidFill>
                  <a:srgbClr val="000000"/>
                </a:solidFill>
              </a:rPr>
              <a:t>науково-дослідницькі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06384"/>
            <a:ext cx="24336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68" y="4372229"/>
            <a:ext cx="2370137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990600" y="152400"/>
            <a:ext cx="79248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 err="1">
                <a:solidFill>
                  <a:srgbClr val="0000FF"/>
                </a:solidFill>
              </a:rPr>
              <a:t>Інтерактивні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 err="1">
                <a:solidFill>
                  <a:srgbClr val="0000FF"/>
                </a:solidFill>
              </a:rPr>
              <a:t>технології</a:t>
            </a:r>
            <a:r>
              <a:rPr lang="ru-RU" altLang="ru-RU" sz="2400" b="1" dirty="0">
                <a:solidFill>
                  <a:srgbClr val="0000FF"/>
                </a:solidFill>
              </a:rPr>
              <a:t>, </a:t>
            </a:r>
            <a:r>
              <a:rPr lang="ru-RU" altLang="ru-RU" sz="2400" b="1" dirty="0" err="1">
                <a:solidFill>
                  <a:srgbClr val="0000FF"/>
                </a:solidFill>
              </a:rPr>
              <a:t>які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 err="1">
                <a:solidFill>
                  <a:srgbClr val="0000FF"/>
                </a:solidFill>
              </a:rPr>
              <a:t>використовую</a:t>
            </a:r>
            <a:r>
              <a:rPr lang="ru-RU" altLang="ru-RU" sz="2400" b="1" dirty="0">
                <a:solidFill>
                  <a:srgbClr val="0000FF"/>
                </a:solidFill>
              </a:rPr>
              <a:t> на уроках для </a:t>
            </a:r>
            <a:r>
              <a:rPr lang="ru-RU" altLang="ru-RU" sz="2400" b="1" dirty="0" err="1">
                <a:solidFill>
                  <a:srgbClr val="0000FF"/>
                </a:solidFill>
              </a:rPr>
              <a:t>активізації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 err="1">
                <a:solidFill>
                  <a:srgbClr val="0000FF"/>
                </a:solidFill>
              </a:rPr>
              <a:t>розумової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  <a:r>
              <a:rPr lang="ru-RU" altLang="ru-RU" sz="2400" b="1" dirty="0" err="1">
                <a:solidFill>
                  <a:srgbClr val="0000FF"/>
                </a:solidFill>
              </a:rPr>
              <a:t>діяльності</a:t>
            </a:r>
            <a:r>
              <a:rPr lang="ru-RU" altLang="ru-RU" sz="24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3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403648" y="110570"/>
            <a:ext cx="6897688" cy="758825"/>
          </a:xfrm>
          <a:prstGeom prst="flowChartMultidocument">
            <a:avLst/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sz="2000" b="1" dirty="0">
                <a:solidFill>
                  <a:srgbClr val="0000FF"/>
                </a:solidFill>
              </a:rPr>
              <a:t>У розвитку творчих здібностей допомагають</a:t>
            </a: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785813" y="1004649"/>
            <a:ext cx="2590800" cy="1357888"/>
          </a:xfrm>
          <a:prstGeom prst="downArrowCallout">
            <a:avLst>
              <a:gd name="adj1" fmla="val 24993"/>
              <a:gd name="adj2" fmla="val 25002"/>
              <a:gd name="adj3" fmla="val 25000"/>
              <a:gd name="adj4" fmla="val 64977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sz="2400" b="1" dirty="0">
                <a:solidFill>
                  <a:srgbClr val="0000FF"/>
                </a:solidFill>
              </a:rPr>
              <a:t>Інтерактивні технології:</a:t>
            </a: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3848100" y="1013344"/>
            <a:ext cx="2362200" cy="1428136"/>
          </a:xfrm>
          <a:prstGeom prst="downArrowCallout">
            <a:avLst>
              <a:gd name="adj1" fmla="val 24999"/>
              <a:gd name="adj2" fmla="val 24999"/>
              <a:gd name="adj3" fmla="val 25000"/>
              <a:gd name="adj4" fmla="val 64977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sz="2400" b="1" dirty="0">
                <a:solidFill>
                  <a:srgbClr val="0000FF"/>
                </a:solidFill>
              </a:rPr>
              <a:t>Проектні технології:</a:t>
            </a: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6667500" y="1013486"/>
            <a:ext cx="2324100" cy="2631538"/>
          </a:xfrm>
          <a:prstGeom prst="downArrowCallout">
            <a:avLst>
              <a:gd name="adj1" fmla="val 24996"/>
              <a:gd name="adj2" fmla="val 25001"/>
              <a:gd name="adj3" fmla="val 25000"/>
              <a:gd name="adj4" fmla="val 64977"/>
            </a:avLst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sz="2400" b="1">
                <a:solidFill>
                  <a:srgbClr val="0000FF"/>
                </a:solidFill>
              </a:rPr>
              <a:t>Уроки розвитку критичного мислення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647700" y="2421114"/>
            <a:ext cx="2743200" cy="1871663"/>
          </a:xfrm>
          <a:prstGeom prst="ellipse">
            <a:avLst/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b="1">
                <a:solidFill>
                  <a:srgbClr val="C00000"/>
                </a:solidFill>
              </a:rPr>
              <a:t>Робота в парах, групах,</a:t>
            </a:r>
          </a:p>
          <a:p>
            <a:pPr algn="ctr">
              <a:buSzPct val="100000"/>
            </a:pPr>
            <a:r>
              <a:rPr lang="uk-UA" altLang="ru-RU" b="1">
                <a:solidFill>
                  <a:srgbClr val="C00000"/>
                </a:solidFill>
              </a:rPr>
              <a:t>«Мікрофон»,</a:t>
            </a:r>
          </a:p>
          <a:p>
            <a:pPr algn="ctr">
              <a:buSzPct val="100000"/>
            </a:pPr>
            <a:r>
              <a:rPr lang="uk-UA" altLang="ru-RU" b="1">
                <a:solidFill>
                  <a:srgbClr val="C00000"/>
                </a:solidFill>
              </a:rPr>
              <a:t>«Мозковий штурм»,</a:t>
            </a:r>
          </a:p>
          <a:p>
            <a:pPr algn="ctr">
              <a:buSzPct val="100000"/>
            </a:pPr>
            <a:r>
              <a:rPr lang="uk-UA" altLang="ru-RU" b="1">
                <a:solidFill>
                  <a:srgbClr val="C00000"/>
                </a:solidFill>
              </a:rPr>
              <a:t>дискусія.</a:t>
            </a:r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3657600" y="2556420"/>
            <a:ext cx="2743200" cy="1680071"/>
          </a:xfrm>
          <a:prstGeom prst="ellipse">
            <a:avLst/>
          </a:prstGeom>
          <a:solidFill>
            <a:srgbClr val="BBE0E3"/>
          </a:solidFill>
          <a:ln w="255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uk-UA" altLang="ru-RU" b="1" dirty="0">
                <a:solidFill>
                  <a:srgbClr val="C00000"/>
                </a:solidFill>
              </a:rPr>
              <a:t>Дослідницькі, ігрові, творчі.</a:t>
            </a:r>
          </a:p>
          <a:p>
            <a:pPr algn="ctr">
              <a:buSzPct val="100000"/>
            </a:pPr>
            <a:endParaRPr lang="uk-UA" altLang="ru-RU" b="1" dirty="0">
              <a:solidFill>
                <a:srgbClr val="C00000"/>
              </a:solidFill>
            </a:endParaRP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19" y="3861048"/>
            <a:ext cx="2366963" cy="267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2" y="4381258"/>
            <a:ext cx="2840038" cy="215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70" y="4386859"/>
            <a:ext cx="2406650" cy="21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93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547816"/>
              </p:ext>
            </p:extLst>
          </p:nvPr>
        </p:nvGraphicFramePr>
        <p:xfrm>
          <a:off x="899592" y="2132856"/>
          <a:ext cx="806489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0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907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Рік проведення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Рівень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Предмет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Клас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Кількість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Зайняте місце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районний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географія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8-11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 м. Романюк В.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11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районний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екологія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 м.</a:t>
                      </a:r>
                    </a:p>
                    <a:p>
                      <a:pPr algn="ctr"/>
                      <a:r>
                        <a:rPr lang="uk-UA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Романюк А.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77889" y="332656"/>
            <a:ext cx="65581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Результати успішності учнів  </a:t>
            </a:r>
          </a:p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районних олімпіадах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56751"/>
            <a:ext cx="2584232" cy="18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1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cffe9314575c4f8cfcb7fa39585ef9e1b6b9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568</Words>
  <Application>Microsoft Office PowerPoint</Application>
  <PresentationFormat>Екран (4:3)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Microsoft YaHei</vt:lpstr>
      <vt:lpstr>Arial</vt:lpstr>
      <vt:lpstr>Blogger Sans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</dc:title>
  <dc:creator>obstinate</dc:creator>
  <dc:description>Шаблон презентации с сайта http://presentation-creation.ru/</dc:description>
  <cp:lastModifiedBy>Головний комп'ютер</cp:lastModifiedBy>
  <cp:revision>31</cp:revision>
  <dcterms:created xsi:type="dcterms:W3CDTF">2018-02-18T07:50:05Z</dcterms:created>
  <dcterms:modified xsi:type="dcterms:W3CDTF">2019-03-20T10:02:52Z</dcterms:modified>
</cp:coreProperties>
</file>