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1386" y="-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01.01.2004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01.01.2004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01.01.2004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01.01.2004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01.01.2004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01.01.2004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01.01.2004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01.01.2004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01.01.2004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01.01.2004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01.01.2004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01.01.2004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</p:spPr>
      </p:pic>
    </p:spTree>
    <p:extLst>
      <p:ext uri="{BB962C8B-B14F-4D97-AF65-F5344CB8AC3E}">
        <p14:creationId xmlns:p14="http://schemas.microsoft.com/office/powerpoint/2010/main" val="342349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</p:spPr>
      </p:pic>
    </p:spTree>
    <p:extLst>
      <p:ext uri="{BB962C8B-B14F-4D97-AF65-F5344CB8AC3E}">
        <p14:creationId xmlns:p14="http://schemas.microsoft.com/office/powerpoint/2010/main" val="388388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</p:spPr>
      </p:pic>
    </p:spTree>
    <p:extLst>
      <p:ext uri="{BB962C8B-B14F-4D97-AF65-F5344CB8AC3E}">
        <p14:creationId xmlns:p14="http://schemas.microsoft.com/office/powerpoint/2010/main" val="168068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</p:spPr>
      </p:pic>
    </p:spTree>
    <p:extLst>
      <p:ext uri="{BB962C8B-B14F-4D97-AF65-F5344CB8AC3E}">
        <p14:creationId xmlns:p14="http://schemas.microsoft.com/office/powerpoint/2010/main" val="235804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</p:spPr>
      </p:pic>
    </p:spTree>
    <p:extLst>
      <p:ext uri="{BB962C8B-B14F-4D97-AF65-F5344CB8AC3E}">
        <p14:creationId xmlns:p14="http://schemas.microsoft.com/office/powerpoint/2010/main" val="125610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</p:spPr>
      </p:pic>
    </p:spTree>
    <p:extLst>
      <p:ext uri="{BB962C8B-B14F-4D97-AF65-F5344CB8AC3E}">
        <p14:creationId xmlns:p14="http://schemas.microsoft.com/office/powerpoint/2010/main" val="47789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" y="39326"/>
            <a:ext cx="6858000" cy="9123047"/>
          </a:xfrm>
        </p:spPr>
      </p:pic>
      <p:sp>
        <p:nvSpPr>
          <p:cNvPr id="8" name="Прямоугольник 7"/>
          <p:cNvSpPr/>
          <p:nvPr/>
        </p:nvSpPr>
        <p:spPr>
          <a:xfrm>
            <a:off x="-31182" y="47739"/>
            <a:ext cx="6889182" cy="911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/>
              <a:t>Перелік авторських публікацій</a:t>
            </a:r>
            <a:endParaRPr lang="ru-RU" dirty="0"/>
          </a:p>
          <a:p>
            <a:pPr algn="ctr"/>
            <a:r>
              <a:rPr lang="uk-UA" b="1" dirty="0"/>
              <a:t>вчителя світової літератури</a:t>
            </a:r>
            <a:endParaRPr lang="ru-RU" dirty="0"/>
          </a:p>
          <a:p>
            <a:pPr algn="ctr"/>
            <a:r>
              <a:rPr lang="uk-UA" b="1" dirty="0"/>
              <a:t>Смірнової Ірини Олександрівни</a:t>
            </a:r>
            <a:endParaRPr lang="ru-RU" dirty="0"/>
          </a:p>
          <a:p>
            <a:pPr marL="228600" lvl="0" indent="-228600">
              <a:buFont typeface="+mj-lt"/>
              <a:buAutoNum type="arabicPeriod"/>
            </a:pPr>
            <a:r>
              <a:rPr lang="ru-RU" sz="1300" b="1" dirty="0"/>
              <a:t>Хай </a:t>
            </a:r>
            <a:r>
              <a:rPr lang="ru-RU" sz="1300" b="1" dirty="0" err="1"/>
              <a:t>тривають</a:t>
            </a:r>
            <a:r>
              <a:rPr lang="ru-RU" sz="1300" b="1" dirty="0"/>
              <a:t> </a:t>
            </a:r>
            <a:r>
              <a:rPr lang="ru-RU" sz="1300" b="1" dirty="0" err="1"/>
              <a:t>творчі</a:t>
            </a:r>
            <a:r>
              <a:rPr lang="ru-RU" sz="1300" b="1" dirty="0"/>
              <a:t> </a:t>
            </a:r>
            <a:r>
              <a:rPr lang="ru-RU" sz="1300" b="1" dirty="0" err="1"/>
              <a:t>конкурси</a:t>
            </a:r>
            <a:r>
              <a:rPr lang="ru-RU" sz="1300" b="1" dirty="0"/>
              <a:t>! </a:t>
            </a:r>
            <a:r>
              <a:rPr lang="uk-UA" sz="1300" b="1" dirty="0"/>
              <a:t>// Всесвітня література в навчальних закладах України. – 1998. –№ 5. – С.7.</a:t>
            </a:r>
            <a:endParaRPr lang="ru-RU" sz="1300" dirty="0"/>
          </a:p>
          <a:p>
            <a:pPr marL="228600" lvl="0" indent="-228600">
              <a:buFont typeface="+mj-lt"/>
              <a:buAutoNum type="arabicPeriod"/>
            </a:pPr>
            <a:r>
              <a:rPr lang="uk-UA" sz="1300" b="1" dirty="0"/>
              <a:t>Відгуки, судження, пропозиції.// Всесвітня література в навчальних закладах України. – 1998. –№ 8. – С.6.</a:t>
            </a:r>
            <a:endParaRPr lang="ru-RU" sz="1300" dirty="0"/>
          </a:p>
          <a:p>
            <a:pPr marL="228600" lvl="0" indent="-228600">
              <a:buFont typeface="+mj-lt"/>
              <a:buAutoNum type="arabicPeriod"/>
            </a:pPr>
            <a:r>
              <a:rPr lang="uk-UA" sz="1300" b="1" dirty="0"/>
              <a:t>Заклик до єднання багатих та бідних.(Система опрацювання «Різдвяної пісні у прозі» Ч. Діккенса) // Всесвітня література в навчальних закладах України. – 1998. –№ 11. – С. 9-13.</a:t>
            </a:r>
            <a:endParaRPr lang="ru-RU" sz="1300" dirty="0"/>
          </a:p>
          <a:p>
            <a:pPr marL="228600" lvl="0" indent="-228600">
              <a:buFont typeface="+mj-lt"/>
              <a:buAutoNum type="arabicPeriod"/>
            </a:pPr>
            <a:r>
              <a:rPr lang="ru-RU" sz="1300" b="1" dirty="0"/>
              <a:t>Пушкин в Украине. Сценарий внеклассного мероприятия. //</a:t>
            </a:r>
            <a:r>
              <a:rPr lang="uk-UA" sz="1300" b="1" dirty="0"/>
              <a:t> Всесвітня література в навчальних закладах України. – 2000. –№  5. – С. 50-53.</a:t>
            </a:r>
            <a:endParaRPr lang="ru-RU" sz="1300" dirty="0"/>
          </a:p>
          <a:p>
            <a:pPr marL="228600" lvl="0" indent="-228600">
              <a:buFont typeface="+mj-lt"/>
              <a:buAutoNum type="arabicPeriod"/>
            </a:pPr>
            <a:r>
              <a:rPr lang="uk-UA" sz="1300" b="1" dirty="0" err="1"/>
              <a:t>Убедить</a:t>
            </a:r>
            <a:r>
              <a:rPr lang="uk-UA" sz="1300" b="1" dirty="0"/>
              <a:t>, </a:t>
            </a:r>
            <a:r>
              <a:rPr lang="uk-UA" sz="1300" b="1" dirty="0" err="1"/>
              <a:t>заинтересовать</a:t>
            </a:r>
            <a:r>
              <a:rPr lang="uk-UA" sz="1300" b="1" dirty="0"/>
              <a:t>, </a:t>
            </a:r>
            <a:r>
              <a:rPr lang="uk-UA" sz="1300" b="1" dirty="0" err="1"/>
              <a:t>увлечь</a:t>
            </a:r>
            <a:r>
              <a:rPr lang="uk-UA" sz="1300" b="1" dirty="0"/>
              <a:t>.(</a:t>
            </a:r>
            <a:r>
              <a:rPr lang="uk-UA" sz="1300" b="1" dirty="0" err="1"/>
              <a:t>Вводный</a:t>
            </a:r>
            <a:r>
              <a:rPr lang="uk-UA" sz="1300" b="1" dirty="0"/>
              <a:t> урок в 5 </a:t>
            </a:r>
            <a:r>
              <a:rPr lang="uk-UA" sz="1300" b="1" dirty="0" err="1"/>
              <a:t>классе</a:t>
            </a:r>
            <a:r>
              <a:rPr lang="uk-UA" sz="1300" b="1" dirty="0"/>
              <a:t>). // Всесвітня література в навчальних закладах України. –2000. –№ 7-8. – С.77-80.</a:t>
            </a:r>
            <a:endParaRPr lang="ru-RU" sz="1300" dirty="0"/>
          </a:p>
          <a:p>
            <a:pPr marL="228600" lvl="0" indent="-228600">
              <a:buFont typeface="+mj-lt"/>
              <a:buAutoNum type="arabicPeriod"/>
            </a:pPr>
            <a:r>
              <a:rPr lang="uk-UA" sz="1300" b="1" dirty="0"/>
              <a:t>Обговорюємо проект нової програми курсу «Зарубіжна література». Всесвітня література в навчальних закладах України. –2001. –№ 2. – С.6.</a:t>
            </a:r>
            <a:endParaRPr lang="ru-RU" sz="1300" dirty="0"/>
          </a:p>
          <a:p>
            <a:pPr marL="228600" lvl="0" indent="-228600">
              <a:buFont typeface="+mj-lt"/>
              <a:buAutoNum type="arabicPeriod"/>
            </a:pPr>
            <a:r>
              <a:rPr lang="uk-UA" sz="1300" b="1" dirty="0"/>
              <a:t>Лицарське багаття (за баладами про Робін </a:t>
            </a:r>
            <a:r>
              <a:rPr lang="uk-UA" sz="1300" b="1" dirty="0" err="1"/>
              <a:t>Гуда</a:t>
            </a:r>
            <a:r>
              <a:rPr lang="uk-UA" sz="1300" b="1" dirty="0"/>
              <a:t> та творами усної народної творчості про Устима Кармелюка)</a:t>
            </a:r>
            <a:r>
              <a:rPr lang="ru-RU" sz="1300" b="1" dirty="0"/>
              <a:t> //</a:t>
            </a:r>
            <a:r>
              <a:rPr lang="uk-UA" sz="1300" b="1" dirty="0"/>
              <a:t> Все для вчителя. –2001. –№ 21. – С. 10-11.</a:t>
            </a:r>
            <a:endParaRPr lang="ru-RU" sz="1300" dirty="0"/>
          </a:p>
          <a:p>
            <a:pPr marL="228600" lvl="0" indent="-228600">
              <a:buFont typeface="+mj-lt"/>
              <a:buAutoNum type="arabicPeriod"/>
            </a:pPr>
            <a:r>
              <a:rPr lang="uk-UA" sz="1300" b="1" dirty="0"/>
              <a:t>Е.Гофман. Система уроків // Все для вчителя. –2001. –№ 35-36. – С. 14-22.</a:t>
            </a:r>
            <a:endParaRPr lang="ru-RU" sz="1300" dirty="0"/>
          </a:p>
          <a:p>
            <a:pPr marL="228600" lvl="0" indent="-228600">
              <a:buFont typeface="+mj-lt"/>
              <a:buAutoNum type="arabicPeriod"/>
            </a:pPr>
            <a:r>
              <a:rPr lang="uk-UA" sz="1300" b="1" dirty="0"/>
              <a:t>Літературні асоціації // Все для вчителя. –2005. –№ 21-22. – С. 79-80.</a:t>
            </a:r>
            <a:endParaRPr lang="ru-RU" sz="1300" dirty="0"/>
          </a:p>
          <a:p>
            <a:pPr marL="228600" lvl="0" indent="-228600">
              <a:buFont typeface="+mj-lt"/>
              <a:buAutoNum type="arabicPeriod"/>
            </a:pPr>
            <a:r>
              <a:rPr lang="uk-UA" sz="1300" b="1" dirty="0"/>
              <a:t>«</a:t>
            </a:r>
            <a:r>
              <a:rPr lang="uk-UA" sz="1300" b="1" dirty="0" err="1"/>
              <a:t>Цікавинки</a:t>
            </a:r>
            <a:r>
              <a:rPr lang="uk-UA" sz="1300" b="1" dirty="0"/>
              <a:t>» навчання // Все для вчителя. –2005. –№ 21-22. – С. 79-80.</a:t>
            </a:r>
            <a:endParaRPr lang="ru-RU" sz="1300" dirty="0"/>
          </a:p>
          <a:p>
            <a:pPr marL="228600" lvl="0" indent="-228600">
              <a:buFont typeface="+mj-lt"/>
              <a:buAutoNum type="arabicPeriod"/>
            </a:pPr>
            <a:r>
              <a:rPr lang="uk-UA" sz="1300" b="1" dirty="0"/>
              <a:t>Орієнтовне календарно-тематичне планування уроків російської мови для 5-8 класів загально навчальних закладів з українською мовою навчання // Хмельницький обласний інститут післядипломної педагогічної освіти. – 2008.</a:t>
            </a:r>
            <a:endParaRPr lang="ru-RU" sz="1300" dirty="0"/>
          </a:p>
          <a:p>
            <a:pPr marL="228600" lvl="0" indent="-228600">
              <a:buFont typeface="+mj-lt"/>
              <a:buAutoNum type="arabicPeriod"/>
            </a:pPr>
            <a:r>
              <a:rPr lang="uk-UA" sz="1300" b="1" dirty="0"/>
              <a:t>Щоденник мандрівника. Зошит із зарубіжної  літератури  для 5 класу за підручником Волощук Є.В. // Зарубіжна література. –2008. –№ 30.</a:t>
            </a:r>
            <a:endParaRPr lang="ru-RU" sz="1300" dirty="0"/>
          </a:p>
          <a:p>
            <a:pPr marL="228600" lvl="0" indent="-228600">
              <a:buFont typeface="+mj-lt"/>
              <a:buAutoNum type="arabicPeriod"/>
            </a:pPr>
            <a:r>
              <a:rPr lang="uk-UA" sz="1300" b="1" dirty="0" err="1"/>
              <a:t>Психолого-педагогические</a:t>
            </a:r>
            <a:r>
              <a:rPr lang="uk-UA" sz="1300" b="1" dirty="0"/>
              <a:t> </a:t>
            </a:r>
            <a:r>
              <a:rPr lang="uk-UA" sz="1300" b="1" dirty="0" err="1"/>
              <a:t>проблемы</a:t>
            </a:r>
            <a:r>
              <a:rPr lang="uk-UA" sz="1300" b="1" dirty="0"/>
              <a:t> </a:t>
            </a:r>
            <a:r>
              <a:rPr lang="ru-RU" sz="1300" b="1" dirty="0"/>
              <a:t>преподавания основ наук в современной школе. Материалы международной научно-практической конференции</a:t>
            </a:r>
            <a:r>
              <a:rPr lang="uk-UA" sz="1300" b="1" dirty="0"/>
              <a:t> // </a:t>
            </a:r>
            <a:r>
              <a:rPr lang="uk-UA" sz="1300" b="1" dirty="0" err="1"/>
              <a:t>Воронежский</a:t>
            </a:r>
            <a:r>
              <a:rPr lang="uk-UA" sz="1300" b="1" dirty="0"/>
              <a:t> </a:t>
            </a:r>
            <a:r>
              <a:rPr lang="uk-UA" sz="1300" b="1" dirty="0" err="1"/>
              <a:t>областной</a:t>
            </a:r>
            <a:r>
              <a:rPr lang="uk-UA" sz="1300" b="1" dirty="0"/>
              <a:t> </a:t>
            </a:r>
            <a:r>
              <a:rPr lang="uk-UA" sz="1300" b="1" dirty="0" err="1"/>
              <a:t>институт</a:t>
            </a:r>
            <a:r>
              <a:rPr lang="uk-UA" sz="1300" b="1" dirty="0"/>
              <a:t> </a:t>
            </a:r>
            <a:r>
              <a:rPr lang="uk-UA" sz="1300" b="1" dirty="0" err="1"/>
              <a:t>повышения</a:t>
            </a:r>
            <a:r>
              <a:rPr lang="uk-UA" sz="1300" b="1" dirty="0"/>
              <a:t> </a:t>
            </a:r>
            <a:r>
              <a:rPr lang="uk-UA" sz="1300" b="1" dirty="0" err="1"/>
              <a:t>квалификации</a:t>
            </a:r>
            <a:r>
              <a:rPr lang="uk-UA" sz="1300" b="1" dirty="0"/>
              <a:t>  и </a:t>
            </a:r>
            <a:r>
              <a:rPr lang="uk-UA" sz="1300" b="1" dirty="0" err="1"/>
              <a:t>переподготовки</a:t>
            </a:r>
            <a:r>
              <a:rPr lang="uk-UA" sz="1300" b="1" dirty="0"/>
              <a:t> </a:t>
            </a:r>
            <a:r>
              <a:rPr lang="uk-UA" sz="1300" b="1" dirty="0" err="1"/>
              <a:t>работников</a:t>
            </a:r>
            <a:r>
              <a:rPr lang="uk-UA" sz="1300" b="1" dirty="0"/>
              <a:t> </a:t>
            </a:r>
            <a:r>
              <a:rPr lang="uk-UA" sz="1300" b="1" dirty="0" err="1"/>
              <a:t>образования</a:t>
            </a:r>
            <a:r>
              <a:rPr lang="uk-UA" sz="1300" b="1" dirty="0"/>
              <a:t>. –2008. – С. 178-180.</a:t>
            </a:r>
            <a:endParaRPr lang="ru-RU" sz="1300" dirty="0"/>
          </a:p>
          <a:p>
            <a:pPr marL="228600" lvl="0" indent="-228600">
              <a:buFont typeface="+mj-lt"/>
              <a:buAutoNum type="arabicPeriod"/>
            </a:pPr>
            <a:r>
              <a:rPr lang="uk-UA" sz="1300" b="1" dirty="0"/>
              <a:t>Під парасолькою </a:t>
            </a:r>
            <a:r>
              <a:rPr lang="uk-UA" sz="1300" b="1" dirty="0" err="1"/>
              <a:t>Оле-Лукойє</a:t>
            </a:r>
            <a:r>
              <a:rPr lang="uk-UA" sz="1300" b="1" dirty="0"/>
              <a:t> (Підсумковий урок з теми «Літературна казка») // Зарубіжна література. –2008. –№ 37. – </a:t>
            </a:r>
            <a:endParaRPr lang="ru-RU" sz="1300" dirty="0"/>
          </a:p>
          <a:p>
            <a:pPr marL="228600" indent="-228600">
              <a:buFont typeface="+mj-lt"/>
              <a:buAutoNum type="arabicPeriod"/>
            </a:pPr>
            <a:r>
              <a:rPr lang="uk-UA" sz="1300" b="1" dirty="0"/>
              <a:t>С. 14-19.</a:t>
            </a:r>
            <a:endParaRPr lang="ru-RU" sz="1300" dirty="0"/>
          </a:p>
          <a:p>
            <a:pPr marL="228600" lvl="0" indent="-228600">
              <a:buFont typeface="+mj-lt"/>
              <a:buAutoNum type="arabicPeriod"/>
            </a:pPr>
            <a:r>
              <a:rPr lang="uk-UA" sz="1300" b="1" dirty="0"/>
              <a:t>Перлини Всеукраїнського конкурсу «Учитель року-2008» // Зарубіжна література. –2008. –№ 45-48. – С. 79-81.</a:t>
            </a:r>
            <a:endParaRPr lang="ru-RU" sz="1300" dirty="0"/>
          </a:p>
          <a:p>
            <a:pPr marL="228600" lvl="0" indent="-228600">
              <a:buFont typeface="+mj-lt"/>
              <a:buAutoNum type="arabicPeriod"/>
            </a:pPr>
            <a:r>
              <a:rPr lang="ru-RU" sz="1300" b="1" dirty="0" err="1"/>
              <a:t>Хлопчина</a:t>
            </a:r>
            <a:r>
              <a:rPr lang="ru-RU" sz="1300" b="1" dirty="0"/>
              <a:t> Том </a:t>
            </a:r>
            <a:r>
              <a:rPr lang="ru-RU" sz="1300" b="1" dirty="0" err="1"/>
              <a:t>відомий</a:t>
            </a:r>
            <a:r>
              <a:rPr lang="ru-RU" sz="1300" b="1" dirty="0"/>
              <a:t> </a:t>
            </a:r>
            <a:r>
              <a:rPr lang="ru-RU" sz="1300" b="1" dirty="0" err="1"/>
              <a:t>всім</a:t>
            </a:r>
            <a:r>
              <a:rPr lang="ru-RU" sz="1300" b="1" dirty="0"/>
              <a:t> у </a:t>
            </a:r>
            <a:r>
              <a:rPr lang="ru-RU" sz="1300" b="1" dirty="0" err="1"/>
              <a:t>світі</a:t>
            </a:r>
            <a:r>
              <a:rPr lang="ru-RU" sz="1300" b="1" dirty="0"/>
              <a:t>…</a:t>
            </a:r>
            <a:r>
              <a:rPr lang="uk-UA" sz="1300" b="1" dirty="0"/>
              <a:t> (Урок гра за повістю Марка Твена «пригоди Тома </a:t>
            </a:r>
            <a:r>
              <a:rPr lang="uk-UA" sz="1300" b="1" dirty="0" err="1"/>
              <a:t>Сойєра</a:t>
            </a:r>
            <a:r>
              <a:rPr lang="uk-UA" sz="1300" b="1" dirty="0"/>
              <a:t>» // Зарубіжна література. –2009. –№ 11. – С. 19-24.</a:t>
            </a:r>
            <a:endParaRPr lang="ru-RU" sz="1300" dirty="0"/>
          </a:p>
          <a:p>
            <a:pPr marL="228600" lvl="0" indent="-228600">
              <a:buFont typeface="+mj-lt"/>
              <a:buAutoNum type="arabicPeriod"/>
            </a:pPr>
            <a:r>
              <a:rPr lang="uk-UA" sz="1300" b="1" dirty="0"/>
              <a:t>Фольклорний ярмарок. Тематичне оцінювання з теми «Фольклор» // Зарубіжна література. –2009. –№ 29. – С. 17-20.</a:t>
            </a:r>
            <a:endParaRPr lang="ru-RU" sz="1300" dirty="0"/>
          </a:p>
          <a:p>
            <a:pPr marL="228600" lvl="0" indent="-228600">
              <a:buFont typeface="+mj-lt"/>
              <a:buAutoNum type="arabicPeriod"/>
            </a:pPr>
            <a:r>
              <a:rPr lang="uk-UA" sz="1300" b="1" dirty="0"/>
              <a:t>«Ми з тобою однієї крові». Дж. Р. Кіплінг та його твори // Зарубіжна література. –2009. –№ 48. – С. 3-5.</a:t>
            </a:r>
            <a:endParaRPr lang="ru-RU" sz="1300" dirty="0"/>
          </a:p>
          <a:p>
            <a:pPr marL="228600" lvl="0" indent="-228600">
              <a:buFont typeface="+mj-lt"/>
              <a:buAutoNum type="arabicPeriod"/>
            </a:pPr>
            <a:r>
              <a:rPr lang="uk-UA" sz="1300" b="1" dirty="0"/>
              <a:t>Духовність і література – поняття невіддільні // Всесвітня література в навчальних закладах України. –2009. – № 9. – С. 27-28.</a:t>
            </a:r>
            <a:endParaRPr lang="ru-RU" sz="1300" dirty="0"/>
          </a:p>
          <a:p>
            <a:pPr marL="228600" lvl="0" indent="-228600">
              <a:buFont typeface="+mj-lt"/>
              <a:buAutoNum type="arabicPeriod"/>
            </a:pPr>
            <a:r>
              <a:rPr lang="uk-UA" sz="1300" b="1" dirty="0"/>
              <a:t>Керуючись любов’ю до ближнього // Зарубіжна література. –2009. –№ 9. – С. 28-32.</a:t>
            </a:r>
            <a:endParaRPr lang="ru-RU" sz="1300" dirty="0"/>
          </a:p>
          <a:p>
            <a:pPr marL="228600" indent="-228600">
              <a:buFont typeface="+mj-lt"/>
              <a:buAutoNum type="arabicPeriod"/>
            </a:pP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69572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4" y="0"/>
            <a:ext cx="6841556" cy="9123048"/>
          </a:xfrm>
        </p:spPr>
      </p:pic>
      <p:pic>
        <p:nvPicPr>
          <p:cNvPr id="5" name="Рисунок 4" descr="смірнова"/>
          <p:cNvPicPr/>
          <p:nvPr/>
        </p:nvPicPr>
        <p:blipFill>
          <a:blip r:embed="rId3" cstate="print"/>
          <a:srcRect b="12711"/>
          <a:stretch>
            <a:fillRect/>
          </a:stretch>
        </p:blipFill>
        <p:spPr bwMode="auto">
          <a:xfrm>
            <a:off x="1652588" y="467544"/>
            <a:ext cx="3552825" cy="4324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48680" y="5310664"/>
            <a:ext cx="61206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Для когось школа – тільки слово,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  <a:p>
            <a:pPr algn="ctr"/>
            <a:r>
              <a:rPr lang="uk-UA" sz="28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Для когось неприємні відчуття.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  <a:p>
            <a:pPr algn="ctr"/>
            <a:r>
              <a:rPr lang="uk-UA" sz="28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Для когось – храм науки,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  <a:p>
            <a:pPr algn="ctr"/>
            <a:r>
              <a:rPr lang="uk-UA" sz="28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Для неї  – все її  життя!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95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572</Words>
  <Application>Microsoft Office PowerPoint</Application>
  <PresentationFormat>Экран (4:3)</PresentationFormat>
  <Paragraphs>28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Школа</cp:lastModifiedBy>
  <cp:revision>6</cp:revision>
  <dcterms:modified xsi:type="dcterms:W3CDTF">2003-12-31T22:55:54Z</dcterms:modified>
</cp:coreProperties>
</file>