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3" r:id="rId2"/>
    <p:sldId id="291" r:id="rId3"/>
    <p:sldId id="292" r:id="rId4"/>
    <p:sldId id="263" r:id="rId5"/>
    <p:sldId id="264" r:id="rId6"/>
    <p:sldId id="277" r:id="rId7"/>
    <p:sldId id="275" r:id="rId8"/>
    <p:sldId id="278" r:id="rId9"/>
    <p:sldId id="266" r:id="rId10"/>
    <p:sldId id="267" r:id="rId11"/>
    <p:sldId id="268" r:id="rId12"/>
    <p:sldId id="272" r:id="rId13"/>
    <p:sldId id="270" r:id="rId14"/>
    <p:sldId id="279" r:id="rId15"/>
    <p:sldId id="280" r:id="rId16"/>
    <p:sldId id="282" r:id="rId17"/>
    <p:sldId id="290" r:id="rId18"/>
    <p:sldId id="294" r:id="rId19"/>
    <p:sldId id="288" r:id="rId20"/>
    <p:sldId id="283" r:id="rId21"/>
    <p:sldId id="285" r:id="rId22"/>
    <p:sldId id="295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99FF"/>
    <a:srgbClr val="800000"/>
    <a:srgbClr val="0000FF"/>
    <a:srgbClr val="663300"/>
    <a:srgbClr val="006600"/>
    <a:srgbClr val="990000"/>
    <a:srgbClr val="FF33CC"/>
    <a:srgbClr val="0066CC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09BC1-61F3-4EDB-95E9-AC80B9A729A5}" type="datetimeFigureOut">
              <a:rPr lang="uk-UA" smtClean="0"/>
              <a:pPr/>
              <a:t>22.03.2014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827B5-5CC9-4BA2-BE91-660328A2295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27B5-5CC9-4BA2-BE91-660328A2295C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27B5-5CC9-4BA2-BE91-660328A2295C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37A5-F75E-4CF5-AE1D-12F816EC41C9}" type="datetimeFigureOut">
              <a:rPr lang="uk-UA" smtClean="0"/>
              <a:pPr/>
              <a:t>22.03.2014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5F3925-A16D-43D3-92D1-6633C00D27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37A5-F75E-4CF5-AE1D-12F816EC41C9}" type="datetimeFigureOut">
              <a:rPr lang="uk-UA" smtClean="0"/>
              <a:pPr/>
              <a:t>22.03.2014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3925-A16D-43D3-92D1-6633C00D27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37A5-F75E-4CF5-AE1D-12F816EC41C9}" type="datetimeFigureOut">
              <a:rPr lang="uk-UA" smtClean="0"/>
              <a:pPr/>
              <a:t>22.03.2014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3925-A16D-43D3-92D1-6633C00D27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37A5-F75E-4CF5-AE1D-12F816EC41C9}" type="datetimeFigureOut">
              <a:rPr lang="uk-UA" smtClean="0"/>
              <a:pPr/>
              <a:t>22.03.2014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5F3925-A16D-43D3-92D1-6633C00D27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37A5-F75E-4CF5-AE1D-12F816EC41C9}" type="datetimeFigureOut">
              <a:rPr lang="uk-UA" smtClean="0"/>
              <a:pPr/>
              <a:t>22.03.2014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3925-A16D-43D3-92D1-6633C00D276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37A5-F75E-4CF5-AE1D-12F816EC41C9}" type="datetimeFigureOut">
              <a:rPr lang="uk-UA" smtClean="0"/>
              <a:pPr/>
              <a:t>22.03.2014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3925-A16D-43D3-92D1-6633C00D27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37A5-F75E-4CF5-AE1D-12F816EC41C9}" type="datetimeFigureOut">
              <a:rPr lang="uk-UA" smtClean="0"/>
              <a:pPr/>
              <a:t>22.03.2014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95F3925-A16D-43D3-92D1-6633C00D276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37A5-F75E-4CF5-AE1D-12F816EC41C9}" type="datetimeFigureOut">
              <a:rPr lang="uk-UA" smtClean="0"/>
              <a:pPr/>
              <a:t>22.03.2014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3925-A16D-43D3-92D1-6633C00D27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37A5-F75E-4CF5-AE1D-12F816EC41C9}" type="datetimeFigureOut">
              <a:rPr lang="uk-UA" smtClean="0"/>
              <a:pPr/>
              <a:t>22.03.2014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3925-A16D-43D3-92D1-6633C00D27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37A5-F75E-4CF5-AE1D-12F816EC41C9}" type="datetimeFigureOut">
              <a:rPr lang="uk-UA" smtClean="0"/>
              <a:pPr/>
              <a:t>22.03.2014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3925-A16D-43D3-92D1-6633C00D27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37A5-F75E-4CF5-AE1D-12F816EC41C9}" type="datetimeFigureOut">
              <a:rPr lang="uk-UA" smtClean="0"/>
              <a:pPr/>
              <a:t>22.03.2014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3925-A16D-43D3-92D1-6633C00D276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6337A5-F75E-4CF5-AE1D-12F816EC41C9}" type="datetimeFigureOut">
              <a:rPr lang="uk-UA" smtClean="0"/>
              <a:pPr/>
              <a:t>22.03.2014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5F3925-A16D-43D3-92D1-6633C00D276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p\Desktop\0_297bc_6b3924d8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0072" y="4509120"/>
            <a:ext cx="3692152" cy="216024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en-US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“ РОСЛИНИ  У </a:t>
            </a:r>
            <a:r>
              <a:rPr lang="en-US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ТВОРЧОСТІ </a:t>
            </a:r>
            <a:r>
              <a:rPr lang="en-US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Т. Г. ШЕВЧЕНКА”</a:t>
            </a:r>
            <a:r>
              <a:rPr lang="uk-UA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92696"/>
            <a:ext cx="3182888" cy="5544616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4032448" cy="5472608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841248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6600"/>
                </a:solidFill>
              </a:rPr>
              <a:t>                  </a:t>
            </a:r>
            <a:r>
              <a:rPr lang="uk-UA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Тополя    пірамідальна </a:t>
            </a:r>
            <a:br>
              <a:rPr lang="uk-UA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2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Populus pyramidalis</a:t>
            </a:r>
            <a:endParaRPr lang="uk-UA" sz="32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3312368" cy="5733256"/>
          </a:xfrm>
          <a:ln w="28575">
            <a:solidFill>
              <a:srgbClr val="0066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Великі дерева висотою 40-45 м  і діаметром стовбура більше 1</a:t>
            </a:r>
            <a:r>
              <a:rPr lang="en-US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метра.  Кора стовбура тріщинувата, буро-сіра або темно-сіра; гілок - гладка, сіра або оливково-сіра.</a:t>
            </a:r>
          </a:p>
          <a:p>
            <a:pPr>
              <a:buNone/>
            </a:pP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Листя черешкові, форма </a:t>
            </a:r>
            <a:r>
              <a:rPr lang="uk-UA" sz="16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ланцетноподібна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Рослина дводомна,</a:t>
            </a:r>
            <a:endParaRPr lang="en-US" sz="16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іноді однодомна, цвіте до появи листя або одночасно з ними; здатність плодоносити настає в 10-12 років. Квітки зібрані у суцвіття сережки.  </a:t>
            </a:r>
          </a:p>
          <a:p>
            <a:pPr>
              <a:buNone/>
            </a:pP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Тичинок від 3 до 60. Дуже рідко трапляються двостатеві квітки. Плід -  коробочка. Насіння дрібне з  шовковистими волосками ("тополиний пух").</a:t>
            </a:r>
          </a:p>
          <a:p>
            <a:pPr>
              <a:buNone/>
            </a:pP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В 1 г більше 1000 насіння</a:t>
            </a:r>
            <a:r>
              <a:rPr lang="uk-UA" sz="1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8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8104" y="1124744"/>
            <a:ext cx="3483496" cy="5733256"/>
          </a:xfrm>
          <a:ln w="28575">
            <a:solidFill>
              <a:srgbClr val="006600"/>
            </a:solidFill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b="1" dirty="0" smtClean="0"/>
              <a:t>          </a:t>
            </a:r>
            <a:r>
              <a:rPr lang="uk-UA" sz="2900" b="1" dirty="0" smtClean="0">
                <a:latin typeface="Times New Roman" pitchFamily="18" charset="0"/>
                <a:cs typeface="Times New Roman" pitchFamily="18" charset="0"/>
              </a:rPr>
              <a:t>Значення і застосування</a:t>
            </a:r>
          </a:p>
          <a:p>
            <a:pPr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29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Деревина у тополі легка, біла, м'яка, добре обробляється і використовується дуже широко в технічних цілях: як сировина для паперу, виготовлення сірникової соломки, фанери Деревина тополі тривалий час використовувалася також при будівництві залізниць в якості шпал.</a:t>
            </a:r>
            <a:r>
              <a:rPr lang="ru-RU" sz="29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якості лікувальної сировини використовують бруньки, листя, кору, </a:t>
            </a:r>
            <a:r>
              <a:rPr lang="uk-UA" sz="29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для лікування артритів, ревматизму, дерматологічних захворювань.</a:t>
            </a:r>
          </a:p>
          <a:p>
            <a:pPr>
              <a:buNone/>
            </a:pPr>
            <a:r>
              <a:rPr lang="uk-UA" sz="29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Свіжий сік з листя тополі знімає зубний біль. У сушеному вигляді листя тополі широко використовується для приготування настоїв для заспокійливих ванн.</a:t>
            </a:r>
          </a:p>
          <a:p>
            <a:endParaRPr lang="uk-UA" dirty="0" smtClean="0">
              <a:solidFill>
                <a:srgbClr val="6633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663300"/>
              </a:solidFill>
            </a:endParaRPr>
          </a:p>
          <a:p>
            <a:pPr>
              <a:buNone/>
            </a:pPr>
            <a:endParaRPr lang="uk-UA" dirty="0">
              <a:solidFill>
                <a:srgbClr val="663300"/>
              </a:solidFill>
            </a:endParaRPr>
          </a:p>
        </p:txBody>
      </p:sp>
      <p:pic>
        <p:nvPicPr>
          <p:cNvPr id="1027" name="Picture 3" descr="C:\Users\vp\Desktop\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052736"/>
            <a:ext cx="2016224" cy="5805264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"/>
            <a:ext cx="1259632" cy="1052736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41248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Дуб</a:t>
            </a:r>
            <a:r>
              <a:rPr lang="uk-UA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– дерево</a:t>
            </a:r>
            <a:r>
              <a:rPr lang="en-US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сили й довголіття</a:t>
            </a:r>
            <a:r>
              <a:rPr lang="uk-UA" sz="3200" dirty="0" smtClean="0"/>
              <a:t> 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3816424" cy="573325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uk-UA" sz="55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5500" b="1" dirty="0" smtClean="0">
                <a:latin typeface="Times New Roman" pitchFamily="18" charset="0"/>
                <a:cs typeface="Times New Roman" pitchFamily="18" charset="0"/>
              </a:rPr>
              <a:t>Дуб</a:t>
            </a:r>
            <a:r>
              <a:rPr lang="uk-UA" sz="5500" dirty="0" smtClean="0">
                <a:latin typeface="Times New Roman" pitchFamily="18" charset="0"/>
                <a:cs typeface="Times New Roman" pitchFamily="18" charset="0"/>
              </a:rPr>
              <a:t> уособлює міць духу і характеру поета, незламність його переконань. За народними переказами, Шевченко любив збирати під могутніми </a:t>
            </a:r>
            <a:r>
              <a:rPr lang="uk-UA" sz="5500" b="1" dirty="0" smtClean="0">
                <a:latin typeface="Times New Roman" pitchFamily="18" charset="0"/>
                <a:cs typeface="Times New Roman" pitchFamily="18" charset="0"/>
              </a:rPr>
              <a:t>дубами </a:t>
            </a:r>
            <a:r>
              <a:rPr lang="uk-UA" sz="5500" dirty="0" smtClean="0">
                <a:latin typeface="Times New Roman" pitchFamily="18" charset="0"/>
                <a:cs typeface="Times New Roman" pitchFamily="18" charset="0"/>
              </a:rPr>
              <a:t>селян, щоб погомоніти про їхню долю і поспівати пісень.</a:t>
            </a:r>
          </a:p>
          <a:p>
            <a:pPr marL="0" indent="0">
              <a:buNone/>
            </a:pPr>
            <a:r>
              <a:rPr lang="uk-UA" sz="55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5500" b="1" dirty="0" smtClean="0">
                <a:latin typeface="Times New Roman" pitchFamily="18" charset="0"/>
                <a:cs typeface="Times New Roman" pitchFamily="18" charset="0"/>
              </a:rPr>
              <a:t>Дуб</a:t>
            </a:r>
            <a:r>
              <a:rPr lang="uk-UA" sz="5500" dirty="0" smtClean="0">
                <a:latin typeface="Times New Roman" pitchFamily="18" charset="0"/>
                <a:cs typeface="Times New Roman" pitchFamily="18" charset="0"/>
              </a:rPr>
              <a:t> – дерево легендарне, </a:t>
            </a:r>
          </a:p>
          <a:p>
            <a:pPr>
              <a:buNone/>
            </a:pPr>
            <a:r>
              <a:rPr lang="uk-UA" sz="5500" dirty="0" smtClean="0">
                <a:latin typeface="Times New Roman" pitchFamily="18" charset="0"/>
                <a:cs typeface="Times New Roman" pitchFamily="18" charset="0"/>
              </a:rPr>
              <a:t> Т.Г. Шевченко, у силу особливого</a:t>
            </a:r>
            <a:r>
              <a:rPr lang="en-US" sz="5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5500" dirty="0" smtClean="0">
                <a:latin typeface="Times New Roman" pitchFamily="18" charset="0"/>
                <a:cs typeface="Times New Roman" pitchFamily="18" charset="0"/>
              </a:rPr>
              <a:t>свого відношення саме до </a:t>
            </a:r>
            <a:r>
              <a:rPr lang="uk-UA" sz="5500" b="1" dirty="0" smtClean="0">
                <a:latin typeface="Times New Roman" pitchFamily="18" charset="0"/>
                <a:cs typeface="Times New Roman" pitchFamily="18" charset="0"/>
              </a:rPr>
              <a:t>дубів</a:t>
            </a:r>
            <a:r>
              <a:rPr lang="uk-UA" sz="5500" dirty="0" smtClean="0">
                <a:latin typeface="Times New Roman" pitchFamily="18" charset="0"/>
                <a:cs typeface="Times New Roman" pitchFamily="18" charset="0"/>
              </a:rPr>
              <a:t>, не лише зображував їх на задньому плані низки своїх малюнків і картин, але також створив цілу</a:t>
            </a:r>
          </a:p>
          <a:p>
            <a:pPr>
              <a:buNone/>
            </a:pPr>
            <a:r>
              <a:rPr lang="uk-UA" sz="5500" dirty="0" smtClean="0">
                <a:latin typeface="Times New Roman" pitchFamily="18" charset="0"/>
                <a:cs typeface="Times New Roman" pitchFamily="18" charset="0"/>
              </a:rPr>
              <a:t> галерею робіт,</a:t>
            </a:r>
          </a:p>
          <a:p>
            <a:pPr>
              <a:buNone/>
            </a:pPr>
            <a:r>
              <a:rPr lang="uk-UA" sz="5500" dirty="0" smtClean="0">
                <a:latin typeface="Times New Roman" pitchFamily="18" charset="0"/>
                <a:cs typeface="Times New Roman" pitchFamily="18" charset="0"/>
              </a:rPr>
              <a:t> цілком</a:t>
            </a:r>
          </a:p>
          <a:p>
            <a:pPr>
              <a:buNone/>
            </a:pPr>
            <a:r>
              <a:rPr lang="uk-UA" sz="5500" dirty="0" smtClean="0">
                <a:latin typeface="Times New Roman" pitchFamily="18" charset="0"/>
                <a:cs typeface="Times New Roman" pitchFamily="18" charset="0"/>
              </a:rPr>
              <a:t> присвячених</a:t>
            </a:r>
          </a:p>
          <a:p>
            <a:pPr>
              <a:buNone/>
            </a:pPr>
            <a:r>
              <a:rPr lang="uk-UA" sz="5500" dirty="0" smtClean="0">
                <a:latin typeface="Times New Roman" pitchFamily="18" charset="0"/>
                <a:cs typeface="Times New Roman" pitchFamily="18" charset="0"/>
              </a:rPr>
              <a:t> зображенню </a:t>
            </a:r>
            <a:r>
              <a:rPr lang="uk-UA" sz="5500" b="1" dirty="0" smtClean="0">
                <a:latin typeface="Times New Roman" pitchFamily="18" charset="0"/>
                <a:cs typeface="Times New Roman" pitchFamily="18" charset="0"/>
              </a:rPr>
              <a:t>дуба</a:t>
            </a:r>
            <a:r>
              <a:rPr lang="uk-UA" dirty="0" smtClean="0"/>
              <a:t>. 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34340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 У творах Шевченка біля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дуба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, зустрічалися  закохані, дівчина виглядала козака; на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дубі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зозуля пророкує літа; під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дубом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русалки залоскотали дівчину; та й козак знайшов смерть під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дубом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Дуб</a:t>
            </a:r>
            <a:r>
              <a:rPr lang="uk-UA" sz="1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часто порівнювався з козаком: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1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дуб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зелений, мов козак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Із гаю вийшов та й гуляє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Попід горою </a:t>
            </a:r>
          </a:p>
          <a:p>
            <a:pPr>
              <a:buNone/>
            </a:pP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На самого Маковія, 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1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дуб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посадили…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І досі там воду святять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1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дуб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зеленіє.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Хто йде, їде – не минають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Зеленого </a:t>
            </a:r>
            <a:r>
              <a:rPr lang="uk-UA" sz="1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дуба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vp\Desktop\dub_shevchenko-300x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212976"/>
            <a:ext cx="2016224" cy="273630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Picture 2" descr="C:\Users\vp\Desktop\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149080"/>
            <a:ext cx="2232248" cy="2583490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  <p:pic>
        <p:nvPicPr>
          <p:cNvPr id="7" name="Picture 2" descr="C:\Users\vp\Desktop\dub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17232"/>
            <a:ext cx="1800200" cy="1152128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936104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ДУБ ЗВИЧАЙНИЙ (ЛІТНІЙ, ЧЕРЕШКОВИЙ) 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uk-UA" sz="3100" b="1" i="1" dirty="0" err="1" smtClean="0">
                <a:latin typeface="Times New Roman" pitchFamily="18" charset="0"/>
                <a:cs typeface="Times New Roman" pitchFamily="18" charset="0"/>
              </a:rPr>
              <a:t>Quercus</a:t>
            </a:r>
            <a:r>
              <a:rPr lang="uk-UA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i="1" dirty="0" err="1" smtClean="0">
                <a:latin typeface="Times New Roman" pitchFamily="18" charset="0"/>
                <a:cs typeface="Times New Roman" pitchFamily="18" charset="0"/>
              </a:rPr>
              <a:t>robur</a:t>
            </a:r>
            <a:r>
              <a:rPr lang="uk-UA" sz="3100" b="1" i="1" dirty="0" smtClean="0">
                <a:latin typeface="Times New Roman" pitchFamily="18" charset="0"/>
                <a:cs typeface="Times New Roman" pitchFamily="18" charset="0"/>
              </a:rPr>
              <a:t> L.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169368"/>
            <a:ext cx="4051176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Кремезне довговічне дерево до 40 м заввишки. Крона густа, коренева система міцна, кора темно-сіра з глибокими тріщинами. Листки довгасто-обернено-яйцевидні, зверху зелені блискучі, знизу матові,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блідіші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, голі, черешкові. На листках наприкінці літа інколи з'являються кулясті нарости — «горішки», або гали. Дуб починає цвісти на відкритих місцях у двадцять років, а в лісі — в п'ятдесятилітньому віці</a:t>
            </a:r>
            <a:r>
              <a:rPr lang="uk-UA" sz="1800" u="sng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Разом з листям з'являються повислі сережки з тичинками, а на довгих  стеблинках виростають маточкові квітки , з цих квіток після запилення утворюються жолуді, які достигають у вересні — жовтні</a:t>
            </a:r>
            <a:r>
              <a:rPr lang="uk-UA" sz="1800" dirty="0" smtClean="0"/>
              <a:t>.</a:t>
            </a:r>
            <a:endParaRPr lang="uk-UA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43400" cy="5127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                  Значення і застосування</a:t>
            </a:r>
          </a:p>
          <a:p>
            <a:pPr marL="0" indent="0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Деревина дуба має високу міцність та твердість, використовується в кораблебудуванні, для будівництва підводних споруджень, тому що не піддається гниттю; у вагонобудуванні, у меблевому, столярному, бондарному виробництві, будівництві будинків. Жолуді йдуть на виготовлення кавового напою й на корм для тварин. Кора дуба використовується як лікарський засіб,  для полоскання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при інфекціях </a:t>
            </a:r>
          </a:p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порожнини рота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і горла, а також </a:t>
            </a:r>
          </a:p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при запаленні  ясен.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2050" name="Picture 2" descr="C:\Users\vp\Desktop\1d_dyb_obiknovennii_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04664"/>
            <a:ext cx="1656184" cy="792088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  <p:pic>
        <p:nvPicPr>
          <p:cNvPr id="2052" name="Picture 4" descr="C:\Users\vp\Desktop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077072"/>
            <a:ext cx="2232248" cy="252028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2053" name="Picture 5" descr="C:\Users\vp\Desktop\загруженное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921896"/>
            <a:ext cx="1872208" cy="93610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: </a:t>
            </a:r>
            <a:r>
              <a:rPr lang="uk-UA" sz="2000" dirty="0" smtClean="0"/>
              <a:t>«… Дуби … незаймані століттями, одного віку зі Всесвіту, вони вражають своєю майже безсмертною долею, як найбільше чудо світу»</a:t>
            </a:r>
            <a:br>
              <a:rPr lang="uk-UA" sz="2000" dirty="0" smtClean="0"/>
            </a:br>
            <a:r>
              <a:rPr lang="uk-UA" sz="2000" dirty="0" smtClean="0"/>
              <a:t>                                                                                                            ПЛІНІЙ   СТАРШИЙ</a:t>
            </a: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1029" name="Picture 5" descr="C:\Users\vp\Desktop\50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4176464" cy="3096344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1124744"/>
            <a:ext cx="4464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У селі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Будище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парку колишнього маєтку Енгельгардта,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досі збереглися три дуби віком понад 1000 , які називають Шевченковими. За переказами, у дуплі одного з них Тарас ховав свої малюнки.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Висота  дерева - 20 м, обхват стовбура на висоті 1,3 м - 8,4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vp\Desktop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4211960" cy="2376264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4572000" y="3933056"/>
            <a:ext cx="457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000" dirty="0" smtClean="0"/>
              <a:t>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Дуб Шевченка в Полтаві — живий пам'ятник Т. Г. Шевченкові, посаджений на спомин про перевезення тіла поета до України полтавською «Громадою» у травні 1861 р. в час перепоховання поета біля Канева.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792088"/>
          </a:xfrm>
          <a:ln>
            <a:solidFill>
              <a:srgbClr val="6699FF"/>
            </a:solidFill>
          </a:ln>
        </p:spPr>
        <p:txBody>
          <a:bodyPr>
            <a:normAutofit fontScale="90000"/>
          </a:bodyPr>
          <a:lstStyle/>
          <a:p>
            <a:r>
              <a:rPr lang="uk-UA" sz="2400" b="1" i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лілея</a:t>
            </a:r>
            <a:r>
              <a:rPr lang="uk-UA" sz="2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– символ  душевної і тілесної чистоти, невмирущості людського духу й надії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9251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 smtClean="0"/>
              <a:t>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Коли поет був хлопчиком, то полюбляв сидіти біля квітника тай роздумувати над тим, як ростуть квіти. Ненароком він зламав квітку </a:t>
            </a:r>
            <a:r>
              <a:rPr lang="uk-UA" b="1" dirty="0" smtClean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лілеї</a:t>
            </a:r>
            <a:r>
              <a:rPr lang="uk-UA" dirty="0" smtClean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це його дуже засмутило, але він побачив, що з бічних пуп'янків почали розвиватись нові квітки. Він зрадів, що твориться нова квітка, а з нею і нове життя.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баладі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„Лілея”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Т.Шевченко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показав перетворення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знедоленої дівчини у квітку,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вигнана, зневажена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людьми дівчина гине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зимою під тином,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а весною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відроджується –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образі </a:t>
            </a:r>
            <a:r>
              <a:rPr lang="uk-UA" b="1" i="1" dirty="0" smtClean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лілеї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196752"/>
            <a:ext cx="4491608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 smtClean="0"/>
              <a:t> </a:t>
            </a:r>
            <a:r>
              <a:rPr lang="en-US" dirty="0" smtClean="0"/>
              <a:t>   </a:t>
            </a:r>
            <a:r>
              <a:rPr lang="uk-UA" dirty="0" smtClean="0"/>
              <a:t>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 вмерла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Зимою під тином,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А весною процвіла я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Цвітом при долині,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Цвітом білим, як сніг, білим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Аж гай звеселила! 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 дівчата заквітчались,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 мене назвали</a:t>
            </a:r>
          </a:p>
          <a:p>
            <a:pPr>
              <a:buNone/>
            </a:pPr>
            <a:r>
              <a:rPr lang="uk-UA" b="1" dirty="0" err="1" smtClean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Лілеєю-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снігоцвітом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 я розцвітати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Стала в гаю і на полі,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 білих палатах….</a:t>
            </a:r>
          </a:p>
          <a:p>
            <a:pPr>
              <a:buNone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Лілея </a:t>
            </a:r>
            <a:r>
              <a:rPr lang="uk-UA" dirty="0" smtClean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образ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безсмертності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правди і краси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людини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vp\Desktop\292367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924944"/>
            <a:ext cx="2028056" cy="3528392"/>
          </a:xfrm>
          <a:prstGeom prst="rect">
            <a:avLst/>
          </a:prstGeom>
          <a:noFill/>
          <a:ln w="28575">
            <a:solidFill>
              <a:srgbClr val="6699FF"/>
            </a:solidFill>
          </a:ln>
        </p:spPr>
      </p:pic>
      <p:pic>
        <p:nvPicPr>
          <p:cNvPr id="1028" name="Picture 4" descr="C:\Users\vp\Desktop\b65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509120"/>
            <a:ext cx="1800200" cy="2132856"/>
          </a:xfrm>
          <a:prstGeom prst="rect">
            <a:avLst/>
          </a:prstGeom>
          <a:noFill/>
          <a:ln w="28575">
            <a:solidFill>
              <a:srgbClr val="6699FF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075240" cy="84124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vi-VN" sz="2800" b="1" dirty="0" smtClean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Лі́лія</a:t>
            </a:r>
            <a:r>
              <a:rPr lang="vi-VN" sz="2800" dirty="0" smtClean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sz="2800" i="1" dirty="0" smtClean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Lilium</a:t>
            </a:r>
            <a:r>
              <a:rPr lang="en-US" sz="2800" dirty="0" smtClean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800" dirty="0" smtClean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uk-UA" sz="2000" dirty="0" smtClean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українська </a:t>
            </a:r>
            <a:r>
              <a:rPr lang="vi-VN" sz="2000" dirty="0" smtClean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народна назва </a:t>
            </a:r>
            <a:r>
              <a:rPr lang="vi-VN" sz="2000" b="1" dirty="0" smtClean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ліле́я</a:t>
            </a:r>
            <a:r>
              <a:rPr lang="vi-VN" sz="2800" dirty="0" smtClean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uk-UA" sz="2800" dirty="0">
              <a:solidFill>
                <a:srgbClr val="669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9248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b="1" dirty="0" smtClean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Лілії</a:t>
            </a:r>
            <a:r>
              <a:rPr lang="uk-UA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 багаторічні цибулинні трави.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Стебло є безпосереднім продовженням цибулини, вкрите листям — з листками, які локалізується в нижній частині.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Листки — лінійні, овальні, чергові  або розміщені кільцями.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Квітки двостатеві, 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складаються 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 6 пелюсток,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зібраних у китиці, 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іноді одиночних.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Плід — довгаста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коробочка.</a:t>
            </a:r>
          </a:p>
          <a:p>
            <a:pPr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343400" cy="52565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Значення і застосування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 лікувальною метою використовують цибулини, листя і квітки. Хімічний склад  рослини ще не вивчено.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 народній медицині рослину використовують як знеболюючий засіб. Спиртову настойку цибулин вживають при захворюваннях дихальних шляхів. Спиртову настойку квіток вживають як тонізуючий засіб, нею натираються при ревматизмі й радикуліті та змащують рани. Воду, перегнану з квітками лілії, використовують з косметичною метою для відбілювання обличчя. мазь для лікування ран і опіків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vp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149080"/>
            <a:ext cx="1728192" cy="2322959"/>
          </a:xfrm>
          <a:prstGeom prst="rect">
            <a:avLst/>
          </a:prstGeom>
          <a:noFill/>
          <a:ln w="28575">
            <a:solidFill>
              <a:srgbClr val="6699FF"/>
            </a:solidFill>
          </a:ln>
        </p:spPr>
      </p:pic>
      <p:pic>
        <p:nvPicPr>
          <p:cNvPr id="6" name="Picture 2" descr="C:\Users\vp\Desktop\загруженное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619672" cy="1224136"/>
          </a:xfrm>
          <a:prstGeom prst="rect">
            <a:avLst/>
          </a:prstGeom>
          <a:noFill/>
          <a:ln w="28575">
            <a:solidFill>
              <a:srgbClr val="6699FF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p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"/>
            <a:ext cx="1835696" cy="112474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84124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барвінок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символ молодості кохання шлюбу</a:t>
            </a:r>
            <a:endParaRPr lang="uk-UA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124744"/>
            <a:ext cx="4191000" cy="51998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9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Барвінок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високо цінувався в народі за свою вічнозелену красу, довге цвітіння, пристосованість до морозів, це знайшло і відображення і у  віршах поета 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Встала й весна, чорну землю</a:t>
            </a:r>
          </a:p>
          <a:p>
            <a:pPr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Сонну розбудила, уквітчала її рястом, </a:t>
            </a:r>
          </a:p>
          <a:p>
            <a:pPr>
              <a:buNone/>
            </a:pPr>
            <a:r>
              <a:rPr lang="uk-UA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Барвінком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покрила.</a:t>
            </a:r>
          </a:p>
          <a:p>
            <a:pPr>
              <a:buNone/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барвінком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, і рутою</a:t>
            </a:r>
          </a:p>
          <a:p>
            <a:pPr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І рястом квітчає</a:t>
            </a:r>
          </a:p>
          <a:p>
            <a:pPr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Весна землю, мов дівчину</a:t>
            </a:r>
          </a:p>
          <a:p>
            <a:pPr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В зеленому гаї</a:t>
            </a:r>
            <a:r>
              <a:rPr lang="uk-UA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uk-UA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Барвінок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цвів і зеленів,</a:t>
            </a:r>
          </a:p>
          <a:p>
            <a:pPr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Слався, розсилався;</a:t>
            </a:r>
          </a:p>
          <a:p>
            <a:pPr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Та недосвіт перед світом</a:t>
            </a:r>
          </a:p>
          <a:p>
            <a:pPr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В садочок укрався. 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До схід сонця  воду брала,</a:t>
            </a:r>
          </a:p>
          <a:p>
            <a:pPr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барвінку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купала…”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343400" cy="5733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Барвінок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який  виступає символом журби, печалі, пам’яті за померлими в поезії Кобзаря набуває такого ж символічного значення.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На городі коло броду </a:t>
            </a:r>
          </a:p>
          <a:p>
            <a:pPr>
              <a:buNone/>
            </a:pP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Барвінок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не сходить. 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Чомусь дівчина до броду 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 воду не ходить. </a:t>
            </a:r>
          </a:p>
          <a:p>
            <a:pPr marL="0" inden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барвінок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що заріс, символізує дівчину, яка не вийшла заміж: 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 твій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барвіночок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хрещатий 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Заріс могилою, ждучи 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Тебе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неквітчану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..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0" algn="l"/>
              </a:tabLst>
            </a:pP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Барвінок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поряд з іншими ранніми квітками є провісником весни. А оскільки його глянцево-зелене тверде листя не гине ні влітку від спеки, ні зимою від холоду, морозу і снігу, рослина стала символом радісної життєвої сили, вічності і була перенесена з лісу в сади біля людських жител. </a:t>
            </a:r>
          </a:p>
          <a:p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vp\Desktop\барвін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99" y="2852936"/>
            <a:ext cx="1656185" cy="353337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1156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Барвінок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Vinca</a:t>
            </a:r>
            <a:endParaRPr lang="uk-UA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124744"/>
            <a:ext cx="4191000" cy="51998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Напівкущі або трави з тонким витким стеблом 1-2 м завдовжки, піднімається над землею не більше ніж на 20-70 см. Стебло часто пускає корені в місцях, де воно торкається ґрунту, що допомагає рослинам займати велику територію. Листки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супротивні, прості, широкі, </a:t>
            </a:r>
            <a:r>
              <a:rPr lang="uk-UA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ланцетовидні</a:t>
            </a:r>
            <a:r>
              <a:rPr lang="uk-UA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Чотири види роду вічнозелені, листя зберігає свій зелений колір навіть узимку. Має подовгуватий трилисник.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Цвітіння відбувається більшу частину року. Навесні зацвітає синім цвітом, який нагадує вогник. Квітки прості з фіолетовими пелюстками, з'єднаними біля основи в трубку. Плід складається з кількох стручків.</a:t>
            </a:r>
          </a:p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124744"/>
            <a:ext cx="3995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Застосування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Барвінок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як лікувальний засіб застосовували ще в далекій давнині. У середні століття йому приписували чудодійну силу і вважали талісманом, що охороняє від злих сил.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Рослина широко вживається в народній медицині багатьох країн у якості кровоспинного,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ранозаживляючого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 «кровоочисного» засобу. Останнім часом встановлено, що екстракт рослини має здатність сильно знижувати кров'яний тиск.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Внутрішнє застосування барвінку, як сильно отруйної рослини, вимагає великої обережності.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vp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1872208" cy="103984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12" name="Picture 3" descr="C:\Users\vp\Desktop\220px-Kodak_kamera_029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698877"/>
            <a:ext cx="2016224" cy="115912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667544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вишня - </a:t>
            </a:r>
            <a:r>
              <a:rPr lang="uk-UA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символ рідної землі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1124744"/>
            <a:ext cx="4464496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Вишня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 дерево невеличке, має густу крону, цвіте біло й має гарний запах. В поезії Шевченка вона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символізує село.</a:t>
            </a:r>
          </a:p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Садок </a:t>
            </a:r>
            <a:r>
              <a:rPr lang="uk-UA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вишневий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коло хати,</a:t>
            </a:r>
          </a:p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Хрущі над </a:t>
            </a:r>
            <a:r>
              <a:rPr lang="uk-UA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вишнями</a:t>
            </a:r>
            <a:r>
              <a:rPr lang="uk-UA" sz="1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гудуть...</a:t>
            </a:r>
          </a:p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Зрідка образ </a:t>
            </a:r>
            <a:r>
              <a:rPr lang="uk-UA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вишні 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поет пов'язує із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печаллю:</a:t>
            </a:r>
          </a:p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Дивлюсь, у темному садочку,</a:t>
            </a:r>
          </a:p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Під </a:t>
            </a:r>
            <a:r>
              <a:rPr lang="uk-UA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вишнею</a:t>
            </a:r>
            <a:r>
              <a:rPr lang="uk-UA" sz="1800" u="sng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у холодочку, </a:t>
            </a:r>
          </a:p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єдиная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сестра!</a:t>
            </a:r>
          </a:p>
          <a:p>
            <a:pPr>
              <a:buNone/>
            </a:pP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Многострадалиця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святая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Мене, небога, виглядає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" name="Picture 2" descr="C:\Users\vp\Desktop\Prunus-cerasus-Vstrye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5072" y="0"/>
            <a:ext cx="1818928" cy="13407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6" name="Picture 3" descr="C:\Users\vp\Desktop\1347453062_kobza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941168"/>
            <a:ext cx="3528392" cy="17281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211960" y="1412776"/>
            <a:ext cx="457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поемі І.Драча «Смерть Шевченка» </a:t>
            </a: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вишневий цвіт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асоціюється із безсмертям Великого Кобзаря. </a:t>
            </a:r>
          </a:p>
          <a:p>
            <a:pPr algn="ctr">
              <a:buNone/>
            </a:pPr>
            <a:endParaRPr lang="uk-UA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О, вишня — Матінко Всевишня -</a:t>
            </a:r>
            <a:endParaRPr lang="uk-UA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Весь білий світ — то вишні цвіт.</a:t>
            </a:r>
            <a:endParaRPr lang="uk-UA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Правічне дерево Вкраїни -</a:t>
            </a:r>
            <a:endParaRPr lang="uk-UA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Її безсмертя в плині літ.</a:t>
            </a:r>
            <a:endParaRPr lang="en-US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О.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Потапенко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 </a:t>
            </a:r>
            <a:endParaRPr lang="uk-UA" dirty="0" smtClean="0"/>
          </a:p>
        </p:txBody>
      </p:sp>
      <p:pic>
        <p:nvPicPr>
          <p:cNvPr id="9" name="Picture 4" descr="C:\Users\vp\Desktop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941168"/>
            <a:ext cx="3312368" cy="1628800"/>
          </a:xfrm>
          <a:prstGeom prst="rect">
            <a:avLst/>
          </a:prstGeom>
          <a:noFill/>
          <a:ln w="28575">
            <a:solidFill>
              <a:srgbClr val="9900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5926432" cy="138539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Вишня звичайна</a:t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CERASUS VULGARIS MILL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68760"/>
            <a:ext cx="4191000" cy="55892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Світло - і теплолюбна рослина заввишки  3-10м з яйцевидною кроною і відстовбурченими гілками. Стовбур покритий гладенькою білувато-бурою корою Має блискучі листки і квітконіжки, що мають один або кілька зелених листочків. Цвіте в квітні - травні. Плоди достигають у липні. Листкорозміщення чергове . Квітки 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зонтико-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китицевидних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суцвіттях чи по 1-2. Чашолистиків і пелюсток по 5.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Тичинок багато.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Маточка 1 з довгим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стовпчиком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головчастою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приймочкою.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Плід - соковита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м'ясиста гладенька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кістянка. 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343400" cy="49838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Харчова, вітамінозна, медоносна, декоративна рослина. Плоди споживають сирими і переробленими.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досвіду народної медицини відомо, що вишневі плоди поліпшують апетит і травлення, гамують спрагу, мають антисептичну та відхаркувальну властивості. У народі вважають, що вишні діють заспокійливо на центральну нервову систему.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Деревину використовують у столярній і токарній справі.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Широко культивується як плодове дерево по всій території України. Використовується також в полезахисних і придорожніх насадженнях, в  декоративному оформленні парків, скверів, садиб.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vp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494409" cy="1268760"/>
          </a:xfrm>
          <a:prstGeom prst="rect">
            <a:avLst/>
          </a:prstGeom>
          <a:noFill/>
          <a:ln w="28575">
            <a:solidFill>
              <a:srgbClr val="990000"/>
            </a:solidFill>
          </a:ln>
        </p:spPr>
      </p:pic>
      <p:pic>
        <p:nvPicPr>
          <p:cNvPr id="8" name="Picture 2" descr="C:\Users\vp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89040"/>
            <a:ext cx="2025774" cy="27363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93610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Тарас Шевченко – </a:t>
            </a:r>
            <a:r>
              <a:rPr lang="uk-UA" sz="31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великий знавець рідної природи </a:t>
            </a:r>
            <a:endParaRPr lang="uk-UA" sz="31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своїх творах поет ототожнює людей з рослинами, які символізують людську красу, мужність, сум, радість, з іншого боку — підступну долю, зраду, байдужість. </a:t>
            </a:r>
          </a:p>
          <a:p>
            <a:pPr>
              <a:buNone/>
            </a:pP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 Шевченко не тільки милувався</a:t>
            </a:r>
          </a:p>
          <a:p>
            <a:pPr>
              <a:buNone/>
            </a:pP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рослинами, малював їх, але також</a:t>
            </a:r>
          </a:p>
          <a:p>
            <a:pPr>
              <a:buNone/>
            </a:pP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добре знався на рослинах, </a:t>
            </a:r>
          </a:p>
          <a:p>
            <a:pPr>
              <a:buNone/>
            </a:pP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зокрема цікавився лікарськими </a:t>
            </a:r>
          </a:p>
          <a:p>
            <a:pPr>
              <a:buNone/>
            </a:pP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травами та деревами.</a:t>
            </a:r>
            <a:endParaRPr lang="uk-UA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vp\Desktop\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933056"/>
            <a:ext cx="237626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6600"/>
                </a:solidFill>
              </a:rPr>
              <a:t>ПШЕНИЦЯ  та жито </a:t>
            </a:r>
            <a:r>
              <a:rPr lang="uk-UA" b="1" dirty="0" smtClean="0">
                <a:solidFill>
                  <a:srgbClr val="FF6600"/>
                </a:solidFill>
              </a:rPr>
              <a:t>- </a:t>
            </a:r>
            <a:r>
              <a:rPr lang="uk-UA" b="1" i="1" dirty="0" smtClean="0">
                <a:solidFill>
                  <a:srgbClr val="FF6600"/>
                </a:solidFill>
              </a:rPr>
              <a:t>СИМВОЛ КРАСИ ЖИТТЯ, ЩАСЛИВОГО ДОБРОБУТУ</a:t>
            </a:r>
            <a:endParaRPr lang="uk-UA" i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536504" cy="51845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Немає на світі почеснішої праці за хліборобську. Батьки поета також були хліборобами, тому він відвів багато місця у своїх творах саме хліборобським рослинам - </a:t>
            </a:r>
            <a:r>
              <a:rPr lang="uk-UA" sz="29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пшениці та житу</a:t>
            </a:r>
          </a:p>
          <a:p>
            <a:pPr>
              <a:buNone/>
            </a:pPr>
            <a:r>
              <a:rPr lang="uk-UA" sz="29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Пшениця, жито</a:t>
            </a:r>
          </a:p>
          <a:p>
            <a:pPr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На добрім сіялось лану…</a:t>
            </a:r>
          </a:p>
          <a:p>
            <a:pPr>
              <a:buNone/>
            </a:pPr>
            <a:endParaRPr lang="uk-UA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З того часу в Україні </a:t>
            </a:r>
          </a:p>
          <a:p>
            <a:pPr>
              <a:buNone/>
            </a:pPr>
            <a:r>
              <a:rPr lang="uk-UA" sz="29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Жито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зеленіє..</a:t>
            </a:r>
          </a:p>
          <a:p>
            <a:pPr>
              <a:buNone/>
            </a:pPr>
            <a:endParaRPr lang="uk-UA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На лан </a:t>
            </a:r>
            <a:r>
              <a:rPr lang="uk-UA" sz="29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жито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жати:</a:t>
            </a:r>
          </a:p>
          <a:p>
            <a:pPr>
              <a:buNone/>
            </a:pPr>
            <a:r>
              <a:rPr lang="uk-UA" sz="29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Жито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жала, в копи клали, </a:t>
            </a:r>
          </a:p>
          <a:p>
            <a:pPr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Гуртом заспівали…</a:t>
            </a:r>
          </a:p>
          <a:p>
            <a:pPr>
              <a:buNone/>
            </a:pPr>
            <a:endParaRPr lang="uk-UA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Важка праця у полі,</a:t>
            </a:r>
          </a:p>
          <a:p>
            <a:pPr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показана в образі натрудженої і втомленої життєвими турботами жінки</a:t>
            </a:r>
          </a:p>
          <a:p>
            <a:pPr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       На  панщині  </a:t>
            </a:r>
            <a:r>
              <a:rPr lang="uk-UA" sz="29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пшеницю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 жала,  </a:t>
            </a:r>
            <a:br>
              <a:rPr lang="uk-UA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Втомилася;  не  спочивать  </a:t>
            </a:r>
            <a:br>
              <a:rPr lang="uk-UA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Пішла  в  снопи,  пошкандибала  </a:t>
            </a:r>
            <a:br>
              <a:rPr lang="uk-UA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Івана  сина  годувать.  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343400" cy="54726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Майбутнє уявляється Т.Шевченку  як чудова, квітуча нива, сповнена сонячного тепла і людського щастя. </a:t>
            </a:r>
          </a:p>
          <a:p>
            <a:pPr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36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"Нехай житом-пшеницею, як золотом, покрита, не розмежованою останеться навіки од моря і до моря — слов'янська земля"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— писав поет в передмові до "Гайдамаків". </a:t>
            </a:r>
          </a:p>
          <a:p>
            <a:pPr>
              <a:buNone/>
            </a:pPr>
            <a:endParaRPr lang="uk-UA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vp\Desktop\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05064"/>
            <a:ext cx="3384376" cy="252028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</p:pic>
      <p:pic>
        <p:nvPicPr>
          <p:cNvPr id="8" name="Picture 3" descr="C:\Users\vp\Desktop\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276872"/>
            <a:ext cx="2232248" cy="2664296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661248"/>
            <a:ext cx="6408712" cy="1196752"/>
          </a:xfrm>
          <a:ln>
            <a:solidFill>
              <a:srgbClr val="FF6600"/>
            </a:solidFill>
          </a:ln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ЖИТНЯ ХЛІБИНА ДАЄ ЗДОРОВ'Я І СИЛУ, а ПШЕНИЧНИЙ КОРОВАЙ ДОДАЄ ДО НИХ ЩАСТЯ І КРАСУ</a:t>
            </a:r>
            <a:endParaRPr lang="uk-UA" sz="20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188640"/>
            <a:ext cx="1800200" cy="648072"/>
          </a:xfrm>
        </p:spPr>
        <p:txBody>
          <a:bodyPr>
            <a:normAutofit fontScale="25000" lnSpcReduction="2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uk-UA" sz="8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Пшениця</a:t>
            </a:r>
            <a:r>
              <a:rPr lang="uk-UA" sz="80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8000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8000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Triticum L</a:t>
            </a:r>
            <a:r>
              <a:rPr lang="en-US" sz="8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16632"/>
            <a:ext cx="2375247" cy="639762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Жито посівне</a:t>
            </a:r>
            <a:r>
              <a:rPr lang="uk-UA" sz="20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000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Secale cereale</a:t>
            </a:r>
            <a:endParaRPr lang="uk-UA" sz="20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vp\Desktop\24885660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080120" cy="864096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</p:pic>
      <p:pic>
        <p:nvPicPr>
          <p:cNvPr id="1027" name="Picture 3" descr="C:\Users\vp\Desktop\2991261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3528" y="116632"/>
            <a:ext cx="1400472" cy="1008112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572000" y="1145977"/>
            <a:ext cx="446449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Однорічна трав’яниста рослина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Стебло — соломина, гнучке, вкрите восковим нальотом, утворює 5-7 міжвузлів. Листки шорсткі, покриті восковим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нальотом.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Колос у жита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остистий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Суцвіття - складний колос. Запилення перехресне. Плід - зернівка, гола, вузька, із глибокою борозенкою.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Жито має лікувальні властивості: порошком перепаленого жита посипали лишаї; вживали житнє борошно при набряках; житнім хлібним м'якушем лікували рани, прикладали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до болючого зуба...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ЖИТО — символ життя і життєвого благополуччя. Це-основа всього живого; жито зростає в житті, а </a:t>
            </a: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життя виростає з</a:t>
            </a:r>
            <a:r>
              <a:rPr kumimoji="0" lang="uk-UA" sz="16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жита.</a:t>
            </a: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rgbClr val="5C3F1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                      </a:t>
            </a:r>
            <a:r>
              <a:rPr kumimoji="0" lang="uk-UA" sz="1800" i="0" u="none" strike="noStrike" cap="none" normalizeH="0" baseline="0" dirty="0" smtClean="0">
                <a:ln>
                  <a:noFill/>
                </a:ln>
                <a:solidFill>
                  <a:srgbClr val="5C3F1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</a:t>
            </a:r>
            <a:r>
              <a:rPr kumimoji="0" lang="uk-UA" sz="1800" i="0" u="none" strike="noStrike" cap="none" normalizeH="0" baseline="0" dirty="0" smtClean="0">
                <a:ln>
                  <a:noFill/>
                </a:ln>
                <a:solidFill>
                  <a:srgbClr val="5C3F1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 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5C3F1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                              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980728"/>
            <a:ext cx="457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 земній кулі налічується більш як 20 видів пшениці. Стебло пшениці —- соломина. На ньому добре помітні вузли. Одна рослина розвиває від 2—4 до 12 і більше стебел. Листки в пшениці довгі, вузькі, з паралельними жилками;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Суцвіття — складний колос. Він складається п багатьох колосків, на кожному із них є  від 2 до 7 квіток.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Квітка пшениці має таку будову: 2 квіткові луски, 2 квіткові плівки, 3 тичинки, маточка з двома приймочками. У ще закритих квітках відбувається самозапилення.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Плід — зернівка.</a:t>
            </a:r>
          </a:p>
          <a:p>
            <a:r>
              <a:rPr lang="uk-UA" sz="1600" dirty="0" smtClean="0"/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Зародки пшениці містять значну кількість поживних і біологічно активних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речовин,  використовуються як засіб, що має протиопіковий ефект, прискорюють загоєння ран,  зміцнюють стінки судин, попереджають старіння і появу пухлин.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vp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2725" y="5445224"/>
            <a:ext cx="2581275" cy="1412776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Література: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00600"/>
          </a:xfrm>
        </p:spPr>
        <p:txBody>
          <a:bodyPr>
            <a:normAutofit fontScale="92500"/>
          </a:bodyPr>
          <a:lstStyle/>
          <a:p>
            <a:pPr marL="0" lvl="2" indent="0">
              <a:buNone/>
            </a:pP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Ващенко В.С. Мова Тараса Шевченка. – Харків, 1963. – 252с. 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Вірші Тараса Шевченка [Електронний ресурс]. – режим доступу: </a:t>
            </a:r>
          </a:p>
          <a:p>
            <a:pPr marL="0" indent="0">
              <a:buNone/>
            </a:pP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www.rozumnadytyna.com.ua/p=2267</a:t>
            </a:r>
            <a:endParaRPr lang="en-U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90488" algn="l"/>
              </a:tabLst>
            </a:pPr>
            <a:r>
              <a:rPr lang="uk-UA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Голда</a:t>
            </a: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Д. Флора і фауна в поезії Тараса Шевченка: </a:t>
            </a: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пошуки </a:t>
            </a: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// Хімія. Біологія. - 1999.- 14. - С.2-3.</a:t>
            </a:r>
            <a:endParaRPr lang="uk-UA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творчості Тараса Шевченка [Електронний ресурс]. – режим доступу:  http://petryk.com.ua/ua/articles/279.html</a:t>
            </a:r>
          </a:p>
          <a:p>
            <a:pPr marL="0" indent="0">
              <a:buNone/>
            </a:pP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Комаринець</a:t>
            </a: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Т. Т. Шевченко і народна творчість. – К., 1972.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Онуфрійчук Ф. Світ рослин у творах Т. Шевченка,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1961 Сторінок: 52</a:t>
            </a:r>
          </a:p>
          <a:p>
            <a:pPr marL="0" indent="0">
              <a:buNone/>
            </a:pPr>
            <a:r>
              <a:rPr lang="uk-UA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Потапенко</a:t>
            </a: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О.І., Дмитренко М.К. Словник символів. – К., </a:t>
            </a:r>
            <a:r>
              <a:rPr lang="uk-UA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1997.-156с</a:t>
            </a:r>
            <a:endParaRPr lang="uk-UA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Шевченко Т.Г. Кобзар / Т.Г. Шевченко. – К.: Дніпро,1999. – 672с.</a:t>
            </a:r>
          </a:p>
          <a:p>
            <a:pPr marL="0" indent="0">
              <a:buNone/>
            </a:pPr>
            <a:endParaRPr lang="uk-UA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vp\Desktop\23255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085184"/>
            <a:ext cx="2952328" cy="1584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2008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«Поезія Шевченка – то музика </a:t>
            </a:r>
            <a:r>
              <a:rPr lang="en-US" sz="31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31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народної душі»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    У своїх віршах, поемах , баладах Т.Шевченко згадує понад 80 видів рослин. На першому місці, як і передбачалося, стоїть калина. Поет згадує її найчастіше - 38 разів. Далі йдуть: тополя - 24; верба - 22; дуб - 21; жито - 17; лоза, верболіз - 15; барвінок - 14; осока - 10; терен, пшениця, рута - по 9; явір, очерет, лілея - по 7; мак, вишня, груша - 6; ряст - 5;а ще згадує  кропиву, перекотиполе, ялину, виноград, коноплі, просо, кукіль, хміль, щирицю, васильки, льон, спориш, плющ, лободу, любисток, гречку, картоплю, кукурудзу, горох, ліщину. 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944944" cy="792088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uk-UA" sz="2800" b="1" i="1" dirty="0" smtClean="0">
                <a:solidFill>
                  <a:srgbClr val="800000"/>
                </a:solidFill>
              </a:rPr>
              <a:t>Поет  згадує </a:t>
            </a:r>
            <a:r>
              <a:rPr lang="en-US" sz="2800" b="1" i="1" dirty="0" smtClean="0">
                <a:solidFill>
                  <a:srgbClr val="800000"/>
                </a:solidFill>
              </a:rPr>
              <a:t> </a:t>
            </a:r>
            <a:r>
              <a:rPr lang="uk-UA" sz="2800" b="1" i="1" dirty="0" smtClean="0">
                <a:solidFill>
                  <a:srgbClr val="800000"/>
                </a:solidFill>
              </a:rPr>
              <a:t>слово </a:t>
            </a:r>
            <a:r>
              <a:rPr lang="en-US" sz="2800" b="1" i="1" dirty="0" smtClean="0">
                <a:solidFill>
                  <a:srgbClr val="800000"/>
                </a:solidFill>
              </a:rPr>
              <a:t> </a:t>
            </a:r>
            <a:r>
              <a:rPr lang="uk-UA" sz="2800" b="1" i="1" dirty="0" err="1" smtClean="0">
                <a:solidFill>
                  <a:srgbClr val="800000"/>
                </a:solidFill>
              </a:rPr>
              <a:t>“калина”</a:t>
            </a:r>
            <a:r>
              <a:rPr lang="en-US" sz="2800" b="1" i="1" dirty="0" smtClean="0">
                <a:solidFill>
                  <a:srgbClr val="800000"/>
                </a:solidFill>
              </a:rPr>
              <a:t> </a:t>
            </a:r>
            <a:r>
              <a:rPr lang="uk-UA" sz="2800" b="1" i="1" dirty="0" smtClean="0">
                <a:solidFill>
                  <a:srgbClr val="800000"/>
                </a:solidFill>
              </a:rPr>
              <a:t>-  з60 раз</a:t>
            </a:r>
            <a:endParaRPr lang="uk-UA" sz="2800" b="1" i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576064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Калина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несе водночас і прикмети жалю, смутку, туги за коханим. Якщо </a:t>
            </a:r>
            <a:r>
              <a:rPr lang="uk-UA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калина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хитається - то дівчина сумує, коли червоніє - це чиєсь горе.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Три явори посадила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Сестра при долині ...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А дівчина заручена -</a:t>
            </a:r>
          </a:p>
          <a:p>
            <a:pPr>
              <a:buNone/>
            </a:pPr>
            <a:r>
              <a:rPr lang="uk-UA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Червону калину</a:t>
            </a:r>
            <a:r>
              <a:rPr lang="uk-U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 marL="0" indent="0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В цій поезії Т.Шевченка </a:t>
            </a:r>
            <a:r>
              <a:rPr lang="uk-UA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червона калина</a:t>
            </a:r>
            <a:r>
              <a:rPr lang="uk-U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символізує горе: дівчина чекала на свого коханого, а він не повернувся, не дочекавшись його, померла.</a:t>
            </a:r>
          </a:p>
          <a:p>
            <a:pPr marL="0" indent="0">
              <a:buNone/>
            </a:pPr>
            <a:r>
              <a:rPr lang="uk-UA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Зламати калину</a:t>
            </a:r>
            <a:r>
              <a:rPr lang="uk-U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означає покинути кохану, а </a:t>
            </a:r>
            <a:r>
              <a:rPr lang="uk-UA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посадити</a:t>
            </a:r>
          </a:p>
          <a:p>
            <a:pPr>
              <a:buNone/>
            </a:pPr>
            <a:r>
              <a:rPr lang="uk-UA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калину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на могилі - висловити жаль за загиблим </a:t>
            </a:r>
            <a:endParaRPr lang="uk-UA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Посадили над козаком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Явір та ялину,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А в головах у дівчини</a:t>
            </a:r>
          </a:p>
          <a:p>
            <a:pPr>
              <a:buNone/>
            </a:pPr>
            <a:r>
              <a:rPr lang="uk-UA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Червону калину</a:t>
            </a:r>
            <a:r>
              <a:rPr lang="uk-U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Не сон трава на могилі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Вночі процвітає,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То дівчина заручена</a:t>
            </a:r>
          </a:p>
          <a:p>
            <a:pPr>
              <a:buNone/>
            </a:pPr>
            <a:r>
              <a:rPr lang="uk-UA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Калину</a:t>
            </a:r>
            <a:r>
              <a:rPr lang="uk-U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саджає</a:t>
            </a:r>
            <a:r>
              <a:rPr lang="uk-U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4509120"/>
            <a:ext cx="4464496" cy="234888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sz="6400" b="1" i="1" dirty="0" smtClean="0"/>
              <a:t>    </a:t>
            </a:r>
            <a:r>
              <a:rPr lang="uk-UA" sz="6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Калина</a:t>
            </a:r>
            <a:r>
              <a:rPr lang="uk-UA" sz="6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порівнюється із коханою</a:t>
            </a:r>
            <a:r>
              <a:rPr lang="uk-UA" sz="6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дівчиною:</a:t>
            </a:r>
          </a:p>
          <a:p>
            <a:pPr>
              <a:buNone/>
            </a:pP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                          Тече вода з-під явора</a:t>
            </a:r>
          </a:p>
          <a:p>
            <a:pPr>
              <a:buNone/>
            </a:pP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                                Яром на долину.</a:t>
            </a:r>
          </a:p>
          <a:p>
            <a:pPr>
              <a:buNone/>
            </a:pP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                            Пишається над водою</a:t>
            </a:r>
          </a:p>
          <a:p>
            <a:pPr>
              <a:buNone/>
            </a:pP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                                  Червона </a:t>
            </a:r>
            <a:r>
              <a:rPr lang="uk-UA" sz="6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калина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                      Пишається </a:t>
            </a:r>
            <a:r>
              <a:rPr lang="uk-UA" sz="6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калинонька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                                Явір молодіє,</a:t>
            </a:r>
          </a:p>
          <a:p>
            <a:pPr>
              <a:buNone/>
            </a:pP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                      А кругом їх верболози</a:t>
            </a:r>
          </a:p>
          <a:p>
            <a:pPr>
              <a:buNone/>
            </a:pP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                                Й лози зеленіють .</a:t>
            </a:r>
          </a:p>
          <a:p>
            <a:pPr>
              <a:buNone/>
            </a:pPr>
            <a:r>
              <a:rPr lang="uk-UA" sz="6400" dirty="0" smtClean="0"/>
              <a:t> </a:t>
            </a:r>
          </a:p>
        </p:txBody>
      </p:sp>
      <p:pic>
        <p:nvPicPr>
          <p:cNvPr id="5" name="Picture 2" descr="C:\Users\vp\Desktop\350px-Viburnum_opulus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3791" y="0"/>
            <a:ext cx="1490209" cy="13407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050" name="Picture 2" descr="C:\Users\vp\Desktop\foto kal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556792"/>
            <a:ext cx="2664296" cy="3096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4918320" cy="792088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КАЛИНА ЗВИЧАЙНА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Viburnum opulus L.</a:t>
            </a:r>
            <a:b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4536504" cy="5805264"/>
          </a:xfrm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Чагарник з бурувато-сірою тріщинуватою корою. Листки</a:t>
            </a:r>
            <a:r>
              <a:rPr lang="uk-UA" sz="1600" dirty="0" smtClean="0"/>
              <a:t> до 10 см завдовжки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 Квітки білі, зі зрослим віночком. Тичинок п'ять, маточка - 1.  Квіти зібрані  суцвіття:крайові квітки — великі, білі, безплідні; серединні — дрібніші, двостатеві.</a:t>
            </a:r>
          </a:p>
          <a:p>
            <a:pPr marL="0" indent="0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       Плоди — ягодоподібні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червоні, овальні кістянки.</a:t>
            </a:r>
          </a:p>
          <a:p>
            <a:pPr marL="0" indent="0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Висота 1,5-3 м.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Час цвітіння: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травень - червень.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Зустрічається в лісовій 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і лісостеповій зонах.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Росте в змішаних і листяних 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лісах, переважно по узліссях, 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галявинах, вирубках, заростях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чагарників, берегах рік і озер.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Як декоративна рослина 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розводиться в парках і садах.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343400" cy="5805264"/>
          </a:xfrm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Кора </a:t>
            </a:r>
            <a:r>
              <a:rPr lang="uk-UA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калини</a:t>
            </a:r>
            <a:r>
              <a:rPr lang="uk-U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квітки і плоди широко вживають у народній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медицині. Відвар кори зменшує і зупиняє різні внутрішні кровотечі, звужує кровоносні судини і володіє заспокійливою дією. Плоди впливають на діяльність серця, підсилюючи скорочення його м'яза, і володіють протизапальними і ранозаживляючими властивостями.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Відвар ягід </a:t>
            </a:r>
            <a:r>
              <a:rPr lang="uk-U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калини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 медом дає гарні результати при простудному кашлі. Настій або відвар ягід вживають усередину і при виразкових захворюваннях шлунка, екземах і різних виразках. Сік ягід </a:t>
            </a:r>
            <a:r>
              <a:rPr lang="uk-UA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калини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 з медом у народній медицині в минулому приймали при ракових захворюваннях. Його використовують також при хворобах печінки і жовтусі, він є гарним косметичним засобом для знищення вугрів на обличчі. 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Настій квіток,  ягід і листків вживають для полоскання горла при ангінах</a:t>
            </a:r>
          </a:p>
          <a:p>
            <a:pPr>
              <a:buNone/>
            </a:pPr>
            <a:r>
              <a:rPr lang="uk-UA" sz="1600" dirty="0" smtClean="0"/>
              <a:t> </a:t>
            </a:r>
          </a:p>
          <a:p>
            <a:pPr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vp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800200" cy="9507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3076" name="Picture 4" descr="C:\Users\vp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331640" cy="1052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077" name="Picture 5" descr="C:\Users\vp\Desktop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1080120" cy="1052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9" name="Picture 2" descr="C:\Users\vp\Desktop\5531400_70a7b0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293096"/>
            <a:ext cx="1728192" cy="19442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10" name="Picture 3" descr="C:\Users\vp\Desktop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636912"/>
            <a:ext cx="1656183" cy="14279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41248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Верба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 - уособлення таємничої сили жінки, плодючості й материнства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4191000" cy="5400600"/>
          </a:xfrm>
          <a:ln>
            <a:solidFill>
              <a:srgbClr val="663300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творах поета похилені віти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верби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наче плачуть, отож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верба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стає уособленням дівочої,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жіночої туги, жалю, смутку.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Реве та стогне Дніпр широкий,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Сердитий вітер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завива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Додолу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верби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гне високі,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Горами хвилю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підійма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городі коло броду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Верба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похилилась.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Зажурилась чорнобрива,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Тяжко зажурилась.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 щебече соловейко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лузі над водою,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 співає чорнобрива,</a:t>
            </a:r>
          </a:p>
          <a:p>
            <a:pPr>
              <a:buNone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Стоя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під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вербою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68144" y="1340768"/>
            <a:ext cx="3123456" cy="5328592"/>
          </a:xfrm>
          <a:ln>
            <a:solidFill>
              <a:srgbClr val="663300"/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 співає, як сирота,–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Білим світом нудить...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... Без милого скрізь могила,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 серденько б’ється 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.. А над самою водою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Верба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похилилась;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Аж по воді розіслала</a:t>
            </a:r>
          </a:p>
          <a:p>
            <a:pPr>
              <a:buNone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Зеленії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віти,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 на вітах гойдаються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Нехрещені діти.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 над криницею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верба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Нагнулася, як та журба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Далеко в самотній неволі..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 досі сниться: під горою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Між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вербами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 над водою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Біленька хаточка.</a:t>
            </a:r>
          </a:p>
          <a:p>
            <a:endParaRPr lang="uk-UA" dirty="0"/>
          </a:p>
        </p:txBody>
      </p:sp>
      <p:pic>
        <p:nvPicPr>
          <p:cNvPr id="5" name="Picture 2" descr="C:\Users\vp\Desktop\ver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700808"/>
            <a:ext cx="2276511" cy="4968552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Верба – символ   України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6868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Вербову гілочку, як символ рідної України, Тарас Шевченко, посадив у жовтні 1850 року на гарнізоннім городі. Вона несподівано для самого Шевченка прийнялася, ставши дивом у цій пустелі.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Сад зберігся до цього часу, незважаючи на суворість клімату.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“Тарасова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верба”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вистояла 150 років! 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Гілочки з неї розрослися вербами в багатьох містах України. 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 превеликий жаль, стара верба нещодавно загинула. 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Але українці привезли з Канева і Львова гілочки тих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самих шевченківських верб та посадили їх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у казахську землю. Казахи і досі шанують пам'ять 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 українського Кобзаря.  Вони поливають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вербовий гай із Тарасової криниці, а гілочки із його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верби насаджують скрізь, де пролягли поетові 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дороги. 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27651" name="Picture 3" descr="C:\Users\vp\Desktop\0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429000"/>
            <a:ext cx="2851795" cy="3284984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  <p:pic>
        <p:nvPicPr>
          <p:cNvPr id="27652" name="Picture 4" descr="C:\Users\vp\Desktop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700808"/>
            <a:ext cx="1639391" cy="1656184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164288" cy="739552"/>
          </a:xfrm>
        </p:spPr>
        <p:txBody>
          <a:bodyPr/>
          <a:lstStyle/>
          <a:p>
            <a:r>
              <a:rPr lang="uk-UA" dirty="0" smtClean="0"/>
              <a:t>               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Ве́рба (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Salix L.) 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4104456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Велике дерево з потужною, розкидистою кроною зі звисаючими пагонами. Росте швидко. Річний приріст - 60 см. Досягає висоти 15-20 м. Листя ланцетне 8-12 см завдовжки, 2 см завширшки, зелене, восени жовте. Цвіте в квітні жовтими сережками. Плоди - грушоподібні коробочки, довгасті, світло-коричневі, містять дрібне насіння. Дозрівають в кінці травня - початку червня. Сонцелюбна. </a:t>
            </a:r>
            <a:endParaRPr lang="uk-UA" sz="16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vp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0"/>
            <a:ext cx="1979712" cy="1052736"/>
          </a:xfrm>
          <a:prstGeom prst="rect">
            <a:avLst/>
          </a:prstGeom>
          <a:noFill/>
          <a:ln w="19050">
            <a:solidFill>
              <a:srgbClr val="663300"/>
            </a:solidFill>
          </a:ln>
        </p:spPr>
      </p:pic>
      <p:pic>
        <p:nvPicPr>
          <p:cNvPr id="1028" name="Picture 4" descr="C:\Users\vp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3888432" cy="2520280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283968" y="1052736"/>
            <a:ext cx="47160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Верби мають велику цінність для бджільництва, бо рано навесні зразу ж після виставляння вуликів,  дають нектар і пилок. У народній медицині використовують кору верби як протигарячковий, жарознижуючий засіб, для лікування ран, наривів, при випаданні волосся. Усі види верби являють  цінність як корм для тварин. Деревина верби білої використовується у будівництві, на виготовлення човнів, ночов, дуг, лопат, гілки йдуть на плетіння огорожі. З кори одержують волокно, придатне</a:t>
            </a:r>
          </a:p>
          <a:p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для виготовлення мотузок, </a:t>
            </a:r>
          </a:p>
          <a:p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коричневу, жовту та червону</a:t>
            </a:r>
          </a:p>
          <a:p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фарби. Для виробництва </a:t>
            </a:r>
          </a:p>
          <a:p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плетених виробів </a:t>
            </a:r>
          </a:p>
          <a:p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заготовляють очищені</a:t>
            </a:r>
          </a:p>
          <a:p>
            <a:r>
              <a:rPr lang="uk-UA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від кори вербові прути</a:t>
            </a:r>
          </a:p>
          <a:p>
            <a:endParaRPr lang="uk-UA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vp\Desktop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933056"/>
            <a:ext cx="1944216" cy="2520280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41248"/>
          </a:xfrm>
        </p:spPr>
        <p:txBody>
          <a:bodyPr>
            <a:noAutofit/>
          </a:bodyPr>
          <a:lstStyle/>
          <a:p>
            <a:pPr marL="2151063" indent="-2151063"/>
            <a:r>
              <a:rPr lang="uk-UA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Тополя - </a:t>
            </a:r>
            <a:r>
              <a:rPr lang="uk-UA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символ дерева життя,  </a:t>
            </a:r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uk-UA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добра і правди</a:t>
            </a:r>
            <a:endParaRPr lang="uk-UA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124744"/>
            <a:ext cx="4267200" cy="5733256"/>
          </a:xfrm>
          <a:ln w="28575">
            <a:solidFill>
              <a:srgbClr val="0066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Найулюбленішим рослинним символом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 поезії Тараса Шевченка виступає </a:t>
            </a:r>
            <a:r>
              <a:rPr lang="uk-UA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тополя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що є символом дівчини, жінки. Здебільшого образ </a:t>
            </a:r>
            <a:r>
              <a:rPr lang="uk-UA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тополі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вживається для змалювання зовнішнього вигляду: 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Та й виросла 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Ганна кароока,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Як </a:t>
            </a:r>
            <a:r>
              <a:rPr lang="uk-UA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тополя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серед поля, 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Гнучка та висока. </a:t>
            </a:r>
          </a:p>
          <a:p>
            <a:pPr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Образ Катерини також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порівнюється з </a:t>
            </a:r>
            <a:r>
              <a:rPr lang="uk-UA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тополею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uk-UA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тополя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стала в полі 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При битій дорозі. </a:t>
            </a:r>
          </a:p>
          <a:p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343400" cy="5733256"/>
          </a:xfrm>
          <a:ln w="28575">
            <a:solidFill>
              <a:srgbClr val="0066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uk-UA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тополя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виступає символом засмученої дівчини, молодиці; символом туги, суму, нещастя, одинокості. </a:t>
            </a:r>
          </a:p>
          <a:p>
            <a:pPr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uk-UA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тополю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високую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Вітер нагинає, 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Дівчинонька одинока 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Долю зневажає. 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В українському фольклорі, існує повір’я про перетворення людини в дерево, найчастіше – в </a:t>
            </a:r>
            <a:r>
              <a:rPr lang="uk-UA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тополю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Ця легенда наклала свій відбиток і на символ </a:t>
            </a:r>
            <a:r>
              <a:rPr lang="uk-UA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тополі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в Шевченка: </a:t>
            </a:r>
          </a:p>
          <a:p>
            <a:pPr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Таку пісню чорнобрива 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 степу заспівала. 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Зілля дива наробило – </a:t>
            </a:r>
          </a:p>
          <a:p>
            <a:pPr>
              <a:buNone/>
            </a:pPr>
            <a:r>
              <a:rPr lang="uk-UA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Тополею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стала. </a:t>
            </a: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5" name="Picture 3" descr="C:\Users\vp\Desktop\po-dibrovi-veter-voet-gnet-topol--po-motivam-poezii-tgshevchenka_bay_lyuba_1300556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907704" cy="2204864"/>
          </a:xfrm>
          <a:prstGeom prst="rect">
            <a:avLst/>
          </a:prstGeom>
          <a:noFill/>
          <a:ln w="28575">
            <a:solidFill>
              <a:srgbClr val="006600"/>
            </a:solidFill>
            <a:prstDash val="sysDash"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564904"/>
            <a:ext cx="1728192" cy="4293096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1155</TotalTime>
  <Words>2175</Words>
  <Application>Microsoft Office PowerPoint</Application>
  <PresentationFormat>Экран (4:3)</PresentationFormat>
  <Paragraphs>345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        Проект  “ РОСЛИНИ  У     ТВОРЧОСТІ  Т. Г. ШЕВЧЕНКА” </vt:lpstr>
      <vt:lpstr>Тарас Шевченко – великий знавець рідної природи </vt:lpstr>
      <vt:lpstr>«Поезія Шевченка – то музика                                             народної душі» </vt:lpstr>
      <vt:lpstr>  Поет  згадує  слово  “калина” -  з60 раз</vt:lpstr>
      <vt:lpstr>КАЛИНА ЗВИЧАЙНА Viburnum opulus L. </vt:lpstr>
      <vt:lpstr>Верба - уособлення таємничої сили жінки, плодючості й материнства</vt:lpstr>
      <vt:lpstr>Верба – символ   України</vt:lpstr>
      <vt:lpstr>                Ве́рба (Salix L.) </vt:lpstr>
      <vt:lpstr>Тополя - символ дерева життя,                             добра і правди</vt:lpstr>
      <vt:lpstr>                  Тополя    пірамідальна                       Populus pyramidalis</vt:lpstr>
      <vt:lpstr>Дуб – дерево  сили й довголіття </vt:lpstr>
      <vt:lpstr>ДУБ ЗВИЧАЙНИЙ (ЛІТНІЙ, ЧЕРЕШКОВИЙ)                             Quercus robur L. </vt:lpstr>
      <vt:lpstr>: «… Дуби … незаймані століттями, одного віку зі Всесвіту, вони вражають своєю майже безсмертною долею, як найбільше чудо світу»                                                                                                             ПЛІНІЙ   СТАРШИЙ</vt:lpstr>
      <vt:lpstr>лілея – символ  душевної і тілесної чистоти, невмирущості людського духу й надії</vt:lpstr>
      <vt:lpstr>                          Лі́лія (Lilium)                українська народна назва ліле́я </vt:lpstr>
      <vt:lpstr>барвінок - символ молодості кохання шлюбу</vt:lpstr>
      <vt:lpstr>               Барвінок                     Vinca</vt:lpstr>
      <vt:lpstr>вишня - символ рідної землі</vt:lpstr>
      <vt:lpstr>Вишня звичайна  CERASUS VULGARIS MILL  </vt:lpstr>
      <vt:lpstr>ПШЕНИЦЯ  та жито - СИМВОЛ КРАСИ ЖИТТЯ, ЩАСЛИВОГО ДОБРОБУТУ</vt:lpstr>
      <vt:lpstr>ЖИТНЯ ХЛІБИНА ДАЄ ЗДОРОВ'Я І СИЛУ, а ПШЕНИЧНИЙ КОРОВАЙ ДОДАЄ ДО НИХ ЩАСТЯ І КРАСУ</vt:lpstr>
      <vt:lpstr>Література: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vp</dc:creator>
  <cp:lastModifiedBy>vp</cp:lastModifiedBy>
  <cp:revision>133</cp:revision>
  <dcterms:created xsi:type="dcterms:W3CDTF">2014-01-25T18:06:53Z</dcterms:created>
  <dcterms:modified xsi:type="dcterms:W3CDTF">2014-03-22T19:26:44Z</dcterms:modified>
</cp:coreProperties>
</file>