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77" r:id="rId6"/>
    <p:sldId id="261" r:id="rId7"/>
    <p:sldId id="262" r:id="rId8"/>
    <p:sldId id="263" r:id="rId9"/>
    <p:sldId id="278" r:id="rId10"/>
    <p:sldId id="264" r:id="rId11"/>
    <p:sldId id="282" r:id="rId12"/>
    <p:sldId id="265" r:id="rId13"/>
    <p:sldId id="268" r:id="rId14"/>
    <p:sldId id="266" r:id="rId15"/>
    <p:sldId id="267" r:id="rId16"/>
    <p:sldId id="269" r:id="rId17"/>
    <p:sldId id="271" r:id="rId18"/>
    <p:sldId id="270" r:id="rId19"/>
    <p:sldId id="279" r:id="rId20"/>
    <p:sldId id="272" r:id="rId21"/>
    <p:sldId id="273" r:id="rId22"/>
    <p:sldId id="276" r:id="rId23"/>
    <p:sldId id="280" r:id="rId24"/>
    <p:sldId id="274" r:id="rId25"/>
    <p:sldId id="275"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48F"/>
    <a:srgbClr val="CCFF33"/>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10" autoAdjust="0"/>
  </p:normalViewPr>
  <p:slideViewPr>
    <p:cSldViewPr>
      <p:cViewPr varScale="1">
        <p:scale>
          <a:sx n="86" d="100"/>
          <a:sy n="86" d="100"/>
        </p:scale>
        <p:origin x="112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FA6EA5-A95D-4981-A7E6-5587136E10D2}" type="datetimeFigureOut">
              <a:rPr lang="ru-RU" smtClean="0"/>
              <a:t>26.08.2017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39F2C3-2C5A-4DCC-BEA9-B2F74DD3B765}" type="slidenum">
              <a:rPr lang="ru-RU" smtClean="0"/>
              <a:t>‹№›</a:t>
            </a:fld>
            <a:endParaRPr lang="ru-RU"/>
          </a:p>
        </p:txBody>
      </p:sp>
    </p:spTree>
    <p:extLst>
      <p:ext uri="{BB962C8B-B14F-4D97-AF65-F5344CB8AC3E}">
        <p14:creationId xmlns:p14="http://schemas.microsoft.com/office/powerpoint/2010/main" val="1028837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439F2C3-2C5A-4DCC-BEA9-B2F74DD3B765}" type="slidenum">
              <a:rPr lang="ru-RU" smtClean="0"/>
              <a:t>21</a:t>
            </a:fld>
            <a:endParaRPr lang="ru-RU"/>
          </a:p>
        </p:txBody>
      </p:sp>
    </p:spTree>
    <p:extLst>
      <p:ext uri="{BB962C8B-B14F-4D97-AF65-F5344CB8AC3E}">
        <p14:creationId xmlns:p14="http://schemas.microsoft.com/office/powerpoint/2010/main" val="1961973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787AF6E-6F13-40AD-8A46-499B9E551413}" type="datetimeFigureOut">
              <a:rPr lang="ru-RU" smtClean="0"/>
              <a:pPr/>
              <a:t>26.08.2017</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47BC2EF-289E-4A94-8276-E3E04EDA97F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787AF6E-6F13-40AD-8A46-499B9E551413}" type="datetimeFigureOut">
              <a:rPr lang="ru-RU" smtClean="0"/>
              <a:pPr/>
              <a:t>26.08.2017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7BC2EF-289E-4A94-8276-E3E04EDA97F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787AF6E-6F13-40AD-8A46-499B9E551413}" type="datetimeFigureOut">
              <a:rPr lang="ru-RU" smtClean="0"/>
              <a:pPr/>
              <a:t>26.08.2017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7BC2EF-289E-4A94-8276-E3E04EDA97F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787AF6E-6F13-40AD-8A46-499B9E551413}" type="datetimeFigureOut">
              <a:rPr lang="ru-RU" smtClean="0"/>
              <a:pPr/>
              <a:t>26.08.2017</a:t>
            </a:fld>
            <a:endParaRPr lang="ru-RU"/>
          </a:p>
        </p:txBody>
      </p:sp>
      <p:sp>
        <p:nvSpPr>
          <p:cNvPr id="9" name="Номер слайда 8"/>
          <p:cNvSpPr>
            <a:spLocks noGrp="1"/>
          </p:cNvSpPr>
          <p:nvPr>
            <p:ph type="sldNum" sz="quarter" idx="15"/>
          </p:nvPr>
        </p:nvSpPr>
        <p:spPr/>
        <p:txBody>
          <a:bodyPr rtlCol="0"/>
          <a:lstStyle/>
          <a:p>
            <a:fld id="{B47BC2EF-289E-4A94-8276-E3E04EDA97FA}"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787AF6E-6F13-40AD-8A46-499B9E551413}" type="datetimeFigureOut">
              <a:rPr lang="ru-RU" smtClean="0"/>
              <a:pPr/>
              <a:t>26.08.2017</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47BC2EF-289E-4A94-8276-E3E04EDA97F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787AF6E-6F13-40AD-8A46-499B9E551413}" type="datetimeFigureOut">
              <a:rPr lang="ru-RU" smtClean="0"/>
              <a:pPr/>
              <a:t>26.08.2017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7BC2EF-289E-4A94-8276-E3E04EDA97FA}"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787AF6E-6F13-40AD-8A46-499B9E551413}" type="datetimeFigureOut">
              <a:rPr lang="ru-RU" smtClean="0"/>
              <a:pPr/>
              <a:t>26.08.2017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47BC2EF-289E-4A94-8276-E3E04EDA97FA}"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787AF6E-6F13-40AD-8A46-499B9E551413}" type="datetimeFigureOut">
              <a:rPr lang="ru-RU" smtClean="0"/>
              <a:pPr/>
              <a:t>26.08.2017</a:t>
            </a:fld>
            <a:endParaRPr lang="ru-RU"/>
          </a:p>
        </p:txBody>
      </p:sp>
      <p:sp>
        <p:nvSpPr>
          <p:cNvPr id="7" name="Номер слайда 6"/>
          <p:cNvSpPr>
            <a:spLocks noGrp="1"/>
          </p:cNvSpPr>
          <p:nvPr>
            <p:ph type="sldNum" sz="quarter" idx="11"/>
          </p:nvPr>
        </p:nvSpPr>
        <p:spPr/>
        <p:txBody>
          <a:bodyPr rtlCol="0"/>
          <a:lstStyle/>
          <a:p>
            <a:fld id="{B47BC2EF-289E-4A94-8276-E3E04EDA97FA}"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787AF6E-6F13-40AD-8A46-499B9E551413}" type="datetimeFigureOut">
              <a:rPr lang="ru-RU" smtClean="0"/>
              <a:pPr/>
              <a:t>26.08.2017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47BC2EF-289E-4A94-8276-E3E04EDA97F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787AF6E-6F13-40AD-8A46-499B9E551413}" type="datetimeFigureOut">
              <a:rPr lang="ru-RU" smtClean="0"/>
              <a:pPr/>
              <a:t>26.08.2017</a:t>
            </a:fld>
            <a:endParaRPr lang="ru-RU"/>
          </a:p>
        </p:txBody>
      </p:sp>
      <p:sp>
        <p:nvSpPr>
          <p:cNvPr id="22" name="Номер слайда 21"/>
          <p:cNvSpPr>
            <a:spLocks noGrp="1"/>
          </p:cNvSpPr>
          <p:nvPr>
            <p:ph type="sldNum" sz="quarter" idx="15"/>
          </p:nvPr>
        </p:nvSpPr>
        <p:spPr/>
        <p:txBody>
          <a:bodyPr rtlCol="0"/>
          <a:lstStyle/>
          <a:p>
            <a:fld id="{B47BC2EF-289E-4A94-8276-E3E04EDA97FA}"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787AF6E-6F13-40AD-8A46-499B9E551413}" type="datetimeFigureOut">
              <a:rPr lang="ru-RU" smtClean="0"/>
              <a:pPr/>
              <a:t>26.08.2017</a:t>
            </a:fld>
            <a:endParaRPr lang="ru-RU"/>
          </a:p>
        </p:txBody>
      </p:sp>
      <p:sp>
        <p:nvSpPr>
          <p:cNvPr id="18" name="Номер слайда 17"/>
          <p:cNvSpPr>
            <a:spLocks noGrp="1"/>
          </p:cNvSpPr>
          <p:nvPr>
            <p:ph type="sldNum" sz="quarter" idx="11"/>
          </p:nvPr>
        </p:nvSpPr>
        <p:spPr/>
        <p:txBody>
          <a:bodyPr rtlCol="0"/>
          <a:lstStyle/>
          <a:p>
            <a:fld id="{B47BC2EF-289E-4A94-8276-E3E04EDA97FA}"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787AF6E-6F13-40AD-8A46-499B9E551413}" type="datetimeFigureOut">
              <a:rPr lang="ru-RU" smtClean="0"/>
              <a:pPr/>
              <a:t>26.08.2017</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47BC2EF-289E-4A94-8276-E3E04EDA97F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6.xml"/><Relationship Id="rId1" Type="http://schemas.openxmlformats.org/officeDocument/2006/relationships/video" Target="file:///D:\&#1086;&#1083;&#1103;\&#1042;&#1110;&#1076;&#1082;&#1088;&#1080;&#1090;&#1080;&#1081;%20&#1091;&#1088;&#1086;&#1082;\Thomas%20Edison%20-%20Hi-res%20available%20from%20CartoonStock.com.av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 Id="rId5" Type="http://schemas.openxmlformats.org/officeDocument/2006/relationships/image" Target="../media/image28.jpeg"/><Relationship Id="rId4" Type="http://schemas.openxmlformats.org/officeDocument/2006/relationships/image" Target="../media/image27.jpeg"/></Relationships>
</file>

<file path=ppt/slides/_rels/slide1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7.xml"/><Relationship Id="rId5" Type="http://schemas.openxmlformats.org/officeDocument/2006/relationships/image" Target="../media/image32.jpeg"/><Relationship Id="rId4" Type="http://schemas.openxmlformats.org/officeDocument/2006/relationships/image" Target="../media/image31.jpeg"/></Relationships>
</file>

<file path=ppt/slides/_rels/slide1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7.xml"/><Relationship Id="rId6" Type="http://schemas.openxmlformats.org/officeDocument/2006/relationships/image" Target="../media/image37.gif"/><Relationship Id="rId5" Type="http://schemas.openxmlformats.org/officeDocument/2006/relationships/image" Target="../media/image36.jpeg"/><Relationship Id="rId4" Type="http://schemas.openxmlformats.org/officeDocument/2006/relationships/image" Target="../media/image35.jpeg"/></Relationships>
</file>

<file path=ppt/slides/_rels/slide1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slideLayout" Target="../slideLayouts/slideLayout7.xml"/><Relationship Id="rId1" Type="http://schemas.openxmlformats.org/officeDocument/2006/relationships/video" Target="file:///D:\&#1086;&#1083;&#1103;\&#1042;&#1110;&#1076;&#1082;&#1088;&#1080;&#1090;&#1080;&#1081;%20&#1091;&#1088;&#1086;&#1082;\The%20Beatles-Yellow%20Submarine%20lyrics.avi"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6.xml"/><Relationship Id="rId6" Type="http://schemas.openxmlformats.org/officeDocument/2006/relationships/image" Target="../media/image43.jpeg"/><Relationship Id="rId5" Type="http://schemas.openxmlformats.org/officeDocument/2006/relationships/image" Target="../media/image42.jpeg"/><Relationship Id="rId4" Type="http://schemas.openxmlformats.org/officeDocument/2006/relationships/image" Target="../media/image41.jpeg"/></Relationships>
</file>

<file path=ppt/slides/_rels/slide17.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image" Target="../media/image44.jpeg"/><Relationship Id="rId1" Type="http://schemas.openxmlformats.org/officeDocument/2006/relationships/slideLayout" Target="../slideLayouts/slideLayout7.xml"/><Relationship Id="rId5" Type="http://schemas.openxmlformats.org/officeDocument/2006/relationships/image" Target="../media/image47.jpeg"/><Relationship Id="rId4" Type="http://schemas.openxmlformats.org/officeDocument/2006/relationships/image" Target="../media/image46.jpeg"/></Relationships>
</file>

<file path=ppt/slides/_rels/slide18.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48.jpeg"/><Relationship Id="rId1" Type="http://schemas.openxmlformats.org/officeDocument/2006/relationships/slideLayout" Target="../slideLayouts/slideLayout7.xml"/><Relationship Id="rId6" Type="http://schemas.openxmlformats.org/officeDocument/2006/relationships/image" Target="../media/image52.gif"/><Relationship Id="rId5" Type="http://schemas.openxmlformats.org/officeDocument/2006/relationships/image" Target="../media/image51.jpeg"/><Relationship Id="rId4" Type="http://schemas.openxmlformats.org/officeDocument/2006/relationships/image" Target="../media/image5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54.jpeg"/><Relationship Id="rId7" Type="http://schemas.openxmlformats.org/officeDocument/2006/relationships/image" Target="../media/image58.jpeg"/><Relationship Id="rId2" Type="http://schemas.openxmlformats.org/officeDocument/2006/relationships/image" Target="../media/image53.jpeg"/><Relationship Id="rId1" Type="http://schemas.openxmlformats.org/officeDocument/2006/relationships/slideLayout" Target="../slideLayouts/slideLayout7.xml"/><Relationship Id="rId6" Type="http://schemas.openxmlformats.org/officeDocument/2006/relationships/image" Target="../media/image57.jpeg"/><Relationship Id="rId5" Type="http://schemas.openxmlformats.org/officeDocument/2006/relationships/image" Target="../media/image56.jpeg"/><Relationship Id="rId4" Type="http://schemas.openxmlformats.org/officeDocument/2006/relationships/image" Target="../media/image55.jpeg"/></Relationships>
</file>

<file path=ppt/slides/_rels/slide21.xml.rels><?xml version="1.0" encoding="UTF-8" standalone="yes"?>
<Relationships xmlns="http://schemas.openxmlformats.org/package/2006/relationships"><Relationship Id="rId3" Type="http://schemas.openxmlformats.org/officeDocument/2006/relationships/image" Target="../media/image59.jpeg"/><Relationship Id="rId7" Type="http://schemas.openxmlformats.org/officeDocument/2006/relationships/image" Target="../media/image63.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62.jpeg"/><Relationship Id="rId5" Type="http://schemas.openxmlformats.org/officeDocument/2006/relationships/image" Target="../media/image61.jpeg"/><Relationship Id="rId4" Type="http://schemas.openxmlformats.org/officeDocument/2006/relationships/image" Target="../media/image60.jpeg"/></Relationships>
</file>

<file path=ppt/slides/_rels/slide22.xml.rels><?xml version="1.0" encoding="UTF-8" standalone="yes"?>
<Relationships xmlns="http://schemas.openxmlformats.org/package/2006/relationships"><Relationship Id="rId3" Type="http://schemas.openxmlformats.org/officeDocument/2006/relationships/image" Target="../media/image65.jpeg"/><Relationship Id="rId2" Type="http://schemas.openxmlformats.org/officeDocument/2006/relationships/image" Target="../media/image64.jpeg"/><Relationship Id="rId1" Type="http://schemas.openxmlformats.org/officeDocument/2006/relationships/slideLayout" Target="../slideLayouts/slideLayout7.xml"/><Relationship Id="rId5" Type="http://schemas.openxmlformats.org/officeDocument/2006/relationships/image" Target="../media/image67.jpeg"/><Relationship Id="rId4" Type="http://schemas.openxmlformats.org/officeDocument/2006/relationships/image" Target="../media/image6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9.jpeg"/><Relationship Id="rId2" Type="http://schemas.openxmlformats.org/officeDocument/2006/relationships/image" Target="../media/image68.jpeg"/><Relationship Id="rId1" Type="http://schemas.openxmlformats.org/officeDocument/2006/relationships/slideLayout" Target="../slideLayouts/slideLayout7.xml"/><Relationship Id="rId5" Type="http://schemas.openxmlformats.org/officeDocument/2006/relationships/image" Target="../media/image71.jpeg"/><Relationship Id="rId4" Type="http://schemas.openxmlformats.org/officeDocument/2006/relationships/image" Target="../media/image70.jpeg"/></Relationships>
</file>

<file path=ppt/slides/_rels/slide25.xml.rels><?xml version="1.0" encoding="UTF-8" standalone="yes"?>
<Relationships xmlns="http://schemas.openxmlformats.org/package/2006/relationships"><Relationship Id="rId3" Type="http://schemas.openxmlformats.org/officeDocument/2006/relationships/image" Target="../media/image73.jpeg"/><Relationship Id="rId2" Type="http://schemas.openxmlformats.org/officeDocument/2006/relationships/image" Target="../media/image72.jpeg"/><Relationship Id="rId1" Type="http://schemas.openxmlformats.org/officeDocument/2006/relationships/slideLayout" Target="../slideLayouts/slideLayout7.xml"/><Relationship Id="rId5" Type="http://schemas.openxmlformats.org/officeDocument/2006/relationships/image" Target="../media/image75.jpeg"/><Relationship Id="rId4" Type="http://schemas.openxmlformats.org/officeDocument/2006/relationships/image" Target="../media/image7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audio" Target="file:///D:\&#1086;&#1083;&#1103;\&#1042;&#1110;&#1076;&#1082;&#1088;&#1080;&#1090;&#1080;&#1081;%20&#1091;&#1088;&#1086;&#1082;\05_mp3cut.foxcom.su_.mp3" TargetMode="Externa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audio" Target="file:///D:\&#1086;&#1083;&#1103;\&#1042;&#1110;&#1076;&#1082;&#1088;&#1080;&#1090;&#1080;&#1081;%20&#1091;&#1088;&#1086;&#1082;\09_mp3cut.foxcom.su_.mp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gif"/><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7.xml"/><Relationship Id="rId6" Type="http://schemas.openxmlformats.org/officeDocument/2006/relationships/image" Target="../media/image22.gif"/><Relationship Id="rId5" Type="http://schemas.openxmlformats.org/officeDocument/2006/relationships/image" Target="../media/image21.jpeg"/><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наука.jpg"/>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571868" y="4000504"/>
            <a:ext cx="3357586" cy="2428892"/>
          </a:xfrm>
          <a:prstGeom prst="rect">
            <a:avLst/>
          </a:prstGeom>
          <a:noFill/>
          <a:ln>
            <a:noFill/>
          </a:ln>
        </p:spPr>
        <p:style>
          <a:lnRef idx="2">
            <a:schemeClr val="accent1"/>
          </a:lnRef>
          <a:fillRef idx="1">
            <a:schemeClr val="lt1"/>
          </a:fillRef>
          <a:effectRef idx="0">
            <a:schemeClr val="accent1"/>
          </a:effectRef>
          <a:fontRef idx="minor">
            <a:schemeClr val="dk1"/>
          </a:fontRef>
        </p:style>
      </p:pic>
      <p:sp>
        <p:nvSpPr>
          <p:cNvPr id="2" name="Заголовок 1"/>
          <p:cNvSpPr>
            <a:spLocks noGrp="1"/>
          </p:cNvSpPr>
          <p:nvPr>
            <p:ph type="ctrTitle"/>
          </p:nvPr>
        </p:nvSpPr>
        <p:spPr>
          <a:xfrm>
            <a:off x="2143108" y="428604"/>
            <a:ext cx="6172200" cy="3286148"/>
          </a:xfrm>
        </p:spPr>
        <p:txBody>
          <a:bodyPr>
            <a:noAutofit/>
          </a:bodyPr>
          <a:lstStyle/>
          <a:p>
            <a:pPr algn="ctr"/>
            <a:r>
              <a:rPr lang="en-US" sz="6600" dirty="0" smtClean="0">
                <a:solidFill>
                  <a:schemeClr val="accent3"/>
                </a:solidFill>
                <a:latin typeface="Comic Sans MS" pitchFamily="66" charset="0"/>
              </a:rPr>
              <a:t>Inventions and Inventors</a:t>
            </a:r>
            <a:endParaRPr lang="ru-RU" sz="6600" dirty="0">
              <a:solidFill>
                <a:schemeClr val="accent3"/>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7467600" cy="1643050"/>
          </a:xfrm>
        </p:spPr>
        <p:txBody>
          <a:bodyPr>
            <a:normAutofit fontScale="90000"/>
          </a:bodyPr>
          <a:lstStyle/>
          <a:p>
            <a:pPr algn="ctr"/>
            <a:r>
              <a:rPr lang="en-US" sz="4400" b="1" dirty="0" smtClean="0">
                <a:solidFill>
                  <a:srgbClr val="7030A0"/>
                </a:solidFill>
                <a:latin typeface="Comic Sans MS" pitchFamily="66" charset="0"/>
              </a:rPr>
              <a:t>Thomas Edison</a:t>
            </a:r>
            <a:r>
              <a:rPr lang="uk-UA" sz="4400" b="1" dirty="0" smtClean="0">
                <a:solidFill>
                  <a:srgbClr val="7030A0"/>
                </a:solidFill>
                <a:latin typeface="Comic Sans MS" pitchFamily="66" charset="0"/>
              </a:rPr>
              <a:t/>
            </a:r>
            <a:br>
              <a:rPr lang="uk-UA" sz="4400" b="1" dirty="0" smtClean="0">
                <a:solidFill>
                  <a:srgbClr val="7030A0"/>
                </a:solidFill>
                <a:latin typeface="Comic Sans MS" pitchFamily="66" charset="0"/>
              </a:rPr>
            </a:br>
            <a:r>
              <a:rPr lang="uk-UA" sz="4400" b="1" dirty="0" smtClean="0">
                <a:solidFill>
                  <a:srgbClr val="7030A0"/>
                </a:solidFill>
                <a:latin typeface="Comic Sans MS" pitchFamily="66" charset="0"/>
              </a:rPr>
              <a:t>(1847-1931)</a:t>
            </a:r>
            <a:br>
              <a:rPr lang="uk-UA" sz="4400" b="1" dirty="0" smtClean="0">
                <a:solidFill>
                  <a:srgbClr val="7030A0"/>
                </a:solidFill>
                <a:latin typeface="Comic Sans MS" pitchFamily="66" charset="0"/>
              </a:rPr>
            </a:br>
            <a:endParaRPr lang="ru-RU" sz="4400" b="1" dirty="0">
              <a:solidFill>
                <a:srgbClr val="7030A0"/>
              </a:solidFill>
              <a:latin typeface="Comic Sans MS" pitchFamily="66" charset="0"/>
            </a:endParaRPr>
          </a:p>
        </p:txBody>
      </p:sp>
      <p:pic>
        <p:nvPicPr>
          <p:cNvPr id="3" name="Thomas Edison - Hi-res available from CartoonStock.com.avi">
            <a:hlinkClick r:id="" action="ppaction://media"/>
          </p:cNvPr>
          <p:cNvPicPr>
            <a:picLocks noRot="1" noChangeAspect="1"/>
          </p:cNvPicPr>
          <p:nvPr>
            <a:videoFile r:link="rId1"/>
          </p:nvPr>
        </p:nvPicPr>
        <p:blipFill>
          <a:blip r:embed="rId3" cstate="print"/>
          <a:stretch>
            <a:fillRect/>
          </a:stretch>
        </p:blipFill>
        <p:spPr>
          <a:xfrm>
            <a:off x="428596" y="1428736"/>
            <a:ext cx="8429684" cy="514353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2" descr="C:\Documents and Settings\user\Рабочий стол\11.jpeg"/>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642772" y="1071546"/>
            <a:ext cx="1857664" cy="2705337"/>
          </a:xfrm>
          <a:prstGeom prst="rect">
            <a:avLst/>
          </a:prstGeom>
          <a:noFill/>
        </p:spPr>
      </p:pic>
      <p:pic>
        <p:nvPicPr>
          <p:cNvPr id="3" name="Picture 13" descr="C:\Documents and Settings\user\Рабочий стол\12.jpe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867917" y="4643446"/>
            <a:ext cx="2132448" cy="1643074"/>
          </a:xfrm>
          <a:prstGeom prst="rect">
            <a:avLst/>
          </a:prstGeom>
          <a:noFill/>
        </p:spPr>
      </p:pic>
      <p:pic>
        <p:nvPicPr>
          <p:cNvPr id="4" name="Picture 15" descr="C:\Documents and Settings\user\Рабочий стол\14.jpeg"/>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6114064" y="4572008"/>
            <a:ext cx="2130846" cy="1714512"/>
          </a:xfrm>
          <a:prstGeom prst="rect">
            <a:avLst/>
          </a:prstGeom>
          <a:noFill/>
        </p:spPr>
      </p:pic>
      <p:pic>
        <p:nvPicPr>
          <p:cNvPr id="5" name="Picture 16" descr="C:\Documents and Settings\user\Рабочий стол\15.jpeg"/>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3500430" y="4643446"/>
            <a:ext cx="2286016" cy="1643074"/>
          </a:xfrm>
          <a:prstGeom prst="rect">
            <a:avLst/>
          </a:prstGeom>
          <a:noFill/>
        </p:spPr>
      </p:pic>
      <p:sp>
        <p:nvSpPr>
          <p:cNvPr id="6" name="Прямоугольник 5"/>
          <p:cNvSpPr/>
          <p:nvPr/>
        </p:nvSpPr>
        <p:spPr>
          <a:xfrm>
            <a:off x="3143240" y="285728"/>
            <a:ext cx="4572000" cy="1200329"/>
          </a:xfrm>
          <a:prstGeom prst="rect">
            <a:avLst/>
          </a:prstGeom>
        </p:spPr>
        <p:txBody>
          <a:bodyPr>
            <a:spAutoFit/>
          </a:bodyPr>
          <a:lstStyle/>
          <a:p>
            <a:pPr algn="ctr"/>
            <a:r>
              <a:rPr lang="en-US" sz="3600" b="1" dirty="0" smtClean="0">
                <a:solidFill>
                  <a:srgbClr val="7030A0"/>
                </a:solidFill>
                <a:latin typeface="Comic Sans MS" pitchFamily="66" charset="0"/>
                <a:cs typeface="Times New Roman" pitchFamily="18" charset="0"/>
              </a:rPr>
              <a:t>Karl Friedrich Benz</a:t>
            </a:r>
            <a:br>
              <a:rPr lang="en-US" sz="3600" b="1" dirty="0" smtClean="0">
                <a:solidFill>
                  <a:srgbClr val="7030A0"/>
                </a:solidFill>
                <a:latin typeface="Comic Sans MS" pitchFamily="66" charset="0"/>
                <a:cs typeface="Times New Roman" pitchFamily="18" charset="0"/>
              </a:rPr>
            </a:br>
            <a:r>
              <a:rPr lang="en-US" sz="3600" b="1" dirty="0" smtClean="0">
                <a:solidFill>
                  <a:srgbClr val="7030A0"/>
                </a:solidFill>
                <a:latin typeface="Comic Sans MS" pitchFamily="66" charset="0"/>
                <a:cs typeface="Times New Roman" pitchFamily="18" charset="0"/>
              </a:rPr>
              <a:t>(1844 – 1929)</a:t>
            </a:r>
            <a:endParaRPr lang="ru-RU" sz="3600" b="1" dirty="0">
              <a:solidFill>
                <a:srgbClr val="7030A0"/>
              </a:solidFill>
              <a:latin typeface="Comic Sans MS" pitchFamily="66" charset="0"/>
            </a:endParaRPr>
          </a:p>
        </p:txBody>
      </p:sp>
      <p:sp>
        <p:nvSpPr>
          <p:cNvPr id="7" name="Прямоугольник 6"/>
          <p:cNvSpPr/>
          <p:nvPr/>
        </p:nvSpPr>
        <p:spPr>
          <a:xfrm>
            <a:off x="3143240" y="1571612"/>
            <a:ext cx="4572000" cy="3046988"/>
          </a:xfrm>
          <a:prstGeom prst="rect">
            <a:avLst/>
          </a:prstGeom>
        </p:spPr>
        <p:txBody>
          <a:bodyPr>
            <a:spAutoFit/>
          </a:bodyPr>
          <a:lstStyle/>
          <a:p>
            <a:pPr algn="just"/>
            <a:r>
              <a:rPr lang="en-US" sz="2400" b="1" dirty="0" smtClean="0">
                <a:solidFill>
                  <a:schemeClr val="accent6">
                    <a:lumMod val="50000"/>
                  </a:schemeClr>
                </a:solidFill>
                <a:latin typeface="Times New Roman" pitchFamily="18" charset="0"/>
                <a:cs typeface="Times New Roman" pitchFamily="18" charset="0"/>
              </a:rPr>
              <a:t>Karl Friedrich Benz was a German engine designer and automobile engineer, generally regarded as the inventor of the petrol-powered automobile and pioneering founder of the automobile manufacturer, Mercedes-Benz.</a:t>
            </a:r>
            <a:endParaRPr lang="ru-RU" sz="2400"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14290"/>
            <a:ext cx="8286808" cy="1446550"/>
          </a:xfrm>
          <a:prstGeom prst="rect">
            <a:avLst/>
          </a:prstGeom>
          <a:noFill/>
        </p:spPr>
        <p:txBody>
          <a:bodyPr wrap="square" rtlCol="0">
            <a:spAutoFit/>
          </a:bodyPr>
          <a:lstStyle/>
          <a:p>
            <a:pPr algn="ctr"/>
            <a:r>
              <a:rPr lang="en-US" sz="4400" b="1" dirty="0" smtClean="0">
                <a:solidFill>
                  <a:srgbClr val="7030A0"/>
                </a:solidFill>
                <a:latin typeface="Comic Sans MS" pitchFamily="66" charset="0"/>
              </a:rPr>
              <a:t>Henry Ford</a:t>
            </a:r>
          </a:p>
          <a:p>
            <a:pPr algn="ctr"/>
            <a:r>
              <a:rPr lang="en-US" sz="4400" b="1" dirty="0" smtClean="0">
                <a:solidFill>
                  <a:srgbClr val="7030A0"/>
                </a:solidFill>
                <a:latin typeface="Comic Sans MS" pitchFamily="66" charset="0"/>
              </a:rPr>
              <a:t>(1863-1947)</a:t>
            </a:r>
            <a:endParaRPr lang="ru-RU" sz="4400" b="1" dirty="0">
              <a:solidFill>
                <a:srgbClr val="7030A0"/>
              </a:solidFill>
              <a:latin typeface="Comic Sans MS" pitchFamily="66" charset="0"/>
            </a:endParaRPr>
          </a:p>
        </p:txBody>
      </p:sp>
      <p:pic>
        <p:nvPicPr>
          <p:cNvPr id="3" name="Рисунок 2" descr="henry.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43702" y="214290"/>
            <a:ext cx="2185984" cy="2857520"/>
          </a:xfrm>
          <a:prstGeom prst="rect">
            <a:avLst/>
          </a:prstGeom>
        </p:spPr>
      </p:pic>
      <p:pic>
        <p:nvPicPr>
          <p:cNvPr id="4" name="Рисунок 3" descr="henry ford.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00826" y="5000636"/>
            <a:ext cx="2428892" cy="1643074"/>
          </a:xfrm>
          <a:prstGeom prst="rect">
            <a:avLst/>
          </a:prstGeom>
        </p:spPr>
      </p:pic>
      <p:pic>
        <p:nvPicPr>
          <p:cNvPr id="5" name="Рисунок 4" descr="машина.jpg"/>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57158" y="214290"/>
            <a:ext cx="2262182" cy="1428744"/>
          </a:xfrm>
          <a:prstGeom prst="rect">
            <a:avLst/>
          </a:prstGeom>
        </p:spPr>
      </p:pic>
      <p:pic>
        <p:nvPicPr>
          <p:cNvPr id="6" name="Рисунок 5" descr="форд.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00826" y="3143248"/>
            <a:ext cx="2357454" cy="1643074"/>
          </a:xfrm>
          <a:prstGeom prst="rect">
            <a:avLst/>
          </a:prstGeom>
        </p:spPr>
      </p:pic>
      <p:sp>
        <p:nvSpPr>
          <p:cNvPr id="1025" name="Rectangle 1"/>
          <p:cNvSpPr>
            <a:spLocks noChangeArrowheads="1"/>
          </p:cNvSpPr>
          <p:nvPr/>
        </p:nvSpPr>
        <p:spPr bwMode="auto">
          <a:xfrm>
            <a:off x="500034" y="2176153"/>
            <a:ext cx="571504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Henry Ford was born in 1863. He was a man who transformed the world. The car he built changed the lives of people everywhere. In 1896, Ford succeeded in building an automobile powered by a gasoline engine. He built this engine in his kitchen sink. In 1903, Henry Ford founded the Ford Motor Company and introduced the Model T Ford.</a:t>
            </a:r>
            <a:endPar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Henry Ford wanted to make a car that everyone would be able to afford. He lowered the price of the Model T by introducing mass production assembly techniques.</a:t>
            </a:r>
            <a:endParaRPr kumimoji="0" lang="en-US"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2" descr="C:\Documents and Settings\user\Рабочий стол\200px-Orville_Wright.jpg"/>
          <p:cNvPicPr>
            <a:picLocks noChangeAspect="1" noChangeArrowheads="1"/>
          </p:cNvPicPr>
          <p:nvPr/>
        </p:nvPicPr>
        <p:blipFill>
          <a:blip r:embed="rId2" cstate="print"/>
          <a:srcRect/>
          <a:stretch>
            <a:fillRect/>
          </a:stretch>
        </p:blipFill>
        <p:spPr bwMode="auto">
          <a:xfrm>
            <a:off x="785786" y="4214818"/>
            <a:ext cx="2000264" cy="2437822"/>
          </a:xfrm>
          <a:prstGeom prst="rect">
            <a:avLst/>
          </a:prstGeom>
          <a:noFill/>
        </p:spPr>
      </p:pic>
      <p:pic>
        <p:nvPicPr>
          <p:cNvPr id="3" name="Picture 8" descr="C:\Documents and Settings\user\Рабочий стол\200px-Wilbur_Wright.jpg"/>
          <p:cNvPicPr>
            <a:picLocks noChangeAspect="1" noChangeArrowheads="1"/>
          </p:cNvPicPr>
          <p:nvPr/>
        </p:nvPicPr>
        <p:blipFill>
          <a:blip r:embed="rId3" cstate="print"/>
          <a:srcRect/>
          <a:stretch>
            <a:fillRect/>
          </a:stretch>
        </p:blipFill>
        <p:spPr bwMode="auto">
          <a:xfrm>
            <a:off x="6500826" y="4214818"/>
            <a:ext cx="1928826" cy="2428892"/>
          </a:xfrm>
          <a:prstGeom prst="rect">
            <a:avLst/>
          </a:prstGeom>
          <a:noFill/>
        </p:spPr>
      </p:pic>
      <p:pic>
        <p:nvPicPr>
          <p:cNvPr id="4" name="Picture 5" descr="C:\Documents and Settings\user\Рабочий стол\180px-WrightBrothers1899Kite.jpg"/>
          <p:cNvPicPr>
            <a:picLocks noChangeAspect="1" noChangeArrowheads="1"/>
          </p:cNvPicPr>
          <p:nvPr/>
        </p:nvPicPr>
        <p:blipFill>
          <a:blip r:embed="rId4" cstate="print"/>
          <a:srcRect/>
          <a:stretch>
            <a:fillRect/>
          </a:stretch>
        </p:blipFill>
        <p:spPr bwMode="auto">
          <a:xfrm>
            <a:off x="3786182" y="4572008"/>
            <a:ext cx="1714500" cy="1714500"/>
          </a:xfrm>
          <a:prstGeom prst="rect">
            <a:avLst/>
          </a:prstGeom>
          <a:noFill/>
        </p:spPr>
      </p:pic>
      <p:sp>
        <p:nvSpPr>
          <p:cNvPr id="5" name="Прямоугольник 4"/>
          <p:cNvSpPr/>
          <p:nvPr/>
        </p:nvSpPr>
        <p:spPr>
          <a:xfrm>
            <a:off x="2214546" y="142852"/>
            <a:ext cx="4786346" cy="1384995"/>
          </a:xfrm>
          <a:prstGeom prst="rect">
            <a:avLst/>
          </a:prstGeom>
        </p:spPr>
        <p:txBody>
          <a:bodyPr wrap="square">
            <a:spAutoFit/>
          </a:bodyPr>
          <a:lstStyle/>
          <a:p>
            <a:pPr algn="ctr"/>
            <a:r>
              <a:rPr lang="en-US" sz="2800" b="1" dirty="0" smtClean="0">
                <a:solidFill>
                  <a:srgbClr val="7030A0"/>
                </a:solidFill>
                <a:latin typeface="Comic Sans MS" pitchFamily="66" charset="0"/>
              </a:rPr>
              <a:t>The Wright brothers: </a:t>
            </a:r>
            <a:br>
              <a:rPr lang="en-US" sz="2800" b="1" dirty="0" smtClean="0">
                <a:solidFill>
                  <a:srgbClr val="7030A0"/>
                </a:solidFill>
                <a:latin typeface="Comic Sans MS" pitchFamily="66" charset="0"/>
              </a:rPr>
            </a:br>
            <a:r>
              <a:rPr lang="en-US" sz="2800" b="1" dirty="0" smtClean="0">
                <a:solidFill>
                  <a:srgbClr val="7030A0"/>
                </a:solidFill>
                <a:latin typeface="Comic Sans MS" pitchFamily="66" charset="0"/>
              </a:rPr>
              <a:t>Orville (1871 – 1948) </a:t>
            </a:r>
            <a:br>
              <a:rPr lang="en-US" sz="2800" b="1" dirty="0" smtClean="0">
                <a:solidFill>
                  <a:srgbClr val="7030A0"/>
                </a:solidFill>
                <a:latin typeface="Comic Sans MS" pitchFamily="66" charset="0"/>
              </a:rPr>
            </a:br>
            <a:r>
              <a:rPr lang="en-US" sz="2800" b="1" dirty="0" smtClean="0">
                <a:solidFill>
                  <a:srgbClr val="7030A0"/>
                </a:solidFill>
                <a:latin typeface="Comic Sans MS" pitchFamily="66" charset="0"/>
              </a:rPr>
              <a:t> Wilbur (1867 – 1912) </a:t>
            </a:r>
            <a:endParaRPr lang="ru-RU" sz="2800" b="1" dirty="0">
              <a:solidFill>
                <a:srgbClr val="7030A0"/>
              </a:solidFill>
              <a:latin typeface="Comic Sans MS" pitchFamily="66" charset="0"/>
            </a:endParaRPr>
          </a:p>
        </p:txBody>
      </p:sp>
      <p:sp>
        <p:nvSpPr>
          <p:cNvPr id="6" name="Прямоугольник 5"/>
          <p:cNvSpPr/>
          <p:nvPr/>
        </p:nvSpPr>
        <p:spPr>
          <a:xfrm>
            <a:off x="1071538" y="1571612"/>
            <a:ext cx="7215238" cy="2554545"/>
          </a:xfrm>
          <a:prstGeom prst="rect">
            <a:avLst/>
          </a:prstGeom>
        </p:spPr>
        <p:txBody>
          <a:bodyPr wrap="square">
            <a:spAutoFit/>
          </a:bodyPr>
          <a:lstStyle/>
          <a:p>
            <a:pPr algn="just">
              <a:buNone/>
            </a:pPr>
            <a:r>
              <a:rPr lang="en-US" sz="2000" b="1" dirty="0" smtClean="0">
                <a:solidFill>
                  <a:schemeClr val="accent6">
                    <a:lumMod val="50000"/>
                  </a:schemeClr>
                </a:solidFill>
                <a:latin typeface="Times New Roman" pitchFamily="18" charset="0"/>
                <a:cs typeface="Times New Roman" pitchFamily="18" charset="0"/>
              </a:rPr>
              <a:t>The Wright brothers were two Americans who are generally credited with inventing and building the world's first successful airplane and making the first controlled, powered and sustained heavier-than-air human flight, on December 17, 1903. In two years afterward, the brothers developed their flying machine into the first practical fixed-wing aircraft. The Wright brothers were the first to invent aircraft controls that made fixed-wing flight possible.</a:t>
            </a:r>
            <a:endParaRPr lang="ru-RU" sz="2000" b="1" dirty="0">
              <a:solidFill>
                <a:schemeClr val="accent6">
                  <a:lumMod val="50000"/>
                </a:schemeClr>
              </a:solidFill>
              <a:latin typeface="Times New Roman" pitchFamily="18" charset="0"/>
              <a:cs typeface="Times New Roman" pitchFamily="18" charset="0"/>
            </a:endParaRPr>
          </a:p>
        </p:txBody>
      </p:sp>
      <p:pic>
        <p:nvPicPr>
          <p:cNvPr id="7" name="Содержимое 3" descr="tu154m.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00892" y="214290"/>
            <a:ext cx="1857388" cy="1114433"/>
          </a:xfrm>
          <a:prstGeom prst="rect">
            <a:avLst/>
          </a:prstGeom>
        </p:spPr>
      </p:pic>
      <p:pic>
        <p:nvPicPr>
          <p:cNvPr id="8" name="Picture 8" descr="C:\Documents and Settings\user\Рабочий стол\samolet.gif"/>
          <p:cNvPicPr>
            <a:picLocks noChangeAspect="1" noChangeArrowheads="1" noCrop="1"/>
          </p:cNvPicPr>
          <p:nvPr/>
        </p:nvPicPr>
        <p:blipFill>
          <a:blip r:embed="rId6" cstate="print"/>
          <a:srcRect/>
          <a:stretch>
            <a:fillRect/>
          </a:stretch>
        </p:blipFill>
        <p:spPr bwMode="auto">
          <a:xfrm>
            <a:off x="357158" y="214290"/>
            <a:ext cx="1785950" cy="113169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he Beatles-Yellow Submarine lyrics.avi">
            <a:hlinkClick r:id="" action="ppaction://media"/>
          </p:cNvPr>
          <p:cNvPicPr>
            <a:picLocks noRot="1" noChangeAspect="1"/>
          </p:cNvPicPr>
          <p:nvPr>
            <a:videoFile r:link="rId1"/>
          </p:nvPr>
        </p:nvPicPr>
        <p:blipFill>
          <a:blip r:embed="rId3" cstate="print"/>
          <a:stretch>
            <a:fillRect/>
          </a:stretch>
        </p:blipFill>
        <p:spPr>
          <a:xfrm>
            <a:off x="214282" y="285728"/>
            <a:ext cx="8572560" cy="635798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18" y="428604"/>
            <a:ext cx="5395898" cy="1143000"/>
          </a:xfrm>
        </p:spPr>
        <p:txBody>
          <a:bodyPr>
            <a:noAutofit/>
          </a:bodyPr>
          <a:lstStyle/>
          <a:p>
            <a:pPr algn="ctr"/>
            <a:r>
              <a:rPr lang="en-US" sz="4400" b="1" dirty="0" smtClean="0">
                <a:solidFill>
                  <a:srgbClr val="7030A0"/>
                </a:solidFill>
                <a:latin typeface="Comic Sans MS" pitchFamily="66" charset="0"/>
                <a:cs typeface="Times New Roman" pitchFamily="18" charset="0"/>
              </a:rPr>
              <a:t>John </a:t>
            </a:r>
            <a:r>
              <a:rPr lang="en-US" sz="4400" b="1" dirty="0" err="1" smtClean="0">
                <a:solidFill>
                  <a:srgbClr val="7030A0"/>
                </a:solidFill>
                <a:latin typeface="Comic Sans MS" pitchFamily="66" charset="0"/>
                <a:cs typeface="Times New Roman" pitchFamily="18" charset="0"/>
              </a:rPr>
              <a:t>Logie</a:t>
            </a:r>
            <a:r>
              <a:rPr lang="en-US" sz="4400" b="1" dirty="0" smtClean="0">
                <a:solidFill>
                  <a:srgbClr val="7030A0"/>
                </a:solidFill>
                <a:latin typeface="Comic Sans MS" pitchFamily="66" charset="0"/>
                <a:cs typeface="Times New Roman" pitchFamily="18" charset="0"/>
              </a:rPr>
              <a:t> Baird </a:t>
            </a:r>
            <a:br>
              <a:rPr lang="en-US" sz="4400" b="1" dirty="0" smtClean="0">
                <a:solidFill>
                  <a:srgbClr val="7030A0"/>
                </a:solidFill>
                <a:latin typeface="Comic Sans MS" pitchFamily="66" charset="0"/>
                <a:cs typeface="Times New Roman" pitchFamily="18" charset="0"/>
              </a:rPr>
            </a:br>
            <a:r>
              <a:rPr lang="en-US" sz="4400" b="1" dirty="0" smtClean="0">
                <a:solidFill>
                  <a:srgbClr val="7030A0"/>
                </a:solidFill>
                <a:latin typeface="Comic Sans MS" pitchFamily="66" charset="0"/>
                <a:cs typeface="Times New Roman" pitchFamily="18" charset="0"/>
              </a:rPr>
              <a:t>(1888 – 1946) </a:t>
            </a:r>
            <a:endParaRPr lang="ru-RU" sz="4400" b="1" dirty="0">
              <a:solidFill>
                <a:srgbClr val="7030A0"/>
              </a:solidFill>
              <a:latin typeface="Comic Sans MS" pitchFamily="66" charset="0"/>
            </a:endParaRPr>
          </a:p>
        </p:txBody>
      </p:sp>
      <p:pic>
        <p:nvPicPr>
          <p:cNvPr id="3" name="Рисунок 2" descr="baird.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7158" y="4929198"/>
            <a:ext cx="2714644" cy="1628775"/>
          </a:xfrm>
          <a:prstGeom prst="rect">
            <a:avLst/>
          </a:prstGeom>
        </p:spPr>
      </p:pic>
      <p:pic>
        <p:nvPicPr>
          <p:cNvPr id="4" name="Рисунок 3" descr="tv.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29454" y="4286256"/>
            <a:ext cx="1952622" cy="2357434"/>
          </a:xfrm>
          <a:prstGeom prst="rect">
            <a:avLst/>
          </a:prstGeom>
        </p:spPr>
      </p:pic>
      <p:pic>
        <p:nvPicPr>
          <p:cNvPr id="5" name="Рисунок 4" descr="12849.jpg"/>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285720" y="0"/>
            <a:ext cx="1738308" cy="1595432"/>
          </a:xfrm>
          <a:prstGeom prst="rect">
            <a:avLst/>
          </a:prstGeom>
        </p:spPr>
      </p:pic>
      <p:pic>
        <p:nvPicPr>
          <p:cNvPr id="7" name="Рисунок 6" descr="tvs.jpeg"/>
          <p:cNvPicPr>
            <a:picLocks noChangeAspect="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143768" y="0"/>
            <a:ext cx="1714492" cy="1357322"/>
          </a:xfrm>
          <a:prstGeom prst="rect">
            <a:avLst/>
          </a:prstGeom>
        </p:spPr>
      </p:pic>
      <p:pic>
        <p:nvPicPr>
          <p:cNvPr id="8" name="Рисунок 7" descr="-Logie-Baird.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759833" y="4929198"/>
            <a:ext cx="2312365" cy="1669924"/>
          </a:xfrm>
          <a:prstGeom prst="rect">
            <a:avLst/>
          </a:prstGeom>
        </p:spPr>
      </p:pic>
      <p:sp>
        <p:nvSpPr>
          <p:cNvPr id="9" name="Прямоугольник 8"/>
          <p:cNvSpPr/>
          <p:nvPr/>
        </p:nvSpPr>
        <p:spPr>
          <a:xfrm>
            <a:off x="857224" y="1571612"/>
            <a:ext cx="7358114" cy="3046988"/>
          </a:xfrm>
          <a:prstGeom prst="rect">
            <a:avLst/>
          </a:prstGeom>
        </p:spPr>
        <p:txBody>
          <a:bodyPr wrap="square">
            <a:spAutoFit/>
          </a:bodyPr>
          <a:lstStyle/>
          <a:p>
            <a:pPr algn="just"/>
            <a:r>
              <a:rPr lang="en-US" sz="2400" b="1" dirty="0" smtClean="0">
                <a:solidFill>
                  <a:schemeClr val="accent6">
                    <a:lumMod val="50000"/>
                  </a:schemeClr>
                </a:solidFill>
                <a:latin typeface="Times New Roman" pitchFamily="18" charset="0"/>
                <a:cs typeface="Times New Roman" pitchFamily="18" charset="0"/>
              </a:rPr>
              <a:t>John </a:t>
            </a:r>
            <a:r>
              <a:rPr lang="en-US" sz="2400" b="1" dirty="0" err="1" smtClean="0">
                <a:solidFill>
                  <a:schemeClr val="accent6">
                    <a:lumMod val="50000"/>
                  </a:schemeClr>
                </a:solidFill>
                <a:latin typeface="Times New Roman" pitchFamily="18" charset="0"/>
                <a:cs typeface="Times New Roman" pitchFamily="18" charset="0"/>
              </a:rPr>
              <a:t>Logie</a:t>
            </a:r>
            <a:r>
              <a:rPr lang="en-US" sz="2400" b="1" dirty="0" smtClean="0">
                <a:solidFill>
                  <a:schemeClr val="accent6">
                    <a:lumMod val="50000"/>
                  </a:schemeClr>
                </a:solidFill>
                <a:latin typeface="Times New Roman" pitchFamily="18" charset="0"/>
                <a:cs typeface="Times New Roman" pitchFamily="18" charset="0"/>
              </a:rPr>
              <a:t> Baird was a British engineer and inventor of the world's first working television system, also the world's first fully electronic </a:t>
            </a:r>
            <a:r>
              <a:rPr lang="en-US" sz="2400" b="1" dirty="0" err="1" smtClean="0">
                <a:solidFill>
                  <a:schemeClr val="accent6">
                    <a:lumMod val="50000"/>
                  </a:schemeClr>
                </a:solidFill>
                <a:latin typeface="Times New Roman" pitchFamily="18" charset="0"/>
                <a:cs typeface="Times New Roman" pitchFamily="18" charset="0"/>
              </a:rPr>
              <a:t>colour</a:t>
            </a:r>
            <a:r>
              <a:rPr lang="en-US" sz="2400" b="1" dirty="0" smtClean="0">
                <a:solidFill>
                  <a:schemeClr val="accent6">
                    <a:lumMod val="50000"/>
                  </a:schemeClr>
                </a:solidFill>
                <a:latin typeface="Times New Roman" pitchFamily="18" charset="0"/>
                <a:cs typeface="Times New Roman" pitchFamily="18" charset="0"/>
              </a:rPr>
              <a:t> television broadcast. Although Baird's electromechanical system was eventually displaced by purely electronic systems his early successes demonstrating working television broadcasts and his </a:t>
            </a:r>
            <a:r>
              <a:rPr lang="en-US" sz="2400" b="1" dirty="0" err="1" smtClean="0">
                <a:solidFill>
                  <a:schemeClr val="accent6">
                    <a:lumMod val="50000"/>
                  </a:schemeClr>
                </a:solidFill>
                <a:latin typeface="Times New Roman" pitchFamily="18" charset="0"/>
                <a:cs typeface="Times New Roman" pitchFamily="18" charset="0"/>
              </a:rPr>
              <a:t>colour</a:t>
            </a:r>
            <a:r>
              <a:rPr lang="en-US" sz="2400" b="1" dirty="0" smtClean="0">
                <a:solidFill>
                  <a:schemeClr val="accent6">
                    <a:lumMod val="50000"/>
                  </a:schemeClr>
                </a:solidFill>
                <a:latin typeface="Times New Roman" pitchFamily="18" charset="0"/>
                <a:cs typeface="Times New Roman" pitchFamily="18" charset="0"/>
              </a:rPr>
              <a:t> and cinema television work earn him a prominent place in television's invention.</a:t>
            </a:r>
            <a:endParaRPr lang="ru-RU" sz="2400"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428604"/>
            <a:ext cx="7000924" cy="1200329"/>
          </a:xfrm>
          <a:prstGeom prst="rect">
            <a:avLst/>
          </a:prstGeom>
          <a:noFill/>
        </p:spPr>
        <p:txBody>
          <a:bodyPr wrap="square" rtlCol="0">
            <a:spAutoFit/>
          </a:bodyPr>
          <a:lstStyle/>
          <a:p>
            <a:pPr algn="ctr"/>
            <a:r>
              <a:rPr lang="en-US" sz="3600" b="1" dirty="0" smtClean="0">
                <a:solidFill>
                  <a:srgbClr val="7030A0"/>
                </a:solidFill>
                <a:latin typeface="Comic Sans MS" pitchFamily="66" charset="0"/>
              </a:rPr>
              <a:t>Charles Francis Jenkins</a:t>
            </a:r>
          </a:p>
          <a:p>
            <a:pPr algn="ctr"/>
            <a:r>
              <a:rPr lang="en-US" sz="3600" b="1" dirty="0" smtClean="0">
                <a:solidFill>
                  <a:srgbClr val="7030A0"/>
                </a:solidFill>
                <a:latin typeface="Comic Sans MS" pitchFamily="66" charset="0"/>
              </a:rPr>
              <a:t>(1867-1934)</a:t>
            </a:r>
            <a:endParaRPr lang="ru-RU" sz="3600" b="1" dirty="0">
              <a:solidFill>
                <a:srgbClr val="7030A0"/>
              </a:solidFill>
              <a:latin typeface="Comic Sans MS" pitchFamily="66" charset="0"/>
            </a:endParaRPr>
          </a:p>
        </p:txBody>
      </p:sp>
      <p:pic>
        <p:nvPicPr>
          <p:cNvPr id="3" name="Рисунок 2" descr="cfjlater2.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7158" y="1928802"/>
            <a:ext cx="1928826" cy="2428892"/>
          </a:xfrm>
          <a:prstGeom prst="rect">
            <a:avLst/>
          </a:prstGeom>
        </p:spPr>
      </p:pic>
      <p:pic>
        <p:nvPicPr>
          <p:cNvPr id="4" name="Рисунок 3" descr="jenkin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86512" y="4643446"/>
            <a:ext cx="2571768" cy="1785950"/>
          </a:xfrm>
          <a:prstGeom prst="rect">
            <a:avLst/>
          </a:prstGeom>
        </p:spPr>
      </p:pic>
      <p:pic>
        <p:nvPicPr>
          <p:cNvPr id="5" name="Рисунок 4" descr="f3c996857ec524988fba05ab7d556ea2_650_0_0.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7158" y="4643446"/>
            <a:ext cx="2595559" cy="1785951"/>
          </a:xfrm>
          <a:prstGeom prst="rect">
            <a:avLst/>
          </a:prstGeom>
        </p:spPr>
      </p:pic>
      <p:pic>
        <p:nvPicPr>
          <p:cNvPr id="6" name="Рисунок 5" descr="Baird_Televisior-hd_cc.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357554" y="4714884"/>
            <a:ext cx="2571768" cy="1714512"/>
          </a:xfrm>
          <a:prstGeom prst="rect">
            <a:avLst/>
          </a:prstGeom>
        </p:spPr>
      </p:pic>
      <p:sp>
        <p:nvSpPr>
          <p:cNvPr id="7" name="TextBox 6"/>
          <p:cNvSpPr txBox="1"/>
          <p:nvPr/>
        </p:nvSpPr>
        <p:spPr>
          <a:xfrm>
            <a:off x="2714612" y="2000240"/>
            <a:ext cx="6000792" cy="1938992"/>
          </a:xfrm>
          <a:prstGeom prst="rect">
            <a:avLst/>
          </a:prstGeom>
          <a:noFill/>
        </p:spPr>
        <p:txBody>
          <a:bodyPr wrap="square" rtlCol="0">
            <a:spAutoFit/>
          </a:bodyPr>
          <a:lstStyle/>
          <a:p>
            <a:pPr algn="just"/>
            <a:r>
              <a:rPr lang="en-US" sz="2400" b="1" dirty="0" smtClean="0">
                <a:solidFill>
                  <a:schemeClr val="accent6">
                    <a:lumMod val="50000"/>
                  </a:schemeClr>
                </a:solidFill>
                <a:latin typeface="Times New Roman" pitchFamily="18" charset="0"/>
                <a:cs typeface="Times New Roman" pitchFamily="18" charset="0"/>
              </a:rPr>
              <a:t>Charles Francis Jenkins was working on his design of mechanical television in Washington. In June, 1925, he demonstrated publicly a synchronized image and sound transmission.</a:t>
            </a:r>
            <a:endParaRPr lang="ru-RU" sz="2400" b="1"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357422" y="285728"/>
            <a:ext cx="5643602" cy="1077218"/>
          </a:xfrm>
          <a:prstGeom prst="rect">
            <a:avLst/>
          </a:prstGeom>
        </p:spPr>
        <p:txBody>
          <a:bodyPr wrap="square">
            <a:spAutoFit/>
          </a:bodyPr>
          <a:lstStyle/>
          <a:p>
            <a:pPr algn="ctr"/>
            <a:r>
              <a:rPr lang="en-US" sz="3200" b="1" dirty="0" err="1" smtClean="0">
                <a:solidFill>
                  <a:srgbClr val="7030A0"/>
                </a:solidFill>
                <a:latin typeface="Comic Sans MS" pitchFamily="66" charset="0"/>
                <a:cs typeface="Times New Roman" pitchFamily="18" charset="0"/>
              </a:rPr>
              <a:t>Sergiy</a:t>
            </a:r>
            <a:r>
              <a:rPr lang="en-US" sz="3200" b="1" dirty="0" smtClean="0">
                <a:solidFill>
                  <a:srgbClr val="7030A0"/>
                </a:solidFill>
                <a:latin typeface="Comic Sans MS" pitchFamily="66" charset="0"/>
                <a:cs typeface="Times New Roman" pitchFamily="18" charset="0"/>
              </a:rPr>
              <a:t> </a:t>
            </a:r>
            <a:r>
              <a:rPr lang="en-US" sz="3200" b="1" dirty="0" err="1" smtClean="0">
                <a:solidFill>
                  <a:srgbClr val="7030A0"/>
                </a:solidFill>
                <a:latin typeface="Comic Sans MS" pitchFamily="66" charset="0"/>
                <a:cs typeface="Times New Roman" pitchFamily="18" charset="0"/>
              </a:rPr>
              <a:t>Pavlovych</a:t>
            </a:r>
            <a:r>
              <a:rPr lang="en-US" sz="3200" b="1" dirty="0" smtClean="0">
                <a:solidFill>
                  <a:srgbClr val="7030A0"/>
                </a:solidFill>
                <a:latin typeface="Comic Sans MS" pitchFamily="66" charset="0"/>
                <a:cs typeface="Times New Roman" pitchFamily="18" charset="0"/>
              </a:rPr>
              <a:t> </a:t>
            </a:r>
            <a:r>
              <a:rPr lang="en-US" sz="3200" b="1" dirty="0" err="1" smtClean="0">
                <a:solidFill>
                  <a:srgbClr val="7030A0"/>
                </a:solidFill>
                <a:latin typeface="Comic Sans MS" pitchFamily="66" charset="0"/>
                <a:cs typeface="Times New Roman" pitchFamily="18" charset="0"/>
              </a:rPr>
              <a:t>Korolyov</a:t>
            </a:r>
            <a:r>
              <a:rPr lang="en-US" sz="3200" b="1" dirty="0" smtClean="0">
                <a:solidFill>
                  <a:srgbClr val="7030A0"/>
                </a:solidFill>
                <a:latin typeface="Comic Sans MS" pitchFamily="66" charset="0"/>
                <a:cs typeface="Times New Roman" pitchFamily="18" charset="0"/>
              </a:rPr>
              <a:t/>
            </a:r>
            <a:br>
              <a:rPr lang="en-US" sz="3200" b="1" dirty="0" smtClean="0">
                <a:solidFill>
                  <a:srgbClr val="7030A0"/>
                </a:solidFill>
                <a:latin typeface="Comic Sans MS" pitchFamily="66" charset="0"/>
                <a:cs typeface="Times New Roman" pitchFamily="18" charset="0"/>
              </a:rPr>
            </a:br>
            <a:r>
              <a:rPr lang="en-US" sz="3200" b="1" dirty="0" smtClean="0">
                <a:solidFill>
                  <a:srgbClr val="7030A0"/>
                </a:solidFill>
                <a:latin typeface="Comic Sans MS" pitchFamily="66" charset="0"/>
                <a:cs typeface="Times New Roman" pitchFamily="18" charset="0"/>
              </a:rPr>
              <a:t>(1907 – 1966)</a:t>
            </a:r>
            <a:endParaRPr lang="ru-RU" sz="3200" b="1" dirty="0">
              <a:solidFill>
                <a:srgbClr val="7030A0"/>
              </a:solidFill>
              <a:latin typeface="Comic Sans MS" pitchFamily="66" charset="0"/>
            </a:endParaRPr>
          </a:p>
        </p:txBody>
      </p:sp>
      <p:pic>
        <p:nvPicPr>
          <p:cNvPr id="4" name="Рисунок 3" descr="8e145d81943e9c3fbbc5083f85b.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28597" y="4357694"/>
            <a:ext cx="1785950" cy="2190752"/>
          </a:xfrm>
          <a:prstGeom prst="rect">
            <a:avLst/>
          </a:prstGeom>
        </p:spPr>
      </p:pic>
      <p:pic>
        <p:nvPicPr>
          <p:cNvPr id="5" name="Рисунок 4" descr="img_184.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7158" y="214290"/>
            <a:ext cx="1357312" cy="1619248"/>
          </a:xfrm>
          <a:prstGeom prst="rect">
            <a:avLst/>
          </a:prstGeom>
        </p:spPr>
      </p:pic>
      <p:pic>
        <p:nvPicPr>
          <p:cNvPr id="6" name="Рисунок 5" descr="072812_1813_14.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643174" y="4500570"/>
            <a:ext cx="2643206" cy="1928826"/>
          </a:xfrm>
          <a:prstGeom prst="rect">
            <a:avLst/>
          </a:prstGeom>
        </p:spPr>
      </p:pic>
      <p:pic>
        <p:nvPicPr>
          <p:cNvPr id="7" name="Рисунок 6" descr="8b336cee1e.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15008" y="4500570"/>
            <a:ext cx="2976562" cy="1928826"/>
          </a:xfrm>
          <a:prstGeom prst="rect">
            <a:avLst/>
          </a:prstGeom>
        </p:spPr>
      </p:pic>
      <p:sp>
        <p:nvSpPr>
          <p:cNvPr id="8" name="Прямоугольник 7"/>
          <p:cNvSpPr/>
          <p:nvPr/>
        </p:nvSpPr>
        <p:spPr>
          <a:xfrm>
            <a:off x="2357422" y="1500174"/>
            <a:ext cx="5929354" cy="2308324"/>
          </a:xfrm>
          <a:prstGeom prst="rect">
            <a:avLst/>
          </a:prstGeom>
        </p:spPr>
        <p:txBody>
          <a:bodyPr wrap="square">
            <a:spAutoFit/>
          </a:bodyPr>
          <a:lstStyle/>
          <a:p>
            <a:pPr algn="just">
              <a:buNone/>
            </a:pPr>
            <a:r>
              <a:rPr lang="en-US" sz="2400" b="1" dirty="0" err="1" smtClean="0">
                <a:solidFill>
                  <a:schemeClr val="accent6">
                    <a:lumMod val="50000"/>
                  </a:schemeClr>
                </a:solidFill>
                <a:latin typeface="Times New Roman" pitchFamily="18" charset="0"/>
                <a:cs typeface="Times New Roman" pitchFamily="18" charset="0"/>
              </a:rPr>
              <a:t>Sergiy</a:t>
            </a:r>
            <a:r>
              <a:rPr lang="en-US" sz="2400" b="1" dirty="0" smtClean="0">
                <a:solidFill>
                  <a:schemeClr val="accent6">
                    <a:lumMod val="50000"/>
                  </a:schemeClr>
                </a:solidFill>
                <a:latin typeface="Times New Roman" pitchFamily="18" charset="0"/>
                <a:cs typeface="Times New Roman" pitchFamily="18" charset="0"/>
              </a:rPr>
              <a:t> </a:t>
            </a:r>
            <a:r>
              <a:rPr lang="en-US" sz="2400" b="1" dirty="0" err="1" smtClean="0">
                <a:solidFill>
                  <a:schemeClr val="accent6">
                    <a:lumMod val="50000"/>
                  </a:schemeClr>
                </a:solidFill>
                <a:latin typeface="Times New Roman" pitchFamily="18" charset="0"/>
                <a:cs typeface="Times New Roman" pitchFamily="18" charset="0"/>
              </a:rPr>
              <a:t>Pavlovych</a:t>
            </a:r>
            <a:r>
              <a:rPr lang="en-US" sz="2400" b="1" dirty="0" smtClean="0">
                <a:solidFill>
                  <a:schemeClr val="accent6">
                    <a:lumMod val="50000"/>
                  </a:schemeClr>
                </a:solidFill>
                <a:latin typeface="Times New Roman" pitchFamily="18" charset="0"/>
                <a:cs typeface="Times New Roman" pitchFamily="18" charset="0"/>
              </a:rPr>
              <a:t> </a:t>
            </a:r>
            <a:r>
              <a:rPr lang="en-US" sz="2400" b="1" dirty="0" err="1" smtClean="0">
                <a:solidFill>
                  <a:schemeClr val="accent6">
                    <a:lumMod val="50000"/>
                  </a:schemeClr>
                </a:solidFill>
                <a:latin typeface="Times New Roman" pitchFamily="18" charset="0"/>
                <a:cs typeface="Times New Roman" pitchFamily="18" charset="0"/>
              </a:rPr>
              <a:t>Korolyov</a:t>
            </a:r>
            <a:r>
              <a:rPr lang="en-US" sz="2400" b="1" dirty="0" smtClean="0">
                <a:solidFill>
                  <a:schemeClr val="accent6">
                    <a:lumMod val="50000"/>
                  </a:schemeClr>
                </a:solidFill>
                <a:latin typeface="Times New Roman" pitchFamily="18" charset="0"/>
                <a:cs typeface="Times New Roman" pitchFamily="18" charset="0"/>
              </a:rPr>
              <a:t> was the head Soviet rocket engineer and designer during the Space Race between the United States and the Soviet Union in the 1950s and 1960s. He is considered by many as the father of practical astronautics.</a:t>
            </a:r>
            <a:endParaRPr lang="ru-RU" sz="2400" b="1" dirty="0" smtClean="0">
              <a:solidFill>
                <a:schemeClr val="accent6">
                  <a:lumMod val="50000"/>
                </a:schemeClr>
              </a:solidFill>
              <a:latin typeface="Times New Roman" pitchFamily="18" charset="0"/>
              <a:cs typeface="Times New Roman" pitchFamily="18" charset="0"/>
            </a:endParaRPr>
          </a:p>
        </p:txBody>
      </p:sp>
      <p:pic>
        <p:nvPicPr>
          <p:cNvPr id="10" name="Picture 15" descr="C:\Documents and Settings\user\Рабочий стол\05.gif"/>
          <p:cNvPicPr>
            <a:picLocks noChangeAspect="1" noChangeArrowheads="1" noCrop="1"/>
          </p:cNvPicPr>
          <p:nvPr/>
        </p:nvPicPr>
        <p:blipFill>
          <a:blip r:embed="rId6" cstate="print"/>
          <a:srcRect/>
          <a:stretch>
            <a:fillRect/>
          </a:stretch>
        </p:blipFill>
        <p:spPr bwMode="auto">
          <a:xfrm>
            <a:off x="357158" y="2428868"/>
            <a:ext cx="1428760" cy="135732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01080" cy="1011222"/>
          </a:xfrm>
        </p:spPr>
        <p:txBody>
          <a:bodyPr>
            <a:normAutofit/>
          </a:bodyPr>
          <a:lstStyle/>
          <a:p>
            <a:pPr algn="ctr"/>
            <a:r>
              <a:rPr lang="en-US" sz="4800" b="1" dirty="0" smtClean="0">
                <a:solidFill>
                  <a:srgbClr val="FFC000"/>
                </a:solidFill>
                <a:latin typeface="Comic Sans MS" pitchFamily="66" charset="0"/>
              </a:rPr>
              <a:t>Finish the Quotations:</a:t>
            </a:r>
            <a:endParaRPr lang="ru-RU" sz="4800" b="1" dirty="0">
              <a:solidFill>
                <a:srgbClr val="FFC000"/>
              </a:solidFill>
              <a:latin typeface="Comic Sans MS" pitchFamily="66" charset="0"/>
            </a:endParaRPr>
          </a:p>
        </p:txBody>
      </p:sp>
      <p:sp>
        <p:nvSpPr>
          <p:cNvPr id="3" name="TextBox 2"/>
          <p:cNvSpPr txBox="1"/>
          <p:nvPr/>
        </p:nvSpPr>
        <p:spPr>
          <a:xfrm>
            <a:off x="214282" y="1500174"/>
            <a:ext cx="8715436" cy="5170646"/>
          </a:xfrm>
          <a:prstGeom prst="rect">
            <a:avLst/>
          </a:prstGeom>
          <a:noFill/>
        </p:spPr>
        <p:txBody>
          <a:bodyPr wrap="square" rtlCol="0">
            <a:spAutoFit/>
          </a:bodyPr>
          <a:lstStyle/>
          <a:p>
            <a:r>
              <a:rPr lang="en-US" sz="2200" b="1" dirty="0">
                <a:solidFill>
                  <a:schemeClr val="accent6">
                    <a:lumMod val="50000"/>
                  </a:schemeClr>
                </a:solidFill>
              </a:rPr>
              <a:t>1) Genius is one per cent inspiration and ninety-nine per cent perspiration. (T. Edison)</a:t>
            </a:r>
            <a:endParaRPr lang="ru-RU" sz="2200" b="1" dirty="0">
              <a:solidFill>
                <a:schemeClr val="accent6">
                  <a:lumMod val="50000"/>
                </a:schemeClr>
              </a:solidFill>
            </a:endParaRPr>
          </a:p>
          <a:p>
            <a:r>
              <a:rPr lang="en-US" sz="2200" b="1" dirty="0">
                <a:solidFill>
                  <a:schemeClr val="accent6">
                    <a:lumMod val="50000"/>
                  </a:schemeClr>
                </a:solidFill>
              </a:rPr>
              <a:t>2) You cannot teach a man anything; you can only help him find it within himself. (Galileo)</a:t>
            </a:r>
            <a:endParaRPr lang="ru-RU" sz="2200" b="1" dirty="0">
              <a:solidFill>
                <a:schemeClr val="accent6">
                  <a:lumMod val="50000"/>
                </a:schemeClr>
              </a:solidFill>
            </a:endParaRPr>
          </a:p>
          <a:p>
            <a:r>
              <a:rPr lang="en-US" sz="2200" b="1" dirty="0">
                <a:solidFill>
                  <a:schemeClr val="accent6">
                    <a:lumMod val="50000"/>
                  </a:schemeClr>
                </a:solidFill>
              </a:rPr>
              <a:t>3) It is better to understand a little, than to misunderstand a lot. </a:t>
            </a:r>
            <a:endParaRPr lang="ru-RU" sz="2200" b="1" dirty="0">
              <a:solidFill>
                <a:schemeClr val="accent6">
                  <a:lumMod val="50000"/>
                </a:schemeClr>
              </a:solidFill>
            </a:endParaRPr>
          </a:p>
          <a:p>
            <a:r>
              <a:rPr lang="en-US" sz="2200" b="1" dirty="0">
                <a:solidFill>
                  <a:schemeClr val="accent6">
                    <a:lumMod val="50000"/>
                  </a:schemeClr>
                </a:solidFill>
              </a:rPr>
              <a:t>4) Wonders are many and nothing is more wonderful than man. (Sophocles</a:t>
            </a:r>
            <a:r>
              <a:rPr lang="uk-UA" sz="2200" b="1" dirty="0">
                <a:solidFill>
                  <a:schemeClr val="accent6">
                    <a:lumMod val="50000"/>
                  </a:schemeClr>
                </a:solidFill>
              </a:rPr>
              <a:t>)</a:t>
            </a:r>
            <a:endParaRPr lang="ru-RU" sz="2200" b="1" dirty="0">
              <a:solidFill>
                <a:schemeClr val="accent6">
                  <a:lumMod val="50000"/>
                </a:schemeClr>
              </a:solidFill>
            </a:endParaRPr>
          </a:p>
          <a:p>
            <a:r>
              <a:rPr lang="en-US" sz="2200" b="1" dirty="0">
                <a:solidFill>
                  <a:schemeClr val="accent6">
                    <a:lumMod val="50000"/>
                  </a:schemeClr>
                </a:solidFill>
              </a:rPr>
              <a:t>5) We know what we are but we know not what we may be. (Shakespeare)</a:t>
            </a:r>
            <a:endParaRPr lang="ru-RU" sz="2200" b="1" dirty="0">
              <a:solidFill>
                <a:schemeClr val="accent6">
                  <a:lumMod val="50000"/>
                </a:schemeClr>
              </a:solidFill>
            </a:endParaRPr>
          </a:p>
          <a:p>
            <a:r>
              <a:rPr lang="en-US" sz="2200" b="1" dirty="0">
                <a:solidFill>
                  <a:schemeClr val="accent6">
                    <a:lumMod val="50000"/>
                  </a:schemeClr>
                </a:solidFill>
              </a:rPr>
              <a:t>6) Imagination is more important than knowledge. (A. Einstein)  </a:t>
            </a:r>
            <a:endParaRPr lang="ru-RU" sz="2200" b="1" dirty="0">
              <a:solidFill>
                <a:schemeClr val="accent6">
                  <a:lumMod val="50000"/>
                </a:schemeClr>
              </a:solidFill>
            </a:endParaRPr>
          </a:p>
          <a:p>
            <a:r>
              <a:rPr lang="en-US" sz="2200" b="1" dirty="0">
                <a:solidFill>
                  <a:schemeClr val="accent6">
                    <a:lumMod val="50000"/>
                  </a:schemeClr>
                </a:solidFill>
              </a:rPr>
              <a:t>7) Men learn while they teach.</a:t>
            </a:r>
            <a:endParaRPr lang="ru-RU" sz="2200" b="1" dirty="0">
              <a:solidFill>
                <a:schemeClr val="accent6">
                  <a:lumMod val="50000"/>
                </a:schemeClr>
              </a:solidFill>
            </a:endParaRPr>
          </a:p>
          <a:p>
            <a:r>
              <a:rPr lang="en-US" sz="2200" b="1" dirty="0">
                <a:solidFill>
                  <a:schemeClr val="accent6">
                    <a:lumMod val="50000"/>
                  </a:schemeClr>
                </a:solidFill>
              </a:rPr>
              <a:t>8) Train hard, fight easy.</a:t>
            </a:r>
            <a:endParaRPr lang="ru-RU" sz="2200" b="1" dirty="0">
              <a:solidFill>
                <a:schemeClr val="accent6">
                  <a:lumMod val="50000"/>
                </a:schemeClr>
              </a:solidFill>
            </a:endParaRPr>
          </a:p>
          <a:p>
            <a:r>
              <a:rPr lang="en-US" sz="2200" b="1" dirty="0">
                <a:solidFill>
                  <a:schemeClr val="accent6">
                    <a:lumMod val="50000"/>
                  </a:schemeClr>
                </a:solidFill>
              </a:rPr>
              <a:t>9)  Necessity is the mother of invention.</a:t>
            </a:r>
            <a:endParaRPr lang="ru-RU" sz="2200"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214290"/>
            <a:ext cx="8001056" cy="1200329"/>
          </a:xfrm>
          <a:prstGeom prst="rect">
            <a:avLst/>
          </a:prstGeom>
          <a:noFill/>
        </p:spPr>
        <p:txBody>
          <a:bodyPr wrap="square" rtlCol="0">
            <a:spAutoFit/>
          </a:bodyPr>
          <a:lstStyle/>
          <a:p>
            <a:pPr algn="ctr"/>
            <a:r>
              <a:rPr lang="uk-UA" sz="3600" dirty="0" smtClean="0">
                <a:solidFill>
                  <a:srgbClr val="7030A0"/>
                </a:solidFill>
                <a:latin typeface="Comic Sans MS" pitchFamily="66" charset="0"/>
              </a:rPr>
              <a:t> </a:t>
            </a:r>
            <a:r>
              <a:rPr lang="en-US" sz="3600" b="1" dirty="0" err="1" smtClean="0">
                <a:solidFill>
                  <a:srgbClr val="7030A0"/>
                </a:solidFill>
                <a:latin typeface="Comic Sans MS" pitchFamily="66" charset="0"/>
              </a:rPr>
              <a:t>Konrad</a:t>
            </a:r>
            <a:r>
              <a:rPr lang="en-US" sz="3600" b="1" dirty="0" smtClean="0">
                <a:solidFill>
                  <a:srgbClr val="7030A0"/>
                </a:solidFill>
                <a:latin typeface="Comic Sans MS" pitchFamily="66" charset="0"/>
              </a:rPr>
              <a:t> </a:t>
            </a:r>
            <a:r>
              <a:rPr lang="en-US" sz="3600" b="1" dirty="0" err="1" smtClean="0">
                <a:solidFill>
                  <a:srgbClr val="7030A0"/>
                </a:solidFill>
                <a:latin typeface="Comic Sans MS" pitchFamily="66" charset="0"/>
              </a:rPr>
              <a:t>Zuse</a:t>
            </a:r>
            <a:endParaRPr lang="en-US" sz="3600" b="1" dirty="0" smtClean="0">
              <a:solidFill>
                <a:srgbClr val="7030A0"/>
              </a:solidFill>
              <a:latin typeface="Comic Sans MS" pitchFamily="66" charset="0"/>
            </a:endParaRPr>
          </a:p>
          <a:p>
            <a:pPr algn="ctr"/>
            <a:r>
              <a:rPr lang="en-US" sz="3600" b="1" dirty="0" smtClean="0">
                <a:solidFill>
                  <a:srgbClr val="7030A0"/>
                </a:solidFill>
                <a:latin typeface="Comic Sans MS" pitchFamily="66" charset="0"/>
              </a:rPr>
              <a:t>(1910-1995)</a:t>
            </a:r>
            <a:endParaRPr lang="ru-RU" sz="3600" dirty="0">
              <a:solidFill>
                <a:srgbClr val="7030A0"/>
              </a:solidFill>
              <a:latin typeface="Comic Sans MS" pitchFamily="66" charset="0"/>
            </a:endParaRPr>
          </a:p>
        </p:txBody>
      </p:sp>
      <p:pic>
        <p:nvPicPr>
          <p:cNvPr id="3" name="Рисунок 2" descr="prev_rechte_horst_zuse_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2910" y="214290"/>
            <a:ext cx="1624015" cy="2071703"/>
          </a:xfrm>
          <a:prstGeom prst="rect">
            <a:avLst/>
          </a:prstGeom>
        </p:spPr>
      </p:pic>
      <p:pic>
        <p:nvPicPr>
          <p:cNvPr id="4" name="Рисунок 3" descr="658x0_computer.jpg"/>
          <p:cNvPicPr>
            <a:picLocks noChangeAspect="1"/>
          </p:cNvPicPr>
          <p:nvPr/>
        </p:nvPicPr>
        <p:blipFill>
          <a:blip r:embed="rId3" cstate="email">
            <a:clrChange>
              <a:clrFrom>
                <a:srgbClr val="FCFEF9"/>
              </a:clrFrom>
              <a:clrTo>
                <a:srgbClr val="FCFEF9">
                  <a:alpha val="0"/>
                </a:srgbClr>
              </a:clrTo>
            </a:clrChange>
            <a:extLst>
              <a:ext uri="{28A0092B-C50C-407E-A947-70E740481C1C}">
                <a14:useLocalDpi xmlns:a14="http://schemas.microsoft.com/office/drawing/2010/main"/>
              </a:ext>
            </a:extLst>
          </a:blip>
          <a:stretch>
            <a:fillRect/>
          </a:stretch>
        </p:blipFill>
        <p:spPr>
          <a:xfrm>
            <a:off x="6715140" y="0"/>
            <a:ext cx="2133593" cy="1704965"/>
          </a:xfrm>
          <a:prstGeom prst="rect">
            <a:avLst/>
          </a:prstGeom>
        </p:spPr>
      </p:pic>
      <p:pic>
        <p:nvPicPr>
          <p:cNvPr id="5" name="Рисунок 4" descr="konrad-zuse-z-serisi-bilgisayarlar.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8596" y="2559624"/>
            <a:ext cx="2014544" cy="1524438"/>
          </a:xfrm>
          <a:prstGeom prst="rect">
            <a:avLst/>
          </a:prstGeom>
        </p:spPr>
      </p:pic>
      <p:pic>
        <p:nvPicPr>
          <p:cNvPr id="6" name="Рисунок 5" descr="ZusePortrait.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00035" y="4357694"/>
            <a:ext cx="1714512" cy="2005017"/>
          </a:xfrm>
          <a:prstGeom prst="rect">
            <a:avLst/>
          </a:prstGeom>
        </p:spPr>
      </p:pic>
      <p:pic>
        <p:nvPicPr>
          <p:cNvPr id="7" name="Рисунок 6" descr="computer.jpg"/>
          <p:cNvPicPr>
            <a:picLocks noChangeAspect="1"/>
          </p:cNvPicPr>
          <p:nvPr/>
        </p:nvPicPr>
        <p:blipFill>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6808512" y="4929174"/>
            <a:ext cx="2335488" cy="1928826"/>
          </a:xfrm>
          <a:prstGeom prst="rect">
            <a:avLst/>
          </a:prstGeom>
        </p:spPr>
      </p:pic>
      <p:sp>
        <p:nvSpPr>
          <p:cNvPr id="1025" name="Rectangle 1"/>
          <p:cNvSpPr>
            <a:spLocks noChangeArrowheads="1"/>
          </p:cNvSpPr>
          <p:nvPr/>
        </p:nvSpPr>
        <p:spPr bwMode="auto">
          <a:xfrm>
            <a:off x="2571736" y="1500174"/>
            <a:ext cx="6357982"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accent6">
                    <a:lumMod val="50000"/>
                  </a:schemeClr>
                </a:solidFill>
                <a:effectLst/>
                <a:latin typeface="Times New Roman" pitchFamily="18" charset="0"/>
                <a:ea typeface="Calibri" pitchFamily="34" charset="0"/>
                <a:cs typeface="Times New Roman" pitchFamily="18" charset="0"/>
              </a:rPr>
              <a:t>Konrad</a:t>
            </a:r>
            <a:r>
              <a:rPr kumimoji="0" lang="en-US" sz="2400" b="1"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chemeClr val="accent6">
                    <a:lumMod val="50000"/>
                  </a:schemeClr>
                </a:solidFill>
                <a:effectLst/>
                <a:latin typeface="Times New Roman" pitchFamily="18" charset="0"/>
                <a:ea typeface="Calibri" pitchFamily="34" charset="0"/>
                <a:cs typeface="Times New Roman" pitchFamily="18" charset="0"/>
              </a:rPr>
              <a:t>Zuse</a:t>
            </a:r>
            <a:r>
              <a:rPr kumimoji="0" lang="en-US" sz="2400" b="1"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 was a German engineer and computer pioneer. He earned the semiofficial title of the “inventor of the modern computer” for his series of automatic calculators, which he invented to help him with his lengthy engineering calculations. His greatest achievement was the world's first functional program-controlled computer, the Z3, in 1941. </a:t>
            </a:r>
            <a:br>
              <a:rPr kumimoji="0" lang="en-US" sz="2400" b="1"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br>
            <a:r>
              <a:rPr kumimoji="0" lang="en-US" sz="2400" b="1"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In addition to his technical work, </a:t>
            </a:r>
            <a:r>
              <a:rPr kumimoji="0" lang="en-US" sz="2400" b="1" i="0" u="none" strike="noStrike" cap="none" normalizeH="0" baseline="0" dirty="0" err="1" smtClean="0">
                <a:ln>
                  <a:noFill/>
                </a:ln>
                <a:solidFill>
                  <a:schemeClr val="accent6">
                    <a:lumMod val="50000"/>
                  </a:schemeClr>
                </a:solidFill>
                <a:effectLst/>
                <a:latin typeface="Times New Roman" pitchFamily="18" charset="0"/>
                <a:ea typeface="Calibri" pitchFamily="34" charset="0"/>
                <a:cs typeface="Times New Roman" pitchFamily="18" charset="0"/>
              </a:rPr>
              <a:t>Zuse</a:t>
            </a:r>
            <a:r>
              <a:rPr kumimoji="0" lang="en-US" sz="2400" b="1"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 founded the first computer startup company in 1946. </a:t>
            </a:r>
            <a:endParaRPr kumimoji="0" lang="ru-RU" sz="24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pic>
        <p:nvPicPr>
          <p:cNvPr id="9" name="Рисунок 8" descr="0,,5702929_4,00.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500430" y="5214950"/>
            <a:ext cx="2500330" cy="142876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214290"/>
            <a:ext cx="5357850" cy="1323439"/>
          </a:xfrm>
          <a:prstGeom prst="rect">
            <a:avLst/>
          </a:prstGeom>
          <a:noFill/>
        </p:spPr>
        <p:txBody>
          <a:bodyPr wrap="square" rtlCol="0">
            <a:spAutoFit/>
          </a:bodyPr>
          <a:lstStyle/>
          <a:p>
            <a:pPr algn="ctr"/>
            <a:r>
              <a:rPr lang="en-US" sz="4000" b="1" dirty="0" smtClean="0">
                <a:solidFill>
                  <a:srgbClr val="7030A0"/>
                </a:solidFill>
                <a:latin typeface="Comic Sans MS" pitchFamily="66" charset="0"/>
              </a:rPr>
              <a:t>William Henry </a:t>
            </a:r>
            <a:endParaRPr lang="uk-UA" sz="4000" b="1" dirty="0" smtClean="0">
              <a:solidFill>
                <a:srgbClr val="7030A0"/>
              </a:solidFill>
              <a:latin typeface="Comic Sans MS" pitchFamily="66" charset="0"/>
            </a:endParaRPr>
          </a:p>
          <a:p>
            <a:pPr algn="ctr"/>
            <a:r>
              <a:rPr lang="en-US" sz="4000" b="1" dirty="0" smtClean="0">
                <a:solidFill>
                  <a:srgbClr val="7030A0"/>
                </a:solidFill>
                <a:latin typeface="Comic Sans MS" pitchFamily="66" charset="0"/>
              </a:rPr>
              <a:t>“Bill” Gates III</a:t>
            </a:r>
            <a:r>
              <a:rPr lang="uk-UA" sz="4000" b="1" dirty="0" smtClean="0">
                <a:solidFill>
                  <a:srgbClr val="7030A0"/>
                </a:solidFill>
                <a:latin typeface="Comic Sans MS" pitchFamily="66" charset="0"/>
              </a:rPr>
              <a:t> </a:t>
            </a:r>
            <a:endParaRPr lang="ru-RU" sz="4000" b="1" dirty="0">
              <a:solidFill>
                <a:srgbClr val="7030A0"/>
              </a:solidFill>
              <a:latin typeface="Comic Sans MS" pitchFamily="66" charset="0"/>
            </a:endParaRPr>
          </a:p>
        </p:txBody>
      </p:sp>
      <p:pic>
        <p:nvPicPr>
          <p:cNvPr id="4" name="Рисунок 3" descr="micr.jpg"/>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000496" y="5000636"/>
            <a:ext cx="1934762" cy="1547810"/>
          </a:xfrm>
          <a:prstGeom prst="rect">
            <a:avLst/>
          </a:prstGeom>
        </p:spPr>
      </p:pic>
      <p:pic>
        <p:nvPicPr>
          <p:cNvPr id="5" name="Рисунок 4" descr="1290174316381.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5720" y="4786322"/>
            <a:ext cx="2714612" cy="1857388"/>
          </a:xfrm>
          <a:prstGeom prst="rect">
            <a:avLst/>
          </a:prstGeom>
        </p:spPr>
      </p:pic>
      <p:pic>
        <p:nvPicPr>
          <p:cNvPr id="6" name="Рисунок 5" descr="rad1646F.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929454" y="2500306"/>
            <a:ext cx="1881184" cy="1928826"/>
          </a:xfrm>
          <a:prstGeom prst="rect">
            <a:avLst/>
          </a:prstGeom>
        </p:spPr>
      </p:pic>
      <p:pic>
        <p:nvPicPr>
          <p:cNvPr id="7" name="Рисунок 6" descr="microsoft-surface-tablet-2.jpg"/>
          <p:cNvPicPr>
            <a:picLocks noChangeAspect="1"/>
          </p:cNvPicPr>
          <p:nvPr/>
        </p:nvPicPr>
        <p:blipFill>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6286512" y="0"/>
            <a:ext cx="3071834" cy="2071684"/>
          </a:xfrm>
          <a:prstGeom prst="rect">
            <a:avLst/>
          </a:prstGeom>
        </p:spPr>
      </p:pic>
      <p:sp>
        <p:nvSpPr>
          <p:cNvPr id="8" name="Прямоугольник 7"/>
          <p:cNvSpPr/>
          <p:nvPr/>
        </p:nvSpPr>
        <p:spPr>
          <a:xfrm>
            <a:off x="357158" y="1500174"/>
            <a:ext cx="6357982" cy="3046988"/>
          </a:xfrm>
          <a:prstGeom prst="rect">
            <a:avLst/>
          </a:prstGeom>
        </p:spPr>
        <p:txBody>
          <a:bodyPr wrap="square">
            <a:spAutoFit/>
          </a:bodyPr>
          <a:lstStyle/>
          <a:p>
            <a:pPr algn="just">
              <a:buFontTx/>
              <a:buNone/>
            </a:pPr>
            <a:r>
              <a:rPr lang="en-US" sz="2400" b="1" dirty="0" smtClean="0">
                <a:solidFill>
                  <a:schemeClr val="accent6">
                    <a:lumMod val="50000"/>
                  </a:schemeClr>
                </a:solidFill>
                <a:latin typeface="Times New Roman" pitchFamily="18" charset="0"/>
                <a:cs typeface="Times New Roman" pitchFamily="18" charset="0"/>
              </a:rPr>
              <a:t>William Henry "Bill" Gates III is an American business magnate, philanthropist, and chairman of Microsoft, the software company. During his career at Microsoft, Gates held the positions of CEO and chief software architect, and remains the largest individual shareholder. Gates is one of the best-known entrepreneurs of the personal computer revolution. </a:t>
            </a:r>
            <a:endParaRPr lang="ru-RU" sz="2400" b="1" dirty="0">
              <a:solidFill>
                <a:schemeClr val="accent6">
                  <a:lumMod val="50000"/>
                </a:schemeClr>
              </a:solidFill>
              <a:latin typeface="Times New Roman" pitchFamily="18" charset="0"/>
              <a:cs typeface="Times New Roman" pitchFamily="18" charset="0"/>
            </a:endParaRPr>
          </a:p>
        </p:txBody>
      </p:sp>
      <p:pic>
        <p:nvPicPr>
          <p:cNvPr id="9" name="Рисунок 8" descr="F2TDEYCFDI91L9F.MEDIUM.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929454" y="5000636"/>
            <a:ext cx="1857388" cy="1375182"/>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285728"/>
            <a:ext cx="7429552" cy="1323439"/>
          </a:xfrm>
          <a:prstGeom prst="rect">
            <a:avLst/>
          </a:prstGeom>
          <a:noFill/>
        </p:spPr>
        <p:txBody>
          <a:bodyPr wrap="square" rtlCol="0">
            <a:spAutoFit/>
          </a:bodyPr>
          <a:lstStyle/>
          <a:p>
            <a:pPr algn="ctr"/>
            <a:r>
              <a:rPr lang="en-US" sz="4000" b="1" dirty="0" smtClean="0">
                <a:solidFill>
                  <a:srgbClr val="7030A0"/>
                </a:solidFill>
                <a:latin typeface="Comic Sans MS" pitchFamily="66" charset="0"/>
              </a:rPr>
              <a:t>Martin Cooper</a:t>
            </a:r>
          </a:p>
          <a:p>
            <a:pPr algn="ctr"/>
            <a:r>
              <a:rPr lang="en-US" sz="4000" b="1" dirty="0" smtClean="0">
                <a:solidFill>
                  <a:srgbClr val="7030A0"/>
                </a:solidFill>
                <a:latin typeface="Comic Sans MS" pitchFamily="66" charset="0"/>
              </a:rPr>
              <a:t>(born December 26,1928)</a:t>
            </a:r>
            <a:endParaRPr lang="ru-RU" sz="4000" b="1" dirty="0">
              <a:solidFill>
                <a:srgbClr val="7030A0"/>
              </a:solidFill>
              <a:latin typeface="Comic Sans MS" pitchFamily="66" charset="0"/>
            </a:endParaRPr>
          </a:p>
        </p:txBody>
      </p:sp>
      <p:pic>
        <p:nvPicPr>
          <p:cNvPr id="3" name="Рисунок 2" descr="200px-2007Computex_e21Forum-MartinCoop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58016" y="4314825"/>
            <a:ext cx="1857388" cy="2400323"/>
          </a:xfrm>
          <a:prstGeom prst="rect">
            <a:avLst/>
          </a:prstGeom>
        </p:spPr>
      </p:pic>
      <p:pic>
        <p:nvPicPr>
          <p:cNvPr id="4" name="Рисунок 3" descr="motorola-e1000.jpg"/>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0" y="142852"/>
            <a:ext cx="1285852" cy="1643074"/>
          </a:xfrm>
          <a:prstGeom prst="rect">
            <a:avLst/>
          </a:prstGeom>
        </p:spPr>
      </p:pic>
      <p:pic>
        <p:nvPicPr>
          <p:cNvPr id="5" name="Рисунок 4" descr="celulares.jpg_2033098437.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0034" y="4786322"/>
            <a:ext cx="2471734" cy="1928826"/>
          </a:xfrm>
          <a:prstGeom prst="rect">
            <a:avLst/>
          </a:prstGeom>
        </p:spPr>
      </p:pic>
      <p:pic>
        <p:nvPicPr>
          <p:cNvPr id="6" name="Рисунок 5" descr="cooper-phones650.jpg"/>
          <p:cNvPicPr>
            <a:picLocks noChangeAspect="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500430" y="4786322"/>
            <a:ext cx="2857520" cy="1824034"/>
          </a:xfrm>
          <a:prstGeom prst="rect">
            <a:avLst/>
          </a:prstGeom>
        </p:spPr>
      </p:pic>
      <p:sp>
        <p:nvSpPr>
          <p:cNvPr id="7" name="Прямоугольник 6"/>
          <p:cNvSpPr/>
          <p:nvPr/>
        </p:nvSpPr>
        <p:spPr>
          <a:xfrm>
            <a:off x="285720" y="1714488"/>
            <a:ext cx="8643982" cy="3046988"/>
          </a:xfrm>
          <a:prstGeom prst="rect">
            <a:avLst/>
          </a:prstGeom>
        </p:spPr>
        <p:txBody>
          <a:bodyPr wrap="square">
            <a:spAutoFit/>
          </a:bodyPr>
          <a:lstStyle/>
          <a:p>
            <a:pPr algn="just"/>
            <a:r>
              <a:rPr lang="en-US" sz="2400" b="1" dirty="0" smtClean="0">
                <a:solidFill>
                  <a:schemeClr val="accent6">
                    <a:lumMod val="50000"/>
                  </a:schemeClr>
                </a:solidFill>
                <a:latin typeface="Times New Roman" pitchFamily="18" charset="0"/>
                <a:cs typeface="Times New Roman" pitchFamily="18" charset="0"/>
              </a:rPr>
              <a:t>Martin Cooper is an American pioneer in the wireless communications industry. With eleven patents in the field, he is recognized as an innovator in radio spectrum management.</a:t>
            </a:r>
          </a:p>
          <a:p>
            <a:pPr algn="just"/>
            <a:r>
              <a:rPr lang="en-US" sz="2400" b="1" dirty="0" smtClean="0">
                <a:solidFill>
                  <a:schemeClr val="accent6">
                    <a:lumMod val="50000"/>
                  </a:schemeClr>
                </a:solidFill>
                <a:latin typeface="Times New Roman" pitchFamily="18" charset="0"/>
                <a:cs typeface="Times New Roman" pitchFamily="18" charset="0"/>
              </a:rPr>
              <a:t>While at Motorola in the 1970s, Cooper conceived the first handheld mobile phone and led the team that developed it and brought it to market. He is considered the "father of the cell phone"  and is also cited as the first person in history to make a handheld cellular phone call in public.</a:t>
            </a:r>
            <a:endParaRPr lang="en-US" sz="2400" b="1"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142852"/>
            <a:ext cx="5000660" cy="1323439"/>
          </a:xfrm>
          <a:prstGeom prst="rect">
            <a:avLst/>
          </a:prstGeom>
          <a:noFill/>
        </p:spPr>
        <p:txBody>
          <a:bodyPr wrap="square" rtlCol="0">
            <a:spAutoFit/>
          </a:bodyPr>
          <a:lstStyle/>
          <a:p>
            <a:pPr algn="ctr"/>
            <a:r>
              <a:rPr lang="en-US" sz="4000" b="1" dirty="0" smtClean="0">
                <a:solidFill>
                  <a:srgbClr val="7030A0"/>
                </a:solidFill>
                <a:latin typeface="Comic Sans MS" pitchFamily="66" charset="0"/>
                <a:cs typeface="Times New Roman" pitchFamily="18" charset="0"/>
              </a:rPr>
              <a:t>John </a:t>
            </a:r>
            <a:r>
              <a:rPr lang="en-US" sz="4000" b="1" dirty="0" err="1" smtClean="0">
                <a:solidFill>
                  <a:srgbClr val="7030A0"/>
                </a:solidFill>
                <a:latin typeface="Comic Sans MS" pitchFamily="66" charset="0"/>
                <a:cs typeface="Times New Roman" pitchFamily="18" charset="0"/>
              </a:rPr>
              <a:t>Gorrie</a:t>
            </a:r>
            <a:r>
              <a:rPr lang="en-US" sz="4000" b="1" dirty="0" smtClean="0">
                <a:solidFill>
                  <a:srgbClr val="7030A0"/>
                </a:solidFill>
                <a:latin typeface="Comic Sans MS" pitchFamily="66" charset="0"/>
                <a:cs typeface="Times New Roman" pitchFamily="18" charset="0"/>
              </a:rPr>
              <a:t> </a:t>
            </a:r>
            <a:br>
              <a:rPr lang="en-US" sz="4000" b="1" dirty="0" smtClean="0">
                <a:solidFill>
                  <a:srgbClr val="7030A0"/>
                </a:solidFill>
                <a:latin typeface="Comic Sans MS" pitchFamily="66" charset="0"/>
                <a:cs typeface="Times New Roman" pitchFamily="18" charset="0"/>
              </a:rPr>
            </a:br>
            <a:r>
              <a:rPr lang="en-US" sz="4000" b="1" dirty="0" smtClean="0">
                <a:solidFill>
                  <a:srgbClr val="7030A0"/>
                </a:solidFill>
                <a:latin typeface="Comic Sans MS" pitchFamily="66" charset="0"/>
                <a:cs typeface="Times New Roman" pitchFamily="18" charset="0"/>
              </a:rPr>
              <a:t>(1803 – 1855)</a:t>
            </a:r>
            <a:endParaRPr lang="ru-RU" sz="4000" b="1" dirty="0">
              <a:solidFill>
                <a:srgbClr val="7030A0"/>
              </a:solidFill>
              <a:latin typeface="Comic Sans MS" pitchFamily="66" charset="0"/>
            </a:endParaRPr>
          </a:p>
        </p:txBody>
      </p:sp>
      <p:pic>
        <p:nvPicPr>
          <p:cNvPr id="3" name="Рисунок 2" descr="GorrieJohn-Portrait300px.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1472" y="4357694"/>
            <a:ext cx="1857388" cy="2286016"/>
          </a:xfrm>
          <a:prstGeom prst="rect">
            <a:avLst/>
          </a:prstGeom>
        </p:spPr>
      </p:pic>
      <p:pic>
        <p:nvPicPr>
          <p:cNvPr id="4" name="Рисунок 3" descr="odessa_vypolnyaem_srochnyy_remont_vseh_holodilnikov_111682.jpe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72264" y="3357562"/>
            <a:ext cx="2314577" cy="3000397"/>
          </a:xfrm>
          <a:prstGeom prst="rect">
            <a:avLst/>
          </a:prstGeom>
        </p:spPr>
      </p:pic>
      <p:pic>
        <p:nvPicPr>
          <p:cNvPr id="5" name="Рисунок 4" descr="general-information3.jpg"/>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500430" y="4357694"/>
            <a:ext cx="2428892" cy="2286016"/>
          </a:xfrm>
          <a:prstGeom prst="rect">
            <a:avLst/>
          </a:prstGeom>
        </p:spPr>
      </p:pic>
      <p:pic>
        <p:nvPicPr>
          <p:cNvPr id="6" name="Рисунок 5" descr="iStock_000010741691XSmall.jpg"/>
          <p:cNvPicPr>
            <a:picLocks noChangeAspect="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6929454" y="357166"/>
            <a:ext cx="1681165" cy="2428893"/>
          </a:xfrm>
          <a:prstGeom prst="rect">
            <a:avLst/>
          </a:prstGeom>
        </p:spPr>
      </p:pic>
      <p:sp>
        <p:nvSpPr>
          <p:cNvPr id="7" name="Прямоугольник 6"/>
          <p:cNvSpPr/>
          <p:nvPr/>
        </p:nvSpPr>
        <p:spPr>
          <a:xfrm>
            <a:off x="285720" y="1428736"/>
            <a:ext cx="6286544" cy="3416320"/>
          </a:xfrm>
          <a:prstGeom prst="rect">
            <a:avLst/>
          </a:prstGeom>
        </p:spPr>
        <p:txBody>
          <a:bodyPr wrap="square">
            <a:spAutoFit/>
          </a:bodyPr>
          <a:lstStyle/>
          <a:p>
            <a:pPr algn="ctr"/>
            <a:r>
              <a:rPr lang="en-US" sz="2400" b="1" dirty="0" smtClean="0">
                <a:solidFill>
                  <a:schemeClr val="accent6">
                    <a:lumMod val="50000"/>
                  </a:schemeClr>
                </a:solidFill>
                <a:latin typeface="Times New Roman" pitchFamily="18" charset="0"/>
                <a:cs typeface="Times New Roman" pitchFamily="18" charset="0"/>
              </a:rPr>
              <a:t>John </a:t>
            </a:r>
            <a:r>
              <a:rPr lang="en-US" sz="2400" b="1" dirty="0" err="1" smtClean="0">
                <a:solidFill>
                  <a:schemeClr val="accent6">
                    <a:lumMod val="50000"/>
                  </a:schemeClr>
                </a:solidFill>
                <a:latin typeface="Times New Roman" pitchFamily="18" charset="0"/>
                <a:cs typeface="Times New Roman" pitchFamily="18" charset="0"/>
              </a:rPr>
              <a:t>Gorrie</a:t>
            </a:r>
            <a:r>
              <a:rPr lang="en-US" sz="2400" b="1" dirty="0" smtClean="0">
                <a:solidFill>
                  <a:schemeClr val="accent6">
                    <a:lumMod val="50000"/>
                  </a:schemeClr>
                </a:solidFill>
                <a:latin typeface="Times New Roman" pitchFamily="18" charset="0"/>
                <a:cs typeface="Times New Roman" pitchFamily="18" charset="0"/>
              </a:rPr>
              <a:t> (1803-1855) was granted the first </a:t>
            </a:r>
            <a:r>
              <a:rPr lang="en-US" sz="2400" b="1" dirty="0" err="1" smtClean="0">
                <a:solidFill>
                  <a:schemeClr val="accent6">
                    <a:lumMod val="50000"/>
                  </a:schemeClr>
                </a:solidFill>
                <a:latin typeface="Times New Roman" pitchFamily="18" charset="0"/>
                <a:cs typeface="Times New Roman" pitchFamily="18" charset="0"/>
              </a:rPr>
              <a:t>U.S.patent</a:t>
            </a:r>
            <a:r>
              <a:rPr lang="en-US" sz="2400" b="1" dirty="0" smtClean="0">
                <a:solidFill>
                  <a:schemeClr val="accent6">
                    <a:lumMod val="50000"/>
                  </a:schemeClr>
                </a:solidFill>
                <a:latin typeface="Times New Roman" pitchFamily="18" charset="0"/>
                <a:cs typeface="Times New Roman" pitchFamily="18" charset="0"/>
              </a:rPr>
              <a:t> for mechanical refrigeration. As a physician in Florida during the outbreak of the malaria epidemic, </a:t>
            </a:r>
            <a:r>
              <a:rPr lang="en-US" sz="2400" b="1" dirty="0" err="1" smtClean="0">
                <a:solidFill>
                  <a:schemeClr val="accent6">
                    <a:lumMod val="50000"/>
                  </a:schemeClr>
                </a:solidFill>
                <a:latin typeface="Times New Roman" pitchFamily="18" charset="0"/>
                <a:cs typeface="Times New Roman" pitchFamily="18" charset="0"/>
              </a:rPr>
              <a:t>Gorrie</a:t>
            </a:r>
            <a:r>
              <a:rPr lang="en-US" sz="2400" b="1" dirty="0" smtClean="0">
                <a:solidFill>
                  <a:schemeClr val="accent6">
                    <a:lumMod val="50000"/>
                  </a:schemeClr>
                </a:solidFill>
                <a:latin typeface="Times New Roman" pitchFamily="18" charset="0"/>
                <a:cs typeface="Times New Roman" pitchFamily="18" charset="0"/>
              </a:rPr>
              <a:t> set about on his mission to create artificial cooling as a matter of medical urgency to cure his patients of a disease he believed was caused by extreme heat and</a:t>
            </a:r>
            <a:r>
              <a:rPr lang="uk-UA" sz="2400" b="1" dirty="0" smtClean="0">
                <a:solidFill>
                  <a:schemeClr val="accent6">
                    <a:lumMod val="50000"/>
                  </a:schemeClr>
                </a:solidFill>
                <a:latin typeface="Times New Roman" pitchFamily="18" charset="0"/>
                <a:cs typeface="Times New Roman" pitchFamily="18" charset="0"/>
              </a:rPr>
              <a:t> </a:t>
            </a:r>
            <a:r>
              <a:rPr lang="en-US" sz="2400" b="1" dirty="0" smtClean="0">
                <a:solidFill>
                  <a:schemeClr val="accent6">
                    <a:lumMod val="50000"/>
                  </a:schemeClr>
                </a:solidFill>
                <a:latin typeface="Times New Roman" pitchFamily="18" charset="0"/>
                <a:cs typeface="Times New Roman" pitchFamily="18" charset="0"/>
              </a:rPr>
              <a:t>humidity.</a:t>
            </a: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214290"/>
            <a:ext cx="5857916" cy="1200329"/>
          </a:xfrm>
          <a:prstGeom prst="rect">
            <a:avLst/>
          </a:prstGeom>
          <a:noFill/>
        </p:spPr>
        <p:txBody>
          <a:bodyPr wrap="square" rtlCol="0">
            <a:spAutoFit/>
          </a:bodyPr>
          <a:lstStyle/>
          <a:p>
            <a:pPr algn="ctr"/>
            <a:r>
              <a:rPr lang="en-US" sz="3600" b="1" dirty="0" smtClean="0">
                <a:solidFill>
                  <a:srgbClr val="7030A0"/>
                </a:solidFill>
                <a:latin typeface="Comic Sans MS" pitchFamily="66" charset="0"/>
              </a:rPr>
              <a:t>James Murray Spangler</a:t>
            </a:r>
          </a:p>
          <a:p>
            <a:pPr algn="ctr"/>
            <a:r>
              <a:rPr lang="en-US" sz="3600" b="1" dirty="0" smtClean="0">
                <a:solidFill>
                  <a:srgbClr val="7030A0"/>
                </a:solidFill>
                <a:latin typeface="Comic Sans MS" pitchFamily="66" charset="0"/>
              </a:rPr>
              <a:t>(1848-1915)</a:t>
            </a:r>
            <a:endParaRPr lang="ru-RU" sz="3600" b="1" dirty="0">
              <a:solidFill>
                <a:srgbClr val="7030A0"/>
              </a:solidFill>
              <a:latin typeface="Comic Sans MS" pitchFamily="66" charset="0"/>
            </a:endParaRPr>
          </a:p>
        </p:txBody>
      </p:sp>
      <p:pic>
        <p:nvPicPr>
          <p:cNvPr id="3" name="Рисунок 2" descr="JMS.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0034" y="4286256"/>
            <a:ext cx="1857388" cy="2428892"/>
          </a:xfrm>
          <a:prstGeom prst="rect">
            <a:avLst/>
          </a:prstGeom>
        </p:spPr>
      </p:pic>
      <p:pic>
        <p:nvPicPr>
          <p:cNvPr id="4" name="Рисунок 3" descr="109154_or.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29454" y="4286256"/>
            <a:ext cx="1857373" cy="2357434"/>
          </a:xfrm>
          <a:prstGeom prst="rect">
            <a:avLst/>
          </a:prstGeom>
        </p:spPr>
      </p:pic>
      <p:pic>
        <p:nvPicPr>
          <p:cNvPr id="5" name="Рисунок 4" descr="398px-Blue_vacuum_cleaner.svg.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00892" y="857232"/>
            <a:ext cx="1895475" cy="2428893"/>
          </a:xfrm>
          <a:prstGeom prst="rect">
            <a:avLst/>
          </a:prstGeom>
        </p:spPr>
      </p:pic>
      <p:pic>
        <p:nvPicPr>
          <p:cNvPr id="6" name="Рисунок 5" descr="spangler.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643307" y="4286256"/>
            <a:ext cx="2000264" cy="2357454"/>
          </a:xfrm>
          <a:prstGeom prst="rect">
            <a:avLst/>
          </a:prstGeom>
        </p:spPr>
      </p:pic>
      <p:sp>
        <p:nvSpPr>
          <p:cNvPr id="1025" name="Rectangle 1"/>
          <p:cNvSpPr>
            <a:spLocks noChangeArrowheads="1"/>
          </p:cNvSpPr>
          <p:nvPr/>
        </p:nvSpPr>
        <p:spPr bwMode="auto">
          <a:xfrm>
            <a:off x="357158" y="1218799"/>
            <a:ext cx="664373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sz="2200" b="1" dirty="0" smtClean="0">
                <a:solidFill>
                  <a:schemeClr val="accent6">
                    <a:lumMod val="50000"/>
                  </a:schemeClr>
                </a:solidFill>
                <a:latin typeface="Times New Roman" pitchFamily="18" charset="0"/>
                <a:cs typeface="Times New Roman" pitchFamily="18" charset="0"/>
              </a:rPr>
              <a:t>J. M. Spangler was an American inventor, salesman and janitor who invented the first commercially successful portable electric vacuum cleaner that revolutionized household carpet cleaning. His device was not the first vacuum cleaner. However, Spangler’s device was the first that was practical for home use. It was the first to use both a cloth filter bag and cleaning attachments. Spangler improved this basic model and received a patent for it in 1908. </a:t>
            </a:r>
            <a:endParaRPr kumimoji="0" lang="en-US" sz="2200" b="1" i="0" u="none" strike="noStrike" cap="none" normalizeH="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телеграф.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5720" y="1428736"/>
            <a:ext cx="2500330" cy="1928826"/>
          </a:xfrm>
          <a:prstGeom prst="rect">
            <a:avLst/>
          </a:prstGeom>
        </p:spPr>
      </p:pic>
      <p:pic>
        <p:nvPicPr>
          <p:cNvPr id="5" name="Рисунок 4" descr="8762510ca7.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4282" y="3786190"/>
            <a:ext cx="2643206" cy="1928826"/>
          </a:xfrm>
          <a:prstGeom prst="rect">
            <a:avLst/>
          </a:prstGeom>
        </p:spPr>
      </p:pic>
      <p:pic>
        <p:nvPicPr>
          <p:cNvPr id="6" name="Рисунок 5" descr="crystal radio.jpg"/>
          <p:cNvPicPr>
            <a:picLocks noChangeAspect="1"/>
          </p:cNvPicPr>
          <p:nvPr/>
        </p:nvPicPr>
        <p:blipFill>
          <a:blip r:embed="rId5" cstate="print"/>
          <a:stretch>
            <a:fillRect/>
          </a:stretch>
        </p:blipFill>
        <p:spPr>
          <a:xfrm>
            <a:off x="6357950" y="1500174"/>
            <a:ext cx="2500330" cy="1643074"/>
          </a:xfrm>
          <a:prstGeom prst="rect">
            <a:avLst/>
          </a:prstGeom>
        </p:spPr>
      </p:pic>
      <p:pic>
        <p:nvPicPr>
          <p:cNvPr id="7" name="Рисунок 6" descr="cine camera.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715140" y="3571876"/>
            <a:ext cx="1928826" cy="2133600"/>
          </a:xfrm>
          <a:prstGeom prst="rect">
            <a:avLst/>
          </a:prstGeom>
        </p:spPr>
      </p:pic>
      <p:pic>
        <p:nvPicPr>
          <p:cNvPr id="8" name="Рисунок 7" descr="gramophone.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286116" y="4000504"/>
            <a:ext cx="2857500" cy="2643210"/>
          </a:xfrm>
          <a:prstGeom prst="rect">
            <a:avLst/>
          </a:prstGeom>
        </p:spPr>
      </p:pic>
      <p:sp>
        <p:nvSpPr>
          <p:cNvPr id="9" name="TextBox 8"/>
          <p:cNvSpPr txBox="1"/>
          <p:nvPr/>
        </p:nvSpPr>
        <p:spPr>
          <a:xfrm>
            <a:off x="2857488" y="1071546"/>
            <a:ext cx="4214842" cy="3416320"/>
          </a:xfrm>
          <a:prstGeom prst="rect">
            <a:avLst/>
          </a:prstGeom>
          <a:noFill/>
        </p:spPr>
        <p:txBody>
          <a:bodyPr wrap="square" rtlCol="0">
            <a:spAutoFit/>
          </a:bodyPr>
          <a:lstStyle/>
          <a:p>
            <a:pPr>
              <a:buFont typeface="Arial" pitchFamily="34" charset="0"/>
              <a:buChar char="•"/>
            </a:pPr>
            <a:r>
              <a:rPr lang="en-US" sz="2400" b="1" dirty="0" smtClean="0">
                <a:solidFill>
                  <a:schemeClr val="accent6">
                    <a:lumMod val="50000"/>
                  </a:schemeClr>
                </a:solidFill>
              </a:rPr>
              <a:t>record moving pictures;</a:t>
            </a:r>
          </a:p>
          <a:p>
            <a:pPr>
              <a:buFont typeface="Arial" pitchFamily="34" charset="0"/>
              <a:buChar char="•"/>
            </a:pPr>
            <a:r>
              <a:rPr lang="en-US" sz="2400" b="1" dirty="0" smtClean="0">
                <a:solidFill>
                  <a:schemeClr val="accent6">
                    <a:lumMod val="50000"/>
                  </a:schemeClr>
                </a:solidFill>
              </a:rPr>
              <a:t>play games;</a:t>
            </a:r>
          </a:p>
          <a:p>
            <a:pPr>
              <a:buFont typeface="Arial" pitchFamily="34" charset="0"/>
              <a:buChar char="•"/>
            </a:pPr>
            <a:r>
              <a:rPr lang="en-US" sz="2400" b="1" dirty="0" smtClean="0">
                <a:solidFill>
                  <a:schemeClr val="accent6">
                    <a:lumMod val="50000"/>
                  </a:schemeClr>
                </a:solidFill>
              </a:rPr>
              <a:t>add numbers;</a:t>
            </a:r>
          </a:p>
          <a:p>
            <a:pPr>
              <a:buFont typeface="Arial" pitchFamily="34" charset="0"/>
              <a:buChar char="•"/>
            </a:pPr>
            <a:r>
              <a:rPr lang="en-US" sz="2400" b="1" dirty="0" smtClean="0">
                <a:solidFill>
                  <a:schemeClr val="accent6">
                    <a:lumMod val="50000"/>
                  </a:schemeClr>
                </a:solidFill>
              </a:rPr>
              <a:t>play music;</a:t>
            </a:r>
          </a:p>
          <a:p>
            <a:pPr>
              <a:buFont typeface="Arial" pitchFamily="34" charset="0"/>
              <a:buChar char="•"/>
            </a:pPr>
            <a:r>
              <a:rPr lang="en-US" sz="2400" b="1" dirty="0" smtClean="0">
                <a:solidFill>
                  <a:schemeClr val="accent6">
                    <a:lumMod val="50000"/>
                  </a:schemeClr>
                </a:solidFill>
              </a:rPr>
              <a:t>send messages;</a:t>
            </a:r>
          </a:p>
          <a:p>
            <a:pPr>
              <a:buFont typeface="Arial" pitchFamily="34" charset="0"/>
              <a:buChar char="•"/>
            </a:pPr>
            <a:r>
              <a:rPr lang="en-US" sz="2400" b="1" dirty="0" smtClean="0">
                <a:solidFill>
                  <a:schemeClr val="accent6">
                    <a:lumMod val="50000"/>
                  </a:schemeClr>
                </a:solidFill>
              </a:rPr>
              <a:t>speak to people;</a:t>
            </a:r>
          </a:p>
          <a:p>
            <a:pPr>
              <a:buFont typeface="Arial" pitchFamily="34" charset="0"/>
              <a:buChar char="•"/>
            </a:pPr>
            <a:r>
              <a:rPr lang="en-US" sz="2400" b="1" dirty="0" smtClean="0">
                <a:solidFill>
                  <a:schemeClr val="accent6">
                    <a:lumMod val="50000"/>
                  </a:schemeClr>
                </a:solidFill>
              </a:rPr>
              <a:t> listen to the news.</a:t>
            </a:r>
          </a:p>
          <a:p>
            <a:pPr>
              <a:buFont typeface="Arial" pitchFamily="34" charset="0"/>
              <a:buChar char="•"/>
            </a:pPr>
            <a:endParaRPr lang="en-US" sz="2400" dirty="0" smtClean="0">
              <a:solidFill>
                <a:schemeClr val="accent6">
                  <a:lumMod val="50000"/>
                </a:schemeClr>
              </a:solidFill>
            </a:endParaRPr>
          </a:p>
          <a:p>
            <a:pPr>
              <a:buFont typeface="Arial" pitchFamily="34" charset="0"/>
              <a:buChar char="•"/>
            </a:pPr>
            <a:endParaRPr lang="ru-RU" sz="2400" dirty="0">
              <a:solidFill>
                <a:schemeClr val="accent6">
                  <a:lumMod val="50000"/>
                </a:schemeClr>
              </a:solidFill>
            </a:endParaRPr>
          </a:p>
        </p:txBody>
      </p:sp>
      <p:sp>
        <p:nvSpPr>
          <p:cNvPr id="10" name="TextBox 9"/>
          <p:cNvSpPr txBox="1"/>
          <p:nvPr/>
        </p:nvSpPr>
        <p:spPr>
          <a:xfrm>
            <a:off x="357158" y="214290"/>
            <a:ext cx="8358246" cy="769441"/>
          </a:xfrm>
          <a:prstGeom prst="rect">
            <a:avLst/>
          </a:prstGeom>
          <a:noFill/>
        </p:spPr>
        <p:txBody>
          <a:bodyPr wrap="square" rtlCol="0">
            <a:spAutoFit/>
          </a:bodyPr>
          <a:lstStyle/>
          <a:p>
            <a:pPr algn="ctr"/>
            <a:r>
              <a:rPr lang="en-US" sz="4400" b="1" dirty="0" smtClean="0">
                <a:solidFill>
                  <a:srgbClr val="FFC000"/>
                </a:solidFill>
                <a:latin typeface="Comic Sans MS" pitchFamily="66" charset="0"/>
              </a:rPr>
              <a:t>Do You Know These Devices?</a:t>
            </a:r>
            <a:endParaRPr lang="ru-RU" sz="4400" b="1" dirty="0">
              <a:solidFill>
                <a:srgbClr val="FFC000"/>
              </a:solidFill>
              <a:latin typeface="Comic Sans MS" pitchFamily="66" charset="0"/>
            </a:endParaRPr>
          </a:p>
        </p:txBody>
      </p:sp>
      <p:sp>
        <p:nvSpPr>
          <p:cNvPr id="11" name="TextBox 10"/>
          <p:cNvSpPr txBox="1"/>
          <p:nvPr/>
        </p:nvSpPr>
        <p:spPr>
          <a:xfrm>
            <a:off x="285720" y="1428736"/>
            <a:ext cx="500066" cy="523220"/>
          </a:xfrm>
          <a:prstGeom prst="rect">
            <a:avLst/>
          </a:prstGeom>
          <a:noFill/>
        </p:spPr>
        <p:txBody>
          <a:bodyPr wrap="square" rtlCol="0">
            <a:spAutoFit/>
          </a:bodyPr>
          <a:lstStyle/>
          <a:p>
            <a:r>
              <a:rPr lang="en-US" sz="2800" b="1" dirty="0" smtClean="0"/>
              <a:t>1.</a:t>
            </a:r>
            <a:endParaRPr lang="ru-RU" sz="2800" b="1" dirty="0"/>
          </a:p>
        </p:txBody>
      </p:sp>
      <p:sp>
        <p:nvSpPr>
          <p:cNvPr id="12" name="TextBox 11"/>
          <p:cNvSpPr txBox="1"/>
          <p:nvPr/>
        </p:nvSpPr>
        <p:spPr>
          <a:xfrm>
            <a:off x="285720" y="3786190"/>
            <a:ext cx="571504" cy="523220"/>
          </a:xfrm>
          <a:prstGeom prst="rect">
            <a:avLst/>
          </a:prstGeom>
          <a:noFill/>
        </p:spPr>
        <p:txBody>
          <a:bodyPr wrap="square" rtlCol="0">
            <a:spAutoFit/>
          </a:bodyPr>
          <a:lstStyle/>
          <a:p>
            <a:r>
              <a:rPr lang="en-US" sz="2800" b="1" dirty="0" smtClean="0"/>
              <a:t>2.</a:t>
            </a:r>
            <a:endParaRPr lang="ru-RU" sz="2800" b="1" dirty="0"/>
          </a:p>
        </p:txBody>
      </p:sp>
      <p:sp>
        <p:nvSpPr>
          <p:cNvPr id="13" name="TextBox 12"/>
          <p:cNvSpPr txBox="1"/>
          <p:nvPr/>
        </p:nvSpPr>
        <p:spPr>
          <a:xfrm>
            <a:off x="6357950" y="1500174"/>
            <a:ext cx="571504" cy="523220"/>
          </a:xfrm>
          <a:prstGeom prst="rect">
            <a:avLst/>
          </a:prstGeom>
          <a:noFill/>
        </p:spPr>
        <p:txBody>
          <a:bodyPr wrap="square" rtlCol="0">
            <a:spAutoFit/>
          </a:bodyPr>
          <a:lstStyle/>
          <a:p>
            <a:r>
              <a:rPr lang="en-US" sz="2800" b="1" dirty="0" smtClean="0"/>
              <a:t>3.</a:t>
            </a:r>
            <a:endParaRPr lang="ru-RU" sz="2800" b="1" dirty="0"/>
          </a:p>
        </p:txBody>
      </p:sp>
      <p:sp>
        <p:nvSpPr>
          <p:cNvPr id="14" name="TextBox 13"/>
          <p:cNvSpPr txBox="1"/>
          <p:nvPr/>
        </p:nvSpPr>
        <p:spPr>
          <a:xfrm>
            <a:off x="6715140" y="3571876"/>
            <a:ext cx="642942" cy="523220"/>
          </a:xfrm>
          <a:prstGeom prst="rect">
            <a:avLst/>
          </a:prstGeom>
          <a:noFill/>
        </p:spPr>
        <p:txBody>
          <a:bodyPr wrap="square" rtlCol="0">
            <a:spAutoFit/>
          </a:bodyPr>
          <a:lstStyle/>
          <a:p>
            <a:r>
              <a:rPr lang="en-US" sz="2800" b="1" dirty="0" smtClean="0"/>
              <a:t>4.</a:t>
            </a:r>
            <a:endParaRPr lang="ru-RU" sz="2800" b="1" dirty="0"/>
          </a:p>
        </p:txBody>
      </p:sp>
      <p:sp>
        <p:nvSpPr>
          <p:cNvPr id="15" name="TextBox 14"/>
          <p:cNvSpPr txBox="1"/>
          <p:nvPr/>
        </p:nvSpPr>
        <p:spPr>
          <a:xfrm>
            <a:off x="3286116" y="4000504"/>
            <a:ext cx="642942" cy="523220"/>
          </a:xfrm>
          <a:prstGeom prst="rect">
            <a:avLst/>
          </a:prstGeom>
          <a:noFill/>
        </p:spPr>
        <p:txBody>
          <a:bodyPr wrap="square" rtlCol="0">
            <a:spAutoFit/>
          </a:bodyPr>
          <a:lstStyle/>
          <a:p>
            <a:r>
              <a:rPr lang="en-US" sz="2800" b="1" dirty="0" smtClean="0"/>
              <a:t>5.</a:t>
            </a:r>
            <a:endParaRPr lang="ru-RU" sz="2800" b="1" dirty="0"/>
          </a:p>
        </p:txBody>
      </p:sp>
      <p:pic>
        <p:nvPicPr>
          <p:cNvPr id="16" name="05_mp3cut.foxcom.su_.mp3">
            <a:hlinkClick r:id="" action="ppaction://media"/>
          </p:cNvPr>
          <p:cNvPicPr>
            <a:picLocks noRot="1" noChangeAspect="1"/>
          </p:cNvPicPr>
          <p:nvPr>
            <a:audioFile r:link="rId1"/>
          </p:nvPr>
        </p:nvPicPr>
        <p:blipFill>
          <a:blip r:embed="rId8" cstate="print"/>
          <a:stretch>
            <a:fillRect/>
          </a:stretch>
        </p:blipFill>
        <p:spPr>
          <a:xfrm>
            <a:off x="785786" y="6143644"/>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1415" fill="hold"/>
                                        <p:tgtEl>
                                          <p:spTgt spid="16"/>
                                        </p:tgtEl>
                                      </p:cBhvr>
                                    </p:cmd>
                                  </p:childTnLst>
                                </p:cTn>
                              </p:par>
                            </p:childTnLst>
                          </p:cTn>
                        </p:par>
                      </p:childTnLst>
                    </p:cTn>
                  </p:par>
                </p:childTnLst>
              </p:cTn>
              <p:nextCondLst>
                <p:cond evt="onClick" delay="0">
                  <p:tgtEl>
                    <p:spTgt spid="1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4400" b="1" dirty="0" smtClean="0">
                <a:solidFill>
                  <a:srgbClr val="FFC000"/>
                </a:solidFill>
                <a:latin typeface="Comic Sans MS" pitchFamily="66" charset="0"/>
              </a:rPr>
              <a:t>Match the early devices with the modern ones</a:t>
            </a:r>
            <a:endParaRPr lang="ru-RU" sz="4400" b="1" dirty="0">
              <a:solidFill>
                <a:srgbClr val="FFC000"/>
              </a:solidFill>
              <a:latin typeface="Comic Sans MS" pitchFamily="66" charset="0"/>
            </a:endParaRPr>
          </a:p>
        </p:txBody>
      </p:sp>
      <p:sp>
        <p:nvSpPr>
          <p:cNvPr id="5" name="TextBox 4"/>
          <p:cNvSpPr txBox="1"/>
          <p:nvPr/>
        </p:nvSpPr>
        <p:spPr>
          <a:xfrm>
            <a:off x="285720" y="1500174"/>
            <a:ext cx="4000528" cy="3539430"/>
          </a:xfrm>
          <a:prstGeom prst="rect">
            <a:avLst/>
          </a:prstGeom>
          <a:noFill/>
        </p:spPr>
        <p:txBody>
          <a:bodyPr wrap="square" rtlCol="0">
            <a:spAutoFit/>
          </a:bodyPr>
          <a:lstStyle/>
          <a:p>
            <a:pPr marL="514350" indent="-514350">
              <a:buFontTx/>
              <a:buAutoNum type="arabicParenR"/>
            </a:pPr>
            <a:r>
              <a:rPr lang="en-US" sz="2800" b="1" dirty="0" smtClean="0">
                <a:solidFill>
                  <a:schemeClr val="accent6">
                    <a:lumMod val="50000"/>
                  </a:schemeClr>
                </a:solidFill>
              </a:rPr>
              <a:t>Adding machine                  </a:t>
            </a:r>
          </a:p>
          <a:p>
            <a:pPr marL="514350" indent="-514350">
              <a:buAutoNum type="arabicParenR"/>
            </a:pPr>
            <a:r>
              <a:rPr lang="en-US" sz="2800" b="1" dirty="0" smtClean="0">
                <a:solidFill>
                  <a:schemeClr val="accent6">
                    <a:lumMod val="50000"/>
                  </a:schemeClr>
                </a:solidFill>
              </a:rPr>
              <a:t>Telegraph</a:t>
            </a:r>
          </a:p>
          <a:p>
            <a:pPr marL="514350" indent="-514350">
              <a:buAutoNum type="arabicParenR"/>
            </a:pPr>
            <a:r>
              <a:rPr lang="en-US" sz="2800" b="1" dirty="0" smtClean="0">
                <a:solidFill>
                  <a:schemeClr val="accent6">
                    <a:lumMod val="50000"/>
                  </a:schemeClr>
                </a:solidFill>
              </a:rPr>
              <a:t>Crystal radio</a:t>
            </a:r>
          </a:p>
          <a:p>
            <a:pPr marL="514350" indent="-514350">
              <a:buAutoNum type="arabicParenR"/>
            </a:pPr>
            <a:r>
              <a:rPr lang="en-US" sz="2800" b="1" dirty="0" smtClean="0">
                <a:solidFill>
                  <a:schemeClr val="accent6">
                    <a:lumMod val="50000"/>
                  </a:schemeClr>
                </a:solidFill>
              </a:rPr>
              <a:t>Gramophone</a:t>
            </a:r>
          </a:p>
          <a:p>
            <a:pPr marL="514350" indent="-514350">
              <a:buAutoNum type="arabicParenR"/>
            </a:pPr>
            <a:r>
              <a:rPr lang="en-US" sz="2800" b="1" dirty="0" smtClean="0">
                <a:solidFill>
                  <a:schemeClr val="accent6">
                    <a:lumMod val="50000"/>
                  </a:schemeClr>
                </a:solidFill>
              </a:rPr>
              <a:t>Typewriter</a:t>
            </a:r>
          </a:p>
          <a:p>
            <a:pPr marL="514350" indent="-514350">
              <a:buAutoNum type="arabicParenR"/>
            </a:pPr>
            <a:r>
              <a:rPr lang="en-US" sz="2800" b="1" dirty="0" smtClean="0">
                <a:solidFill>
                  <a:schemeClr val="accent6">
                    <a:lumMod val="50000"/>
                  </a:schemeClr>
                </a:solidFill>
              </a:rPr>
              <a:t>Cine camera</a:t>
            </a:r>
          </a:p>
          <a:p>
            <a:pPr marL="514350" indent="-514350">
              <a:buAutoNum type="arabicParenR"/>
            </a:pPr>
            <a:r>
              <a:rPr lang="en-US" sz="2800" b="1" dirty="0" smtClean="0">
                <a:solidFill>
                  <a:schemeClr val="accent6">
                    <a:lumMod val="50000"/>
                  </a:schemeClr>
                </a:solidFill>
              </a:rPr>
              <a:t>Video game</a:t>
            </a:r>
          </a:p>
          <a:p>
            <a:pPr marL="514350" indent="-514350">
              <a:buAutoNum type="arabicParenR"/>
            </a:pPr>
            <a:r>
              <a:rPr lang="en-US" sz="2800" b="1" dirty="0" smtClean="0">
                <a:solidFill>
                  <a:schemeClr val="accent6">
                    <a:lumMod val="50000"/>
                  </a:schemeClr>
                </a:solidFill>
              </a:rPr>
              <a:t>Instamatic camera</a:t>
            </a:r>
            <a:endParaRPr lang="ru-RU" sz="2800" b="1" dirty="0">
              <a:solidFill>
                <a:schemeClr val="accent6">
                  <a:lumMod val="50000"/>
                </a:schemeClr>
              </a:solidFill>
            </a:endParaRPr>
          </a:p>
        </p:txBody>
      </p:sp>
      <p:sp>
        <p:nvSpPr>
          <p:cNvPr id="4" name="TextBox 3"/>
          <p:cNvSpPr txBox="1"/>
          <p:nvPr/>
        </p:nvSpPr>
        <p:spPr>
          <a:xfrm>
            <a:off x="5643570" y="1500174"/>
            <a:ext cx="3214710" cy="5262979"/>
          </a:xfrm>
          <a:prstGeom prst="rect">
            <a:avLst/>
          </a:prstGeom>
          <a:noFill/>
        </p:spPr>
        <p:txBody>
          <a:bodyPr wrap="square" rtlCol="0">
            <a:spAutoFit/>
          </a:bodyPr>
          <a:lstStyle/>
          <a:p>
            <a:r>
              <a:rPr lang="en-US" sz="2800" b="1" dirty="0" smtClean="0">
                <a:solidFill>
                  <a:schemeClr val="accent6">
                    <a:lumMod val="50000"/>
                  </a:schemeClr>
                </a:solidFill>
              </a:rPr>
              <a:t>CD player</a:t>
            </a:r>
          </a:p>
          <a:p>
            <a:r>
              <a:rPr lang="en-US" sz="2800" b="1" dirty="0" smtClean="0">
                <a:solidFill>
                  <a:schemeClr val="accent6">
                    <a:lumMod val="50000"/>
                  </a:schemeClr>
                </a:solidFill>
              </a:rPr>
              <a:t>camcorder</a:t>
            </a:r>
          </a:p>
          <a:p>
            <a:r>
              <a:rPr lang="en-US" sz="2800" b="1" dirty="0" smtClean="0">
                <a:solidFill>
                  <a:schemeClr val="accent6">
                    <a:lumMod val="50000"/>
                  </a:schemeClr>
                </a:solidFill>
              </a:rPr>
              <a:t>calculator</a:t>
            </a:r>
          </a:p>
          <a:p>
            <a:r>
              <a:rPr lang="en-US" sz="2800" b="1" dirty="0" smtClean="0">
                <a:solidFill>
                  <a:schemeClr val="accent6">
                    <a:lumMod val="50000"/>
                  </a:schemeClr>
                </a:solidFill>
              </a:rPr>
              <a:t>digital camera</a:t>
            </a:r>
          </a:p>
          <a:p>
            <a:r>
              <a:rPr lang="en-US" sz="2800" b="1" dirty="0" smtClean="0">
                <a:solidFill>
                  <a:schemeClr val="accent6">
                    <a:lumMod val="50000"/>
                  </a:schemeClr>
                </a:solidFill>
              </a:rPr>
              <a:t>telephone</a:t>
            </a:r>
          </a:p>
          <a:p>
            <a:r>
              <a:rPr lang="en-US" sz="2800" b="1" dirty="0" smtClean="0">
                <a:solidFill>
                  <a:schemeClr val="accent6">
                    <a:lumMod val="50000"/>
                  </a:schemeClr>
                </a:solidFill>
              </a:rPr>
              <a:t>games console</a:t>
            </a:r>
          </a:p>
          <a:p>
            <a:r>
              <a:rPr lang="en-US" sz="2800" b="1" dirty="0" smtClean="0">
                <a:solidFill>
                  <a:schemeClr val="accent6">
                    <a:lumMod val="50000"/>
                  </a:schemeClr>
                </a:solidFill>
              </a:rPr>
              <a:t>DAB radio</a:t>
            </a:r>
          </a:p>
          <a:p>
            <a:r>
              <a:rPr lang="en-US" sz="2800" b="1" dirty="0" smtClean="0">
                <a:solidFill>
                  <a:schemeClr val="accent6">
                    <a:lumMod val="50000"/>
                  </a:schemeClr>
                </a:solidFill>
              </a:rPr>
              <a:t>word processor</a:t>
            </a:r>
          </a:p>
          <a:p>
            <a:endParaRPr lang="en-US" sz="2800" b="1" dirty="0" smtClean="0">
              <a:solidFill>
                <a:schemeClr val="accent6">
                  <a:lumMod val="50000"/>
                </a:schemeClr>
              </a:solidFill>
            </a:endParaRPr>
          </a:p>
          <a:p>
            <a:endParaRPr lang="en-US" sz="2800" b="1" dirty="0" smtClean="0">
              <a:solidFill>
                <a:schemeClr val="accent6">
                  <a:lumMod val="50000"/>
                </a:schemeClr>
              </a:solidFill>
            </a:endParaRPr>
          </a:p>
          <a:p>
            <a:endParaRPr lang="en-US" sz="2800" b="1" dirty="0" smtClean="0">
              <a:solidFill>
                <a:schemeClr val="accent6">
                  <a:lumMod val="50000"/>
                </a:schemeClr>
              </a:solidFill>
            </a:endParaRPr>
          </a:p>
          <a:p>
            <a:endParaRPr lang="ru-RU" sz="2800" b="1" dirty="0">
              <a:solidFill>
                <a:schemeClr val="accent6">
                  <a:lumMod val="50000"/>
                </a:schemeClr>
              </a:solidFill>
            </a:endParaRPr>
          </a:p>
        </p:txBody>
      </p:sp>
      <p:cxnSp>
        <p:nvCxnSpPr>
          <p:cNvPr id="7" name="Прямая со стрелкой 6"/>
          <p:cNvCxnSpPr/>
          <p:nvPr/>
        </p:nvCxnSpPr>
        <p:spPr>
          <a:xfrm>
            <a:off x="3714744" y="1785926"/>
            <a:ext cx="2000264" cy="85725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9" name="Прямая со стрелкой 8"/>
          <p:cNvCxnSpPr/>
          <p:nvPr/>
        </p:nvCxnSpPr>
        <p:spPr>
          <a:xfrm>
            <a:off x="2571736" y="2214554"/>
            <a:ext cx="3143272" cy="121444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1" name="Прямая со стрелкой 10"/>
          <p:cNvCxnSpPr/>
          <p:nvPr/>
        </p:nvCxnSpPr>
        <p:spPr>
          <a:xfrm>
            <a:off x="3071802" y="2643182"/>
            <a:ext cx="2643206" cy="164307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3" name="Прямая со стрелкой 12"/>
          <p:cNvCxnSpPr/>
          <p:nvPr/>
        </p:nvCxnSpPr>
        <p:spPr>
          <a:xfrm flipV="1">
            <a:off x="3143240" y="1785926"/>
            <a:ext cx="2571768" cy="128588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5" name="Прямая со стрелкой 14"/>
          <p:cNvCxnSpPr/>
          <p:nvPr/>
        </p:nvCxnSpPr>
        <p:spPr>
          <a:xfrm>
            <a:off x="2714612" y="3500438"/>
            <a:ext cx="3000396" cy="128588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7" name="Прямая со стрелкой 16"/>
          <p:cNvCxnSpPr/>
          <p:nvPr/>
        </p:nvCxnSpPr>
        <p:spPr>
          <a:xfrm flipV="1">
            <a:off x="3000364" y="2285992"/>
            <a:ext cx="2714644" cy="164307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9" name="Прямая со стрелкой 18"/>
          <p:cNvCxnSpPr/>
          <p:nvPr/>
        </p:nvCxnSpPr>
        <p:spPr>
          <a:xfrm flipV="1">
            <a:off x="2857488" y="3929066"/>
            <a:ext cx="2857520" cy="35719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1" name="Прямая со стрелкой 20"/>
          <p:cNvCxnSpPr/>
          <p:nvPr/>
        </p:nvCxnSpPr>
        <p:spPr>
          <a:xfrm flipV="1">
            <a:off x="3929058" y="3143248"/>
            <a:ext cx="1785950" cy="157163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ox(i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ox(in)">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ox(in)">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ox(in)">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09_mp3cut.foxcom.su_.mp3">
            <a:hlinkClick r:id="" action="ppaction://media"/>
          </p:cNvPr>
          <p:cNvPicPr>
            <a:picLocks noRot="1" noChangeAspect="1"/>
          </p:cNvPicPr>
          <p:nvPr>
            <a:audioFile r:link="rId1"/>
          </p:nvPr>
        </p:nvPicPr>
        <p:blipFill>
          <a:blip r:embed="rId3" cstate="print"/>
          <a:stretch>
            <a:fillRect/>
          </a:stretch>
        </p:blipFill>
        <p:spPr>
          <a:xfrm>
            <a:off x="500034" y="628652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52816" fill="hold"/>
                                        <p:tgtEl>
                                          <p:spTgt spid="2"/>
                                        </p:tgtEl>
                                      </p:cBhvr>
                                    </p:cmd>
                                  </p:childTnLst>
                                </p:cTn>
                              </p:par>
                            </p:childTnLst>
                          </p:cTn>
                        </p:par>
                      </p:childTnLst>
                    </p:cTn>
                  </p:par>
                </p:childTnLst>
              </p:cTn>
              <p:nextCondLst>
                <p:cond evt="onClick" delay="0">
                  <p:tgtEl>
                    <p:spTgt spid="2"/>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descr="C:\Documents and Settings\user\Рабочий стол\Alexander_Graham_Bell_Biography_2.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643702" y="1500174"/>
            <a:ext cx="2162269" cy="3143272"/>
          </a:xfrm>
          <a:prstGeom prst="rect">
            <a:avLst/>
          </a:prstGeom>
          <a:noFill/>
        </p:spPr>
      </p:pic>
      <p:pic>
        <p:nvPicPr>
          <p:cNvPr id="3" name="Picture 4" descr="hist04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00364" y="4786322"/>
            <a:ext cx="3000396" cy="1876770"/>
          </a:xfrm>
          <a:prstGeom prst="rect">
            <a:avLst/>
          </a:prstGeom>
          <a:noFill/>
          <a:ln w="9525">
            <a:noFill/>
            <a:miter lim="800000"/>
            <a:headEnd/>
            <a:tailEnd/>
          </a:ln>
        </p:spPr>
      </p:pic>
      <p:pic>
        <p:nvPicPr>
          <p:cNvPr id="4" name="Picture 2" descr="C:\Documents and Settings\user\Рабочий стол\1.jpeg"/>
          <p:cNvPicPr>
            <a:picLocks noChangeAspect="1" noChangeArrowheads="1"/>
          </p:cNvPicPr>
          <p:nvPr/>
        </p:nvPicPr>
        <p:blipFill>
          <a:blip r:embed="rId4" cstate="email">
            <a:clrChange>
              <a:clrFrom>
                <a:srgbClr val="FAF6F3"/>
              </a:clrFrom>
              <a:clrTo>
                <a:srgbClr val="FAF6F3">
                  <a:alpha val="0"/>
                </a:srgbClr>
              </a:clrTo>
            </a:clrChange>
            <a:extLst>
              <a:ext uri="{28A0092B-C50C-407E-A947-70E740481C1C}">
                <a14:useLocalDpi xmlns:a14="http://schemas.microsoft.com/office/drawing/2010/main"/>
              </a:ext>
            </a:extLst>
          </a:blip>
          <a:stretch>
            <a:fillRect/>
          </a:stretch>
        </p:blipFill>
        <p:spPr bwMode="auto">
          <a:xfrm>
            <a:off x="214282" y="1928802"/>
            <a:ext cx="2286016" cy="1722031"/>
          </a:xfrm>
          <a:prstGeom prst="rect">
            <a:avLst/>
          </a:prstGeom>
          <a:noFill/>
        </p:spPr>
      </p:pic>
      <p:pic>
        <p:nvPicPr>
          <p:cNvPr id="5" name="Picture 5" descr="C:\Documents and Settings\user\Рабочий стол\AN385.gif"/>
          <p:cNvPicPr>
            <a:picLocks noChangeAspect="1" noChangeArrowheads="1" noCrop="1"/>
          </p:cNvPicPr>
          <p:nvPr/>
        </p:nvPicPr>
        <p:blipFill>
          <a:blip r:embed="rId5" cstate="print"/>
          <a:srcRect/>
          <a:stretch>
            <a:fillRect/>
          </a:stretch>
        </p:blipFill>
        <p:spPr bwMode="auto">
          <a:xfrm>
            <a:off x="6929454" y="5286388"/>
            <a:ext cx="1200150" cy="800100"/>
          </a:xfrm>
          <a:prstGeom prst="rect">
            <a:avLst/>
          </a:prstGeom>
          <a:noFill/>
        </p:spPr>
      </p:pic>
      <p:sp>
        <p:nvSpPr>
          <p:cNvPr id="6" name="Прямоугольник 5"/>
          <p:cNvSpPr/>
          <p:nvPr/>
        </p:nvSpPr>
        <p:spPr>
          <a:xfrm>
            <a:off x="1428728" y="214290"/>
            <a:ext cx="5715024" cy="1200329"/>
          </a:xfrm>
          <a:prstGeom prst="rect">
            <a:avLst/>
          </a:prstGeom>
        </p:spPr>
        <p:txBody>
          <a:bodyPr wrap="square">
            <a:spAutoFit/>
          </a:bodyPr>
          <a:lstStyle/>
          <a:p>
            <a:pPr algn="ctr"/>
            <a:r>
              <a:rPr lang="en-US" sz="3600" b="1" dirty="0" smtClean="0">
                <a:solidFill>
                  <a:srgbClr val="7030A0"/>
                </a:solidFill>
                <a:latin typeface="Comic Sans MS" pitchFamily="66" charset="0"/>
                <a:cs typeface="Times New Roman" pitchFamily="18" charset="0"/>
              </a:rPr>
              <a:t>Alexander Graham Bell</a:t>
            </a:r>
            <a:br>
              <a:rPr lang="en-US" sz="3600" b="1" dirty="0" smtClean="0">
                <a:solidFill>
                  <a:srgbClr val="7030A0"/>
                </a:solidFill>
                <a:latin typeface="Comic Sans MS" pitchFamily="66" charset="0"/>
                <a:cs typeface="Times New Roman" pitchFamily="18" charset="0"/>
              </a:rPr>
            </a:br>
            <a:r>
              <a:rPr lang="en-US" sz="3600" b="1" dirty="0" smtClean="0">
                <a:solidFill>
                  <a:srgbClr val="7030A0"/>
                </a:solidFill>
                <a:latin typeface="Comic Sans MS" pitchFamily="66" charset="0"/>
                <a:cs typeface="Times New Roman" pitchFamily="18" charset="0"/>
              </a:rPr>
              <a:t>(1847 – 1922) </a:t>
            </a:r>
            <a:endParaRPr lang="ru-RU" sz="3600" b="1" dirty="0">
              <a:solidFill>
                <a:srgbClr val="7030A0"/>
              </a:solidFill>
              <a:latin typeface="Comic Sans MS" pitchFamily="66" charset="0"/>
            </a:endParaRPr>
          </a:p>
        </p:txBody>
      </p:sp>
      <p:sp>
        <p:nvSpPr>
          <p:cNvPr id="7" name="TextBox 6"/>
          <p:cNvSpPr txBox="1"/>
          <p:nvPr/>
        </p:nvSpPr>
        <p:spPr>
          <a:xfrm>
            <a:off x="2571736" y="1500174"/>
            <a:ext cx="3857652" cy="3170099"/>
          </a:xfrm>
          <a:prstGeom prst="rect">
            <a:avLst/>
          </a:prstGeom>
          <a:noFill/>
        </p:spPr>
        <p:txBody>
          <a:bodyPr wrap="square" rtlCol="0">
            <a:spAutoFit/>
          </a:bodyPr>
          <a:lstStyle/>
          <a:p>
            <a:pPr algn="just">
              <a:buNone/>
            </a:pPr>
            <a:r>
              <a:rPr lang="en-US" sz="2000" b="1" dirty="0" smtClean="0">
                <a:solidFill>
                  <a:schemeClr val="accent6">
                    <a:lumMod val="50000"/>
                  </a:schemeClr>
                </a:solidFill>
                <a:latin typeface="Times New Roman" pitchFamily="18" charset="0"/>
                <a:cs typeface="Times New Roman" pitchFamily="18" charset="0"/>
              </a:rPr>
              <a:t>Alexander Graham Bell was an eminent scientist, inventor, engineer and innovator who is credited with inventing the first practical telephone. His research on hearing and speech led him to experiment with hearing devices which eventually culminated in Bell being awarded the first U.S. patent for the telephone in 1876. </a:t>
            </a:r>
            <a:endParaRPr lang="ru-RU" sz="2000" b="1" dirty="0">
              <a:solidFill>
                <a:schemeClr val="accent6">
                  <a:lumMod val="50000"/>
                </a:schemeClr>
              </a:solidFill>
              <a:latin typeface="Times New Roman" pitchFamily="18" charset="0"/>
              <a:cs typeface="Times New Roman" pitchFamily="18" charset="0"/>
            </a:endParaRPr>
          </a:p>
        </p:txBody>
      </p:sp>
      <p:pic>
        <p:nvPicPr>
          <p:cNvPr id="8" name="Рисунок 7" descr="telephone4.JPG"/>
          <p:cNvPicPr>
            <a:picLocks noChangeAspect="1"/>
          </p:cNvPicPr>
          <p:nvPr/>
        </p:nvPicPr>
        <p:blipFill>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500034" y="4643446"/>
            <a:ext cx="1714512" cy="2000264"/>
          </a:xfrm>
          <a:prstGeom prst="rect">
            <a:avLst/>
          </a:prstGeom>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niepc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572264" y="2143116"/>
            <a:ext cx="2189008" cy="2593160"/>
          </a:xfrm>
          <a:prstGeom prst="rect">
            <a:avLst/>
          </a:prstGeom>
          <a:noFill/>
        </p:spPr>
      </p:pic>
      <p:pic>
        <p:nvPicPr>
          <p:cNvPr id="3" name="Picture 8" descr="m20020763-0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7158" y="1357298"/>
            <a:ext cx="2214578" cy="2071702"/>
          </a:xfrm>
          <a:prstGeom prst="rect">
            <a:avLst/>
          </a:prstGeom>
          <a:noFill/>
        </p:spPr>
      </p:pic>
      <p:pic>
        <p:nvPicPr>
          <p:cNvPr id="4" name="Рисунок 3" descr="20d.jpg"/>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28596" y="4286256"/>
            <a:ext cx="2143140" cy="1928826"/>
          </a:xfrm>
          <a:prstGeom prst="rect">
            <a:avLst/>
          </a:prstGeom>
        </p:spPr>
      </p:pic>
      <p:sp>
        <p:nvSpPr>
          <p:cNvPr id="9" name="TextBox 8"/>
          <p:cNvSpPr txBox="1"/>
          <p:nvPr/>
        </p:nvSpPr>
        <p:spPr>
          <a:xfrm>
            <a:off x="1071538" y="285728"/>
            <a:ext cx="6929486" cy="1200329"/>
          </a:xfrm>
          <a:prstGeom prst="rect">
            <a:avLst/>
          </a:prstGeom>
          <a:noFill/>
        </p:spPr>
        <p:txBody>
          <a:bodyPr wrap="square" rtlCol="0">
            <a:spAutoFit/>
          </a:bodyPr>
          <a:lstStyle/>
          <a:p>
            <a:pPr algn="ctr"/>
            <a:r>
              <a:rPr lang="en-US" sz="3600" b="1" dirty="0" smtClean="0">
                <a:solidFill>
                  <a:srgbClr val="7030A0"/>
                </a:solidFill>
                <a:latin typeface="Comic Sans MS" pitchFamily="66" charset="0"/>
              </a:rPr>
              <a:t>Joseph </a:t>
            </a:r>
            <a:r>
              <a:rPr lang="en-US" sz="3600" b="1" dirty="0" err="1" smtClean="0">
                <a:solidFill>
                  <a:srgbClr val="7030A0"/>
                </a:solidFill>
                <a:latin typeface="Comic Sans MS" pitchFamily="66" charset="0"/>
              </a:rPr>
              <a:t>Nicephore</a:t>
            </a:r>
            <a:r>
              <a:rPr lang="en-US" sz="3600" b="1" dirty="0" smtClean="0">
                <a:solidFill>
                  <a:srgbClr val="7030A0"/>
                </a:solidFill>
                <a:latin typeface="Comic Sans MS" pitchFamily="66" charset="0"/>
              </a:rPr>
              <a:t> </a:t>
            </a:r>
            <a:r>
              <a:rPr lang="en-US" sz="3600" b="1" dirty="0" err="1" smtClean="0">
                <a:solidFill>
                  <a:srgbClr val="7030A0"/>
                </a:solidFill>
                <a:latin typeface="Comic Sans MS" pitchFamily="66" charset="0"/>
              </a:rPr>
              <a:t>Niepce</a:t>
            </a:r>
            <a:endParaRPr lang="en-US" sz="3600" b="1" dirty="0" smtClean="0">
              <a:solidFill>
                <a:srgbClr val="7030A0"/>
              </a:solidFill>
              <a:latin typeface="Comic Sans MS" pitchFamily="66" charset="0"/>
            </a:endParaRPr>
          </a:p>
          <a:p>
            <a:pPr algn="ctr"/>
            <a:r>
              <a:rPr lang="en-US" sz="3600" b="1" dirty="0" smtClean="0">
                <a:solidFill>
                  <a:srgbClr val="7030A0"/>
                </a:solidFill>
                <a:latin typeface="Comic Sans MS" pitchFamily="66" charset="0"/>
              </a:rPr>
              <a:t>(1765-1833)</a:t>
            </a:r>
            <a:endParaRPr lang="ru-RU" sz="3600" b="1" dirty="0">
              <a:solidFill>
                <a:srgbClr val="7030A0"/>
              </a:solidFill>
              <a:latin typeface="Comic Sans MS" pitchFamily="66" charset="0"/>
            </a:endParaRPr>
          </a:p>
        </p:txBody>
      </p:sp>
      <p:sp>
        <p:nvSpPr>
          <p:cNvPr id="10" name="TextBox 9"/>
          <p:cNvSpPr txBox="1"/>
          <p:nvPr/>
        </p:nvSpPr>
        <p:spPr>
          <a:xfrm>
            <a:off x="2571736" y="1428736"/>
            <a:ext cx="3857652" cy="4154984"/>
          </a:xfrm>
          <a:prstGeom prst="rect">
            <a:avLst/>
          </a:prstGeom>
          <a:noFill/>
        </p:spPr>
        <p:txBody>
          <a:bodyPr wrap="square" rtlCol="0">
            <a:spAutoFit/>
          </a:bodyPr>
          <a:lstStyle/>
          <a:p>
            <a:pPr algn="just"/>
            <a:r>
              <a:rPr lang="en-US" sz="2400" b="1" dirty="0" smtClean="0">
                <a:solidFill>
                  <a:schemeClr val="accent6">
                    <a:lumMod val="50000"/>
                  </a:schemeClr>
                </a:solidFill>
                <a:latin typeface="Times New Roman" pitchFamily="18" charset="0"/>
                <a:cs typeface="Times New Roman" pitchFamily="18" charset="0"/>
              </a:rPr>
              <a:t>Joseph </a:t>
            </a:r>
            <a:r>
              <a:rPr lang="en-US" sz="2400" b="1" dirty="0" err="1" smtClean="0">
                <a:solidFill>
                  <a:schemeClr val="accent6">
                    <a:lumMod val="50000"/>
                  </a:schemeClr>
                </a:solidFill>
                <a:latin typeface="Times New Roman" pitchFamily="18" charset="0"/>
                <a:cs typeface="Times New Roman" pitchFamily="18" charset="0"/>
              </a:rPr>
              <a:t>Nicéphore</a:t>
            </a:r>
            <a:r>
              <a:rPr lang="en-US" sz="2400" b="1" dirty="0" smtClean="0">
                <a:solidFill>
                  <a:schemeClr val="accent6">
                    <a:lumMod val="50000"/>
                  </a:schemeClr>
                </a:solidFill>
                <a:latin typeface="Times New Roman" pitchFamily="18" charset="0"/>
                <a:cs typeface="Times New Roman" pitchFamily="18" charset="0"/>
              </a:rPr>
              <a:t> </a:t>
            </a:r>
            <a:r>
              <a:rPr lang="en-US" sz="2400" b="1" dirty="0" err="1" smtClean="0">
                <a:solidFill>
                  <a:schemeClr val="accent6">
                    <a:lumMod val="50000"/>
                  </a:schemeClr>
                </a:solidFill>
                <a:latin typeface="Times New Roman" pitchFamily="18" charset="0"/>
                <a:cs typeface="Times New Roman" pitchFamily="18" charset="0"/>
              </a:rPr>
              <a:t>Niépce</a:t>
            </a:r>
            <a:r>
              <a:rPr lang="en-US" sz="2400" b="1" dirty="0" smtClean="0">
                <a:solidFill>
                  <a:schemeClr val="accent6">
                    <a:lumMod val="50000"/>
                  </a:schemeClr>
                </a:solidFill>
                <a:latin typeface="Times New Roman" pitchFamily="18" charset="0"/>
                <a:cs typeface="Times New Roman" pitchFamily="18" charset="0"/>
              </a:rPr>
              <a:t> was a French inventor, most noted as one of the inventors of photography and a pioneer in the field. He is well-known for taking some of the earliest photographs, dating to the 1820s. As revolutionary as his invention was, </a:t>
            </a:r>
            <a:r>
              <a:rPr lang="en-US" sz="2400" b="1" dirty="0" err="1" smtClean="0">
                <a:solidFill>
                  <a:schemeClr val="accent6">
                    <a:lumMod val="50000"/>
                  </a:schemeClr>
                </a:solidFill>
                <a:latin typeface="Times New Roman" pitchFamily="18" charset="0"/>
                <a:cs typeface="Times New Roman" pitchFamily="18" charset="0"/>
              </a:rPr>
              <a:t>Niépce</a:t>
            </a:r>
            <a:r>
              <a:rPr lang="en-US" sz="2400" b="1" dirty="0" smtClean="0">
                <a:solidFill>
                  <a:schemeClr val="accent6">
                    <a:lumMod val="50000"/>
                  </a:schemeClr>
                </a:solidFill>
                <a:latin typeface="Times New Roman" pitchFamily="18" charset="0"/>
                <a:cs typeface="Times New Roman" pitchFamily="18" charset="0"/>
              </a:rPr>
              <a:t> is little known even today.</a:t>
            </a:r>
            <a:endParaRPr lang="ru-RU" sz="2400" b="1"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Documents and Settings\user\Рабочий стол\2.jpeg"/>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357158" y="2270727"/>
            <a:ext cx="2214578" cy="1459290"/>
          </a:xfrm>
          <a:prstGeom prst="rect">
            <a:avLst/>
          </a:prstGeom>
          <a:noFill/>
        </p:spPr>
      </p:pic>
      <p:pic>
        <p:nvPicPr>
          <p:cNvPr id="3" name="Picture 5" descr="C:\Documents and Settings\user\Рабочий стол\3.jpe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7000892" y="2268132"/>
            <a:ext cx="1785950" cy="2178859"/>
          </a:xfrm>
          <a:prstGeom prst="rect">
            <a:avLst/>
          </a:prstGeom>
          <a:noFill/>
        </p:spPr>
      </p:pic>
      <p:pic>
        <p:nvPicPr>
          <p:cNvPr id="4" name="Picture 3" descr="C:\Documents and Settings\user\Рабочий стол\1.jpeg"/>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428596" y="4500570"/>
            <a:ext cx="2095514" cy="1571636"/>
          </a:xfrm>
          <a:prstGeom prst="rect">
            <a:avLst/>
          </a:prstGeom>
          <a:noFill/>
        </p:spPr>
      </p:pic>
      <p:sp>
        <p:nvSpPr>
          <p:cNvPr id="5" name="Прямоугольник 4"/>
          <p:cNvSpPr/>
          <p:nvPr/>
        </p:nvSpPr>
        <p:spPr>
          <a:xfrm>
            <a:off x="2071670" y="214290"/>
            <a:ext cx="4572000" cy="1200329"/>
          </a:xfrm>
          <a:prstGeom prst="rect">
            <a:avLst/>
          </a:prstGeom>
        </p:spPr>
        <p:txBody>
          <a:bodyPr>
            <a:spAutoFit/>
          </a:bodyPr>
          <a:lstStyle/>
          <a:p>
            <a:pPr algn="ctr"/>
            <a:r>
              <a:rPr lang="en-US" sz="3600" b="1" dirty="0" smtClean="0">
                <a:solidFill>
                  <a:srgbClr val="7030A0"/>
                </a:solidFill>
                <a:latin typeface="Comic Sans MS" pitchFamily="66" charset="0"/>
              </a:rPr>
              <a:t>Alexander Fleming </a:t>
            </a:r>
            <a:br>
              <a:rPr lang="en-US" sz="3600" b="1" dirty="0" smtClean="0">
                <a:solidFill>
                  <a:srgbClr val="7030A0"/>
                </a:solidFill>
                <a:latin typeface="Comic Sans MS" pitchFamily="66" charset="0"/>
              </a:rPr>
            </a:br>
            <a:r>
              <a:rPr lang="en-US" sz="3600" b="1" dirty="0" smtClean="0">
                <a:solidFill>
                  <a:srgbClr val="7030A0"/>
                </a:solidFill>
                <a:latin typeface="Comic Sans MS" pitchFamily="66" charset="0"/>
              </a:rPr>
              <a:t>(1881 – 1955) </a:t>
            </a:r>
            <a:endParaRPr lang="ru-RU" sz="3600" b="1" dirty="0">
              <a:solidFill>
                <a:srgbClr val="7030A0"/>
              </a:solidFill>
              <a:latin typeface="Comic Sans MS" pitchFamily="66" charset="0"/>
            </a:endParaRPr>
          </a:p>
        </p:txBody>
      </p:sp>
      <p:sp>
        <p:nvSpPr>
          <p:cNvPr id="6" name="TextBox 5"/>
          <p:cNvSpPr txBox="1"/>
          <p:nvPr/>
        </p:nvSpPr>
        <p:spPr>
          <a:xfrm>
            <a:off x="2857488" y="1643050"/>
            <a:ext cx="3857652" cy="3785652"/>
          </a:xfrm>
          <a:prstGeom prst="rect">
            <a:avLst/>
          </a:prstGeom>
          <a:noFill/>
        </p:spPr>
        <p:txBody>
          <a:bodyPr wrap="square" rtlCol="0">
            <a:spAutoFit/>
          </a:bodyPr>
          <a:lstStyle/>
          <a:p>
            <a:pPr algn="just"/>
            <a:r>
              <a:rPr lang="en-US" sz="2000" b="1" dirty="0" smtClean="0">
                <a:solidFill>
                  <a:schemeClr val="accent6">
                    <a:lumMod val="50000"/>
                  </a:schemeClr>
                </a:solidFill>
                <a:latin typeface="Times New Roman" pitchFamily="18" charset="0"/>
                <a:cs typeface="Times New Roman" pitchFamily="18" charset="0"/>
              </a:rPr>
              <a:t>Sir Alexander Fleming was a Scottish biologist and pharmacologist. His best-known achievements are the discovery of the enzyme </a:t>
            </a:r>
            <a:r>
              <a:rPr lang="en-US" sz="2000" b="1" dirty="0" err="1" smtClean="0">
                <a:solidFill>
                  <a:schemeClr val="accent6">
                    <a:lumMod val="50000"/>
                  </a:schemeClr>
                </a:solidFill>
                <a:latin typeface="Times New Roman" pitchFamily="18" charset="0"/>
                <a:cs typeface="Times New Roman" pitchFamily="18" charset="0"/>
              </a:rPr>
              <a:t>lysozyme</a:t>
            </a:r>
            <a:r>
              <a:rPr lang="en-US" sz="2000" b="1" dirty="0" smtClean="0">
                <a:solidFill>
                  <a:schemeClr val="accent6">
                    <a:lumMod val="50000"/>
                  </a:schemeClr>
                </a:solidFill>
                <a:latin typeface="Times New Roman" pitchFamily="18" charset="0"/>
                <a:cs typeface="Times New Roman" pitchFamily="18" charset="0"/>
              </a:rPr>
              <a:t> in 1923 and the antibiotic substance penicillin from the fungus </a:t>
            </a:r>
            <a:r>
              <a:rPr lang="en-US" sz="2000" b="1" dirty="0" err="1" smtClean="0">
                <a:solidFill>
                  <a:schemeClr val="accent6">
                    <a:lumMod val="50000"/>
                  </a:schemeClr>
                </a:solidFill>
                <a:latin typeface="Times New Roman" pitchFamily="18" charset="0"/>
                <a:cs typeface="Times New Roman" pitchFamily="18" charset="0"/>
              </a:rPr>
              <a:t>Penicillium</a:t>
            </a:r>
            <a:r>
              <a:rPr lang="en-US" sz="2000" b="1" dirty="0" smtClean="0">
                <a:solidFill>
                  <a:schemeClr val="accent6">
                    <a:lumMod val="50000"/>
                  </a:schemeClr>
                </a:solidFill>
                <a:latin typeface="Times New Roman" pitchFamily="18" charset="0"/>
                <a:cs typeface="Times New Roman" pitchFamily="18" charset="0"/>
              </a:rPr>
              <a:t> </a:t>
            </a:r>
            <a:r>
              <a:rPr lang="en-US" sz="2000" b="1" dirty="0" err="1" smtClean="0">
                <a:solidFill>
                  <a:schemeClr val="accent6">
                    <a:lumMod val="50000"/>
                  </a:schemeClr>
                </a:solidFill>
                <a:latin typeface="Times New Roman" pitchFamily="18" charset="0"/>
                <a:cs typeface="Times New Roman" pitchFamily="18" charset="0"/>
              </a:rPr>
              <a:t>notatum</a:t>
            </a:r>
            <a:r>
              <a:rPr lang="en-US" sz="2000" b="1" dirty="0" smtClean="0">
                <a:solidFill>
                  <a:schemeClr val="accent6">
                    <a:lumMod val="50000"/>
                  </a:schemeClr>
                </a:solidFill>
                <a:latin typeface="Times New Roman" pitchFamily="18" charset="0"/>
                <a:cs typeface="Times New Roman" pitchFamily="18" charset="0"/>
              </a:rPr>
              <a:t> in 1928, for which he shared the Nobel Prize in Physiology or Medicine in 1945 with Howard Walter Florey and Ernst Boris Chain.</a:t>
            </a:r>
            <a:endParaRPr lang="ru-RU" sz="2000" b="1" dirty="0">
              <a:solidFill>
                <a:schemeClr val="accent6">
                  <a:lumMod val="50000"/>
                </a:schemeClr>
              </a:solidFill>
            </a:endParaRPr>
          </a:p>
        </p:txBody>
      </p:sp>
      <p:pic>
        <p:nvPicPr>
          <p:cNvPr id="7" name="Picture 5" descr="C:\Documents and Settings\user\Рабочий стол\3.jpeg"/>
          <p:cNvPicPr>
            <a:picLocks noChangeAspect="1" noChangeArrowheads="1"/>
          </p:cNvPicPr>
          <p:nvPr/>
        </p:nvPicPr>
        <p:blipFill>
          <a:blip r:embed="rId5" cstate="email">
            <a:clrChange>
              <a:clrFrom>
                <a:srgbClr val="CACAC8"/>
              </a:clrFrom>
              <a:clrTo>
                <a:srgbClr val="CACAC8">
                  <a:alpha val="0"/>
                </a:srgbClr>
              </a:clrTo>
            </a:clrChange>
            <a:extLst>
              <a:ext uri="{28A0092B-C50C-407E-A947-70E740481C1C}">
                <a14:useLocalDpi xmlns:a14="http://schemas.microsoft.com/office/drawing/2010/main"/>
              </a:ext>
            </a:extLst>
          </a:blip>
          <a:srcRect/>
          <a:stretch>
            <a:fillRect/>
          </a:stretch>
        </p:blipFill>
        <p:spPr bwMode="auto">
          <a:xfrm>
            <a:off x="928662" y="357166"/>
            <a:ext cx="785818" cy="785818"/>
          </a:xfrm>
          <a:prstGeom prst="rect">
            <a:avLst/>
          </a:prstGeom>
          <a:noFill/>
        </p:spPr>
      </p:pic>
      <p:pic>
        <p:nvPicPr>
          <p:cNvPr id="8" name="Picture 8" descr="C:\Documents and Settings\user\Рабочий стол\razn14.gif"/>
          <p:cNvPicPr>
            <a:picLocks noChangeAspect="1" noChangeArrowheads="1" noCrop="1"/>
          </p:cNvPicPr>
          <p:nvPr/>
        </p:nvPicPr>
        <p:blipFill>
          <a:blip r:embed="rId6" cstate="print"/>
          <a:srcRect/>
          <a:stretch>
            <a:fillRect/>
          </a:stretch>
        </p:blipFill>
        <p:spPr bwMode="auto">
          <a:xfrm>
            <a:off x="7572396" y="285728"/>
            <a:ext cx="714380" cy="714380"/>
          </a:xfrm>
          <a:prstGeom prst="rect">
            <a:avLst/>
          </a:prstGeom>
          <a:noFill/>
        </p:spPr>
      </p:pic>
      <p:pic>
        <p:nvPicPr>
          <p:cNvPr id="9" name="Рисунок 8" descr="флеминг.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715008" y="5143488"/>
            <a:ext cx="2357454" cy="150022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558</TotalTime>
  <Words>1127</Words>
  <Application>Microsoft Office PowerPoint</Application>
  <PresentationFormat>Екран (4:3)</PresentationFormat>
  <Paragraphs>82</Paragraphs>
  <Slides>26</Slides>
  <Notes>1</Notes>
  <HiddenSlides>0</HiddenSlides>
  <MMClips>4</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26</vt:i4>
      </vt:variant>
    </vt:vector>
  </HeadingPairs>
  <TitlesOfParts>
    <vt:vector size="34" baseType="lpstr">
      <vt:lpstr>Arial</vt:lpstr>
      <vt:lpstr>Calibri</vt:lpstr>
      <vt:lpstr>Century Schoolbook</vt:lpstr>
      <vt:lpstr>Comic Sans MS</vt:lpstr>
      <vt:lpstr>Times New Roman</vt:lpstr>
      <vt:lpstr>Wingdings</vt:lpstr>
      <vt:lpstr>Wingdings 2</vt:lpstr>
      <vt:lpstr>Эркер</vt:lpstr>
      <vt:lpstr>Inventions and Inventors</vt:lpstr>
      <vt:lpstr>Finish the Quotations:</vt:lpstr>
      <vt:lpstr>Презентація PowerPoint</vt:lpstr>
      <vt:lpstr>Match the early devices with the modern ones</vt:lpstr>
      <vt:lpstr>Презентація PowerPoint</vt:lpstr>
      <vt:lpstr>Презентація PowerPoint</vt:lpstr>
      <vt:lpstr>Презентація PowerPoint</vt:lpstr>
      <vt:lpstr>Презентація PowerPoint</vt:lpstr>
      <vt:lpstr>Презентація PowerPoint</vt:lpstr>
      <vt:lpstr>Thomas Edison (1847-1931) </vt:lpstr>
      <vt:lpstr>Презентація PowerPoint</vt:lpstr>
      <vt:lpstr>Презентація PowerPoint</vt:lpstr>
      <vt:lpstr>Презентація PowerPoint</vt:lpstr>
      <vt:lpstr>Презентація PowerPoint</vt:lpstr>
      <vt:lpstr>Презентація PowerPoint</vt:lpstr>
      <vt:lpstr>John Logie Baird  (1888 – 1946)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Inventions and Inventors</dc:title>
  <dc:creator>Admin</dc:creator>
  <cp:lastModifiedBy>Шкільне життя</cp:lastModifiedBy>
  <cp:revision>65</cp:revision>
  <dcterms:created xsi:type="dcterms:W3CDTF">2014-01-31T17:26:50Z</dcterms:created>
  <dcterms:modified xsi:type="dcterms:W3CDTF">2017-08-26T10:25:56Z</dcterms:modified>
</cp:coreProperties>
</file>