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AD6C59-FAD1-4735-9828-C7A9F212BA94}" type="datetimeFigureOut">
              <a:rPr lang="uk-UA" smtClean="0"/>
              <a:pPr/>
              <a:t>13.03.2018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B8ED1A-9FF6-4FFB-956D-25BBC9DCE04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gi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Розв'язування квадратних рівнянь</a:t>
            </a:r>
            <a:endParaRPr lang="uk-UA" sz="8000" dirty="0"/>
          </a:p>
        </p:txBody>
      </p:sp>
      <p:pic>
        <p:nvPicPr>
          <p:cNvPr id="5122" name="Picture 2" descr="Картинки по запросу цікаві картинки квадратні рівня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645024"/>
            <a:ext cx="2232248" cy="2437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Визначіть</a:t>
            </a:r>
            <a:r>
              <a:rPr lang="ru-RU" sz="5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коефіцієнти</a:t>
            </a:r>
            <a:r>
              <a:rPr lang="ru-RU" sz="5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defRPr/>
            </a:pPr>
            <a:r>
              <a:rPr lang="ru-RU" sz="5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квадратного </a:t>
            </a:r>
            <a:r>
              <a:rPr lang="ru-RU" sz="5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рівняння</a:t>
            </a:r>
            <a:r>
              <a:rPr lang="ru-RU" sz="5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:</a:t>
            </a:r>
            <a:endParaRPr lang="ru-RU" sz="5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а) 6х</a:t>
            </a:r>
            <a:r>
              <a:rPr lang="ru-RU" sz="28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–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 + 4  =  0</a:t>
            </a:r>
          </a:p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б) 12х  -  х</a:t>
            </a:r>
            <a:r>
              <a:rPr lang="ru-RU" sz="28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 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+  7  =  0</a:t>
            </a:r>
          </a:p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в) 8 + 5х</a:t>
            </a:r>
            <a:r>
              <a:rPr lang="ru-RU" sz="28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г)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– 6х</a:t>
            </a:r>
            <a:r>
              <a:rPr lang="ru-RU" sz="28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= 0</a:t>
            </a:r>
          </a:p>
          <a:p>
            <a:pPr>
              <a:spcBef>
                <a:spcPct val="50000"/>
              </a:spcBef>
            </a:pP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д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) -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х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+ х</a:t>
            </a:r>
            <a:r>
              <a:rPr lang="ru-RU" sz="2800" b="1" i="1" baseline="30000" dirty="0" smtClean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= 15</a:t>
            </a:r>
            <a:endParaRPr lang="ru-RU" sz="2800" b="1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492896"/>
            <a:ext cx="3413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 = 6, в = -1, с = 4</a:t>
            </a:r>
            <a:endParaRPr lang="ru-RU" b="1" i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3068960"/>
            <a:ext cx="3501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 = -1, в = 12, с = 7</a:t>
            </a: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789040"/>
            <a:ext cx="3126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 = 5, в = 0, с = 8</a:t>
            </a:r>
            <a:endParaRPr lang="uk-UA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437112"/>
            <a:ext cx="3313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 = -</a:t>
            </a:r>
            <a:r>
              <a:rPr lang="en-US" sz="2400" b="1" i="1" dirty="0" smtClean="0">
                <a:solidFill>
                  <a:srgbClr val="CC3300"/>
                </a:solidFill>
                <a:latin typeface="Comic Sans MS" pitchFamily="66" charset="0"/>
              </a:rPr>
              <a:t>6</a:t>
            </a: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, в = 1, с = </a:t>
            </a:r>
            <a:r>
              <a:rPr lang="en-US" sz="2400" b="1" i="1" dirty="0" smtClean="0">
                <a:solidFill>
                  <a:srgbClr val="CC3300"/>
                </a:solidFill>
                <a:latin typeface="Comic Sans MS" pitchFamily="66" charset="0"/>
              </a:rPr>
              <a:t>0</a:t>
            </a:r>
            <a:endParaRPr lang="uk-UA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5085184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а = 1, в = </a:t>
            </a:r>
            <a:r>
              <a:rPr lang="en-US" sz="2400" b="1" i="1" dirty="0" smtClean="0">
                <a:solidFill>
                  <a:srgbClr val="CC3300"/>
                </a:solidFill>
                <a:latin typeface="Comic Sans MS" pitchFamily="66" charset="0"/>
              </a:rPr>
              <a:t>-</a:t>
            </a:r>
            <a:r>
              <a:rPr lang="ru-RU" sz="2400" b="1" i="1" dirty="0" smtClean="0">
                <a:solidFill>
                  <a:srgbClr val="CC3300"/>
                </a:solidFill>
                <a:latin typeface="Comic Sans MS" pitchFamily="66" charset="0"/>
              </a:rPr>
              <a:t>1, с = -</a:t>
            </a:r>
            <a:r>
              <a:rPr lang="en-US" sz="2400" b="1" i="1" dirty="0" smtClean="0">
                <a:solidFill>
                  <a:srgbClr val="CC3300"/>
                </a:solidFill>
                <a:latin typeface="Comic Sans MS" pitchFamily="66" charset="0"/>
              </a:rPr>
              <a:t>15</a:t>
            </a:r>
            <a:endParaRPr lang="uk-UA" sz="2400" dirty="0"/>
          </a:p>
        </p:txBody>
      </p:sp>
      <p:pic>
        <p:nvPicPr>
          <p:cNvPr id="25602" name="Picture 2" descr="Картинки по запросу цікаві картинки квадратні рівня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4241" y="4005064"/>
            <a:ext cx="1649759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569739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err="1" smtClean="0"/>
              <a:t>Рівняння</a:t>
            </a:r>
            <a:r>
              <a:rPr lang="ru-RU" sz="6000" dirty="0" smtClean="0"/>
              <a:t> виду: 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ах</a:t>
            </a:r>
            <a:r>
              <a:rPr lang="ru-RU" sz="60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6000" b="1" i="1" dirty="0" smtClean="0">
                <a:solidFill>
                  <a:srgbClr val="FF0000"/>
                </a:solidFill>
              </a:rPr>
              <a:t>= 0</a:t>
            </a:r>
            <a:endParaRPr lang="uk-UA" sz="6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5х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 = 0,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= 0,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х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 = 0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Відповідь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: 0.</a:t>
            </a:r>
            <a:endParaRPr lang="ru-RU" sz="4800" i="1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4" name="Picture 5" descr="M-Sch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052736"/>
            <a:ext cx="1528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8640"/>
            <a:ext cx="569739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err="1" smtClean="0"/>
              <a:t>Рівняння</a:t>
            </a:r>
            <a:r>
              <a:rPr lang="ru-RU" sz="6000" dirty="0" smtClean="0"/>
              <a:t> виду: 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ах</a:t>
            </a:r>
            <a:r>
              <a:rPr lang="ru-RU" sz="60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6000" b="1" i="1" dirty="0" smtClean="0">
                <a:solidFill>
                  <a:srgbClr val="FF0000"/>
                </a:solidFill>
              </a:rPr>
              <a:t> + с = 0</a:t>
            </a:r>
            <a:endParaRPr lang="uk-UA" sz="6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132856"/>
            <a:ext cx="50040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2х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– 8 = 0,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2х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8  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4,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2,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- 2.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Відповідь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:- 2; 2.</a:t>
            </a:r>
          </a:p>
        </p:txBody>
      </p:sp>
      <p:pic>
        <p:nvPicPr>
          <p:cNvPr id="4" name="Picture 4" descr="M-Sch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852936"/>
            <a:ext cx="28448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0"/>
            <a:ext cx="548419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err="1" smtClean="0"/>
              <a:t>Рівняння</a:t>
            </a:r>
            <a:r>
              <a:rPr lang="ru-RU" sz="6000" dirty="0" smtClean="0"/>
              <a:t> виду:</a:t>
            </a:r>
          </a:p>
          <a:p>
            <a:pPr algn="ctr"/>
            <a:r>
              <a:rPr lang="ru-RU" sz="6000" dirty="0" smtClean="0"/>
              <a:t> </a:t>
            </a:r>
            <a:r>
              <a:rPr lang="ru-RU" sz="6000" b="1" i="1" dirty="0" smtClean="0">
                <a:solidFill>
                  <a:srgbClr val="FF0000"/>
                </a:solidFill>
              </a:rPr>
              <a:t>ах</a:t>
            </a:r>
            <a:r>
              <a:rPr lang="ru-RU" sz="6000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sz="6000" b="1" i="1" dirty="0" smtClean="0">
                <a:solidFill>
                  <a:srgbClr val="FF0000"/>
                </a:solidFill>
              </a:rPr>
              <a:t> +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вх</a:t>
            </a:r>
            <a:r>
              <a:rPr lang="ru-RU" sz="6000" b="1" i="1" dirty="0" smtClean="0">
                <a:solidFill>
                  <a:srgbClr val="FF0000"/>
                </a:solidFill>
              </a:rPr>
              <a:t> = 0</a:t>
            </a:r>
            <a:endParaRPr lang="uk-UA" sz="6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+ 2х = 0,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+ 2) = 0,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0     </a:t>
            </a:r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+ 2 = 0</a:t>
            </a:r>
          </a:p>
          <a:p>
            <a:pPr algn="ctr"/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4800" i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0            х</a:t>
            </a:r>
            <a:r>
              <a:rPr lang="ru-RU" sz="4800" i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 = - 2</a:t>
            </a:r>
          </a:p>
          <a:p>
            <a:pPr algn="ctr"/>
            <a:r>
              <a:rPr lang="ru-RU" sz="4800" i="1" dirty="0" err="1" smtClean="0">
                <a:solidFill>
                  <a:schemeClr val="accent5">
                    <a:lumMod val="50000"/>
                  </a:schemeClr>
                </a:solidFill>
              </a:rPr>
              <a:t>Відповідь</a:t>
            </a:r>
            <a:r>
              <a:rPr lang="ru-RU" sz="4800" i="1" dirty="0" smtClean="0">
                <a:solidFill>
                  <a:schemeClr val="accent5">
                    <a:lumMod val="50000"/>
                  </a:schemeClr>
                </a:solidFill>
              </a:rPr>
              <a:t>: - 2, 0.</a:t>
            </a:r>
          </a:p>
        </p:txBody>
      </p:sp>
      <p:pic>
        <p:nvPicPr>
          <p:cNvPr id="22530" name="Picture 2" descr="Картинки по запросу цікаві картинки квадратні рівня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97152"/>
            <a:ext cx="2675790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474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Спробуй розв'язати!</a:t>
            </a:r>
            <a:endParaRPr lang="uk-UA" sz="6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i="1" dirty="0" smtClean="0">
                <a:solidFill>
                  <a:srgbClr val="0000FF"/>
                </a:solidFill>
              </a:rPr>
              <a:t>Силу розуму надають вправи, а не спокій.</a:t>
            </a:r>
            <a:endParaRPr lang="uk-UA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52936"/>
            <a:ext cx="5598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Clr>
                <a:srgbClr val="3E1916"/>
              </a:buClr>
              <a:buFontTx/>
              <a:buAutoNum type="arabicParenR"/>
            </a:pPr>
            <a:r>
              <a:rPr lang="uk-UA" sz="5400" dirty="0" smtClean="0">
                <a:solidFill>
                  <a:srgbClr val="00CCFF"/>
                </a:solidFill>
              </a:rPr>
              <a:t>9х</a:t>
            </a:r>
            <a:r>
              <a:rPr lang="en-US" sz="5400" dirty="0" smtClean="0">
                <a:solidFill>
                  <a:srgbClr val="00CCFF"/>
                </a:solidFill>
                <a:cs typeface="Arial" charset="0"/>
              </a:rPr>
              <a:t>²</a:t>
            </a: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-1=0</a:t>
            </a:r>
          </a:p>
          <a:p>
            <a:pPr marL="609600" indent="-609600">
              <a:buClr>
                <a:srgbClr val="3E1916"/>
              </a:buClr>
              <a:buFontTx/>
              <a:buAutoNum type="arabicParenR"/>
            </a:pP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1-25х</a:t>
            </a:r>
            <a:r>
              <a:rPr lang="en-US" sz="5400" dirty="0" smtClean="0">
                <a:solidFill>
                  <a:srgbClr val="00CCFF"/>
                </a:solidFill>
                <a:cs typeface="Arial" charset="0"/>
              </a:rPr>
              <a:t>²</a:t>
            </a: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=0</a:t>
            </a:r>
          </a:p>
          <a:p>
            <a:pPr marL="609600" indent="-609600">
              <a:buClr>
                <a:srgbClr val="3E1916"/>
              </a:buClr>
              <a:buFontTx/>
              <a:buAutoNum type="arabicParenR"/>
            </a:pP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5х</a:t>
            </a:r>
            <a:r>
              <a:rPr lang="en-US" sz="5400" dirty="0" smtClean="0">
                <a:solidFill>
                  <a:srgbClr val="00CCFF"/>
                </a:solidFill>
                <a:cs typeface="Arial" charset="0"/>
              </a:rPr>
              <a:t>²</a:t>
            </a: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-35х=0</a:t>
            </a:r>
          </a:p>
          <a:p>
            <a:pPr marL="609600" indent="-609600">
              <a:buClr>
                <a:srgbClr val="3E1916"/>
              </a:buClr>
              <a:buFontTx/>
              <a:buAutoNum type="arabicParenR"/>
            </a:pPr>
            <a:r>
              <a:rPr lang="uk-UA" sz="5400" dirty="0" smtClean="0">
                <a:solidFill>
                  <a:srgbClr val="00CCFF"/>
                </a:solidFill>
                <a:cs typeface="Arial" charset="0"/>
              </a:rPr>
              <a:t>(х+5)(х-4)=-20</a:t>
            </a:r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3131840" cy="3923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9</a:t>
            </a:r>
            <a:r>
              <a:rPr lang="uk-UA" sz="3600" dirty="0" smtClean="0"/>
              <a:t>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-1=0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9х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=1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</a:t>
            </a:r>
            <a:endParaRPr lang="en-US" sz="3600" dirty="0">
              <a:cs typeface="Tahoma" charset="0"/>
            </a:endParaRPr>
          </a:p>
        </p:txBody>
      </p:sp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1835696" y="2060848"/>
          <a:ext cx="430213" cy="1060450"/>
        </p:xfrm>
        <a:graphic>
          <a:graphicData uri="http://schemas.openxmlformats.org/presentationml/2006/ole">
            <p:oleObj spid="_x0000_s20482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619672" y="2852936"/>
          <a:ext cx="1081087" cy="996950"/>
        </p:xfrm>
        <a:graphic>
          <a:graphicData uri="http://schemas.openxmlformats.org/presentationml/2006/ole">
            <p:oleObj spid="_x0000_s20483" name="Формула" r:id="rId4" imgW="368280" imgH="444240" progId="Equation.3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1691680" y="3573016"/>
          <a:ext cx="882650" cy="1368425"/>
        </p:xfrm>
        <a:graphic>
          <a:graphicData uri="http://schemas.openxmlformats.org/presentationml/2006/ole">
            <p:oleObj spid="_x0000_s20484" name="Формула" r:id="rId5" imgW="253800" imgH="393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35896" y="69269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dirty="0" smtClean="0"/>
              <a:t>1-25х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25х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=1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=</a:t>
            </a:r>
          </a:p>
          <a:p>
            <a:pPr>
              <a:spcBef>
                <a:spcPct val="50000"/>
              </a:spcBef>
            </a:pPr>
            <a:endParaRPr lang="uk-UA" sz="3600" dirty="0" smtClean="0">
              <a:cs typeface="Tahoma" charset="0"/>
            </a:endParaRP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</a:t>
            </a:r>
            <a:endParaRPr lang="en-US" sz="3600" dirty="0" smtClean="0">
              <a:cs typeface="Tahoma" charset="0"/>
            </a:endParaRP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</a:t>
            </a:r>
            <a:endParaRPr lang="uk-UA" sz="3600" dirty="0"/>
          </a:p>
        </p:txBody>
      </p:sp>
      <p:graphicFrame>
        <p:nvGraphicFramePr>
          <p:cNvPr id="20485" name="Object 10"/>
          <p:cNvGraphicFramePr>
            <a:graphicFrameLocks noChangeAspect="1"/>
          </p:cNvGraphicFramePr>
          <p:nvPr/>
        </p:nvGraphicFramePr>
        <p:xfrm>
          <a:off x="4572000" y="2132856"/>
          <a:ext cx="627062" cy="1081088"/>
        </p:xfrm>
        <a:graphic>
          <a:graphicData uri="http://schemas.openxmlformats.org/presentationml/2006/ole">
            <p:oleObj spid="_x0000_s20485" name="Формула" r:id="rId6" imgW="228600" imgH="393480" progId="Equation.3">
              <p:embed/>
            </p:oleObj>
          </a:graphicData>
        </a:graphic>
      </p:graphicFrame>
      <p:graphicFrame>
        <p:nvGraphicFramePr>
          <p:cNvPr id="20486" name="Object 11"/>
          <p:cNvGraphicFramePr>
            <a:graphicFrameLocks noChangeAspect="1"/>
          </p:cNvGraphicFramePr>
          <p:nvPr/>
        </p:nvGraphicFramePr>
        <p:xfrm>
          <a:off x="4355976" y="3789040"/>
          <a:ext cx="936625" cy="936625"/>
        </p:xfrm>
        <a:graphic>
          <a:graphicData uri="http://schemas.openxmlformats.org/presentationml/2006/ole">
            <p:oleObj spid="_x0000_s20486" name="Формула" r:id="rId7" imgW="444240" imgH="444240" progId="Equation.3">
              <p:embed/>
            </p:oleObj>
          </a:graphicData>
        </a:graphic>
      </p:graphicFrame>
      <p:graphicFrame>
        <p:nvGraphicFramePr>
          <p:cNvPr id="20487" name="Object 12"/>
          <p:cNvGraphicFramePr>
            <a:graphicFrameLocks noChangeAspect="1"/>
          </p:cNvGraphicFramePr>
          <p:nvPr/>
        </p:nvGraphicFramePr>
        <p:xfrm>
          <a:off x="4211960" y="4581128"/>
          <a:ext cx="651589" cy="1008385"/>
        </p:xfrm>
        <a:graphic>
          <a:graphicData uri="http://schemas.openxmlformats.org/presentationml/2006/ole">
            <p:oleObj spid="_x0000_s20487" name="Формула" r:id="rId8" imgW="253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dirty="0" smtClean="0"/>
              <a:t>5х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-35х=0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5х(х-7)=0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Х=0 або х-7=0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             х=7</a:t>
            </a:r>
            <a:endParaRPr lang="en-US" sz="3600" dirty="0">
              <a:cs typeface="Tahom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148478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dirty="0" smtClean="0"/>
              <a:t>(х+5)(х-4)=-20</a:t>
            </a:r>
          </a:p>
          <a:p>
            <a:pPr>
              <a:spcBef>
                <a:spcPct val="50000"/>
              </a:spcBef>
            </a:pPr>
            <a:r>
              <a:rPr lang="uk-UA" sz="3600" dirty="0" smtClean="0"/>
              <a:t>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+х-20=-20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</a:t>
            </a:r>
            <a:r>
              <a:rPr lang="en-US" sz="3600" dirty="0" smtClean="0">
                <a:cs typeface="Tahoma" charset="0"/>
              </a:rPr>
              <a:t>²</a:t>
            </a:r>
            <a:r>
              <a:rPr lang="uk-UA" sz="3600" dirty="0" smtClean="0">
                <a:cs typeface="Tahoma" charset="0"/>
              </a:rPr>
              <a:t>+х=0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Х(х+1)=0</a:t>
            </a:r>
          </a:p>
          <a:p>
            <a:pPr>
              <a:spcBef>
                <a:spcPct val="50000"/>
              </a:spcBef>
            </a:pPr>
            <a:r>
              <a:rPr lang="uk-UA" sz="3600" dirty="0" smtClean="0">
                <a:cs typeface="Tahoma" charset="0"/>
              </a:rPr>
              <a:t>Х=0 або х=-1</a:t>
            </a:r>
            <a:endParaRPr lang="en-US" sz="3600" dirty="0">
              <a:cs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69825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solidFill>
                  <a:schemeClr val="bg1"/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82421" y="476672"/>
            <a:ext cx="57855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«Практична»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134076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Робота біля дошки</a:t>
            </a:r>
            <a:endParaRPr lang="uk-U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056686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just">
              <a:buFont typeface="+mj-lt"/>
              <a:buAutoNum type="arabicPeriod"/>
            </a:pPr>
            <a:r>
              <a:rPr lang="uk-UA" sz="3600" i="1" dirty="0" smtClean="0"/>
              <a:t>3х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-4х+5=0</a:t>
            </a:r>
            <a:endParaRPr lang="uk-UA" sz="3600" dirty="0" smtClean="0"/>
          </a:p>
          <a:p>
            <a:pPr marL="914400" indent="-914400" algn="just">
              <a:buFont typeface="+mj-lt"/>
              <a:buAutoNum type="arabicPeriod"/>
            </a:pPr>
            <a:r>
              <a:rPr lang="uk-UA" sz="3600" i="1" dirty="0" smtClean="0"/>
              <a:t>5х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=9х+2</a:t>
            </a:r>
            <a:endParaRPr lang="uk-UA" sz="3600" dirty="0" smtClean="0"/>
          </a:p>
          <a:p>
            <a:pPr marL="914400" indent="-914400" algn="just">
              <a:buFont typeface="+mj-lt"/>
              <a:buAutoNum type="arabicPeriod"/>
            </a:pPr>
            <a:r>
              <a:rPr lang="uk-UA" sz="3600" i="1" dirty="0" smtClean="0"/>
              <a:t>(х+4)</a:t>
            </a:r>
            <a:r>
              <a:rPr lang="uk-UA" sz="3600" i="1" baseline="30000" dirty="0" smtClean="0"/>
              <a:t>2</a:t>
            </a:r>
            <a:r>
              <a:rPr lang="uk-UA" sz="3600" i="1" dirty="0" smtClean="0"/>
              <a:t>=3х+40</a:t>
            </a:r>
            <a:endParaRPr lang="uk-UA" sz="3600" dirty="0" smtClean="0"/>
          </a:p>
          <a:p>
            <a:pPr marL="914400" indent="-914400" algn="just">
              <a:buFont typeface="+mj-lt"/>
              <a:buAutoNum type="arabicPeriod"/>
            </a:pPr>
            <a:r>
              <a:rPr lang="uk-UA" sz="3600" i="1" dirty="0" smtClean="0"/>
              <a:t>(х+4)(2х-1)=х(3х+11)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uk-UA" sz="3600" dirty="0" smtClean="0"/>
              <a:t>Розв’язати за теоремою </a:t>
            </a:r>
            <a:r>
              <a:rPr lang="uk-UA" sz="3600" dirty="0" err="1" smtClean="0"/>
              <a:t>Вієта</a:t>
            </a:r>
            <a:endParaRPr lang="uk-UA" sz="3600" dirty="0" smtClean="0"/>
          </a:p>
          <a:p>
            <a:pPr marL="914400" indent="-914400" algn="just">
              <a:buFont typeface="Arial" pitchFamily="34" charset="0"/>
              <a:buChar char="•"/>
            </a:pPr>
            <a:r>
              <a:rPr lang="uk-UA" sz="3600" i="1" dirty="0" smtClean="0"/>
              <a:t>х</a:t>
            </a:r>
            <a:r>
              <a:rPr lang="en-US" sz="3600" i="1" dirty="0" smtClean="0">
                <a:cs typeface="Arial" charset="0"/>
              </a:rPr>
              <a:t>²</a:t>
            </a:r>
            <a:r>
              <a:rPr lang="uk-UA" sz="3600" i="1" dirty="0" smtClean="0">
                <a:cs typeface="Arial" charset="0"/>
              </a:rPr>
              <a:t>-х-12=0</a:t>
            </a:r>
          </a:p>
          <a:p>
            <a:pPr marL="914400" indent="-914400" algn="just">
              <a:buFont typeface="Arial" pitchFamily="34" charset="0"/>
              <a:buChar char="•"/>
            </a:pPr>
            <a:r>
              <a:rPr lang="uk-UA" sz="3600" i="1" dirty="0" smtClean="0">
                <a:cs typeface="Arial" charset="0"/>
              </a:rPr>
              <a:t>х</a:t>
            </a:r>
            <a:r>
              <a:rPr lang="en-US" sz="3600" i="1" dirty="0" smtClean="0">
                <a:cs typeface="Arial" charset="0"/>
              </a:rPr>
              <a:t>²</a:t>
            </a:r>
            <a:r>
              <a:rPr lang="uk-UA" sz="3600" i="1" dirty="0" smtClean="0">
                <a:cs typeface="Arial" charset="0"/>
              </a:rPr>
              <a:t>+7х+10=0</a:t>
            </a:r>
          </a:p>
          <a:p>
            <a:pPr marL="914400" indent="-914400" algn="just">
              <a:buFont typeface="Arial" pitchFamily="34" charset="0"/>
              <a:buChar char="•"/>
            </a:pPr>
            <a:endParaRPr lang="uk-UA" sz="3600" dirty="0" smtClean="0"/>
          </a:p>
          <a:p>
            <a:pPr marL="342900" indent="-342900">
              <a:buFont typeface="+mj-lt"/>
              <a:buAutoNum type="arabicPeriod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08720"/>
            <a:ext cx="6534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Історична  довідка про квадратні рівняння</a:t>
            </a:r>
            <a:endParaRPr lang="uk-UA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32656"/>
            <a:ext cx="53052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Квадратні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рівняння</a:t>
            </a:r>
            <a:r>
              <a:rPr lang="ru-RU" sz="4000" dirty="0" smtClean="0">
                <a:solidFill>
                  <a:srgbClr val="FF0000"/>
                </a:solidFill>
              </a:rPr>
              <a:t> в </a:t>
            </a:r>
          </a:p>
          <a:p>
            <a:pPr algn="ctr"/>
            <a:r>
              <a:rPr lang="ru-RU" sz="4000" dirty="0" err="1" smtClean="0">
                <a:solidFill>
                  <a:srgbClr val="FF0000"/>
                </a:solidFill>
              </a:rPr>
              <a:t>Давньому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Вавілоні</a:t>
            </a:r>
            <a:endParaRPr lang="uk-UA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88840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Квадратні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рівняння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вміли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розв’язувати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2000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вавілоняни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квадратних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рівнянь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викладене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вавілонських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текстах,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співпадає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невідомо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дійшли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вавілоняни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правила.</a:t>
            </a:r>
          </a:p>
        </p:txBody>
      </p:sp>
      <p:pic>
        <p:nvPicPr>
          <p:cNvPr id="4" name="Picture 4" descr="babyl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1" y="1988840"/>
            <a:ext cx="2952328" cy="3753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i="1" dirty="0" smtClean="0">
                <a:solidFill>
                  <a:srgbClr val="00B050"/>
                </a:solidFill>
              </a:rPr>
              <a:t>Девіз уроку</a:t>
            </a:r>
            <a:r>
              <a:rPr lang="uk-UA" sz="7200" i="1" dirty="0" smtClean="0">
                <a:solidFill>
                  <a:srgbClr val="00B050"/>
                </a:solidFill>
              </a:rPr>
              <a:t>: </a:t>
            </a:r>
            <a:endParaRPr lang="ru-RU" sz="7200" i="1" dirty="0" smtClean="0">
              <a:solidFill>
                <a:srgbClr val="00B050"/>
              </a:solidFill>
            </a:endParaRPr>
          </a:p>
          <a:p>
            <a:pPr algn="ctr"/>
            <a:r>
              <a:rPr lang="uk-UA" sz="7200" dirty="0" smtClean="0"/>
              <a:t>Щоб з рівняннями дружити, потрібно формули вчити</a:t>
            </a:r>
            <a:endParaRPr lang="ru-RU" sz="72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251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Квадратні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</a:rPr>
              <a:t>рівняння</a:t>
            </a:r>
            <a:r>
              <a:rPr lang="ru-RU" sz="5400" dirty="0" smtClean="0">
                <a:solidFill>
                  <a:srgbClr val="FF0000"/>
                </a:solidFill>
              </a:rPr>
              <a:t> в </a:t>
            </a:r>
            <a:r>
              <a:rPr lang="ru-RU" sz="5400" dirty="0" err="1" smtClean="0">
                <a:solidFill>
                  <a:srgbClr val="FF0000"/>
                </a:solidFill>
              </a:rPr>
              <a:t>Індії</a:t>
            </a:r>
            <a:endParaRPr lang="uk-UA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4248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84138" algn="ctr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згадування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квадратні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499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публічні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змагання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задач.</a:t>
            </a:r>
          </a:p>
          <a:p>
            <a:pPr marL="182563" indent="84138" algn="ctr">
              <a:lnSpc>
                <a:spcPct val="80000"/>
              </a:lnSpc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84138" algn="ctr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знаменитого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індійського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математика: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556792"/>
            <a:ext cx="4572000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На дві зграї розділившись,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Розважались в гаї  мавпи.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Одна восьма їх в квадраті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Гучно разом </a:t>
            </a:r>
            <a:r>
              <a:rPr lang="uk-UA" sz="2400" b="1" i="1" dirty="0" err="1" smtClean="0">
                <a:latin typeface="Times New Roman" pitchFamily="18" charset="0"/>
              </a:rPr>
              <a:t>забавлялись</a:t>
            </a:r>
            <a:r>
              <a:rPr lang="uk-UA" sz="2400" b="1" i="1" dirty="0" smtClean="0">
                <a:latin typeface="Times New Roman" pitchFamily="18" charset="0"/>
              </a:rPr>
              <a:t>.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З криком радісним дванадцять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На  ліанах  колихали.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Разом скільки, ти дізнайся,</a:t>
            </a:r>
          </a:p>
          <a:p>
            <a:pPr marL="182563" indent="84138">
              <a:lnSpc>
                <a:spcPct val="80000"/>
              </a:lnSpc>
              <a:defRPr/>
            </a:pPr>
            <a:r>
              <a:rPr lang="uk-UA" sz="2400" b="1" i="1" dirty="0" smtClean="0">
                <a:latin typeface="Times New Roman" pitchFamily="18" charset="0"/>
              </a:rPr>
              <a:t>Мавп було у тому гаї?</a:t>
            </a:r>
            <a:endParaRPr lang="ru-RU" sz="2400" b="1" i="1" dirty="0" smtClean="0">
              <a:latin typeface="Times New Roman" pitchFamily="18" charset="0"/>
            </a:endParaRPr>
          </a:p>
        </p:txBody>
      </p:sp>
      <p:pic>
        <p:nvPicPr>
          <p:cNvPr id="5" name="Picture 5" descr="ind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65104"/>
            <a:ext cx="4427017" cy="2492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72418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sz="4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sz="4000" b="1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язування</a:t>
            </a:r>
            <a:r>
              <a:rPr lang="ru-RU" sz="4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задачі</a:t>
            </a:r>
            <a:r>
              <a:rPr lang="ru-RU" sz="4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Бхаскари</a:t>
            </a:r>
            <a:r>
              <a:rPr lang="ru-RU" sz="40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64624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Нехай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було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  </a:t>
            </a:r>
            <a:r>
              <a:rPr lang="en-US" sz="2800" b="1" i="1" dirty="0" smtClean="0">
                <a:solidFill>
                  <a:srgbClr val="000000"/>
                </a:solidFill>
                <a:latin typeface="Comic Sans MS" pitchFamily="66" charset="0"/>
              </a:rPr>
              <a:t>x</a:t>
            </a:r>
            <a:r>
              <a:rPr lang="ru-RU" sz="2800" b="1" i="1" dirty="0" smtClean="0">
                <a:solidFill>
                  <a:srgbClr val="000000"/>
                </a:solidFill>
                <a:latin typeface="Comic Sans MS" pitchFamily="66" charset="0"/>
              </a:rPr>
              <a:t>   </a:t>
            </a:r>
            <a:r>
              <a:rPr lang="en-US" sz="28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uk-UA" sz="2800" b="1" i="1" dirty="0" smtClean="0">
                <a:solidFill>
                  <a:srgbClr val="0000CC"/>
                </a:solidFill>
                <a:latin typeface="Comic Sans MS" pitchFamily="66" charset="0"/>
              </a:rPr>
              <a:t>мавп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тоді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 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гучно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    забавлялось –       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Складемо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rgbClr val="0000CC"/>
                </a:solidFill>
                <a:latin typeface="Comic Sans MS" pitchFamily="66" charset="0"/>
              </a:rPr>
              <a:t>рівняння</a:t>
            </a:r>
            <a:r>
              <a:rPr lang="ru-RU" sz="2800" b="1" i="1" dirty="0" smtClean="0">
                <a:solidFill>
                  <a:srgbClr val="0000CC"/>
                </a:solidFill>
                <a:latin typeface="Comic Sans MS" pitchFamily="66" charset="0"/>
              </a:rPr>
              <a:t>:</a:t>
            </a:r>
            <a:endParaRPr lang="ru-RU" sz="2800" b="1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6084168" y="1844824"/>
          <a:ext cx="698500" cy="1079500"/>
        </p:xfrm>
        <a:graphic>
          <a:graphicData uri="http://schemas.openxmlformats.org/presentationml/2006/ole">
            <p:oleObj spid="_x0000_s29698" name="Формула" r:id="rId3" imgW="342720" imgH="469800" progId="Equation.3">
              <p:embed/>
            </p:oleObj>
          </a:graphicData>
        </a:graphic>
      </p:graphicFrame>
      <p:graphicFrame>
        <p:nvGraphicFramePr>
          <p:cNvPr id="68631" name="Object 23"/>
          <p:cNvGraphicFramePr>
            <a:graphicFrameLocks noChangeAspect="1"/>
          </p:cNvGraphicFramePr>
          <p:nvPr/>
        </p:nvGraphicFramePr>
        <p:xfrm>
          <a:off x="611560" y="3068960"/>
          <a:ext cx="3097212" cy="981075"/>
        </p:xfrm>
        <a:graphic>
          <a:graphicData uri="http://schemas.openxmlformats.org/presentationml/2006/ole">
            <p:oleObj spid="_x0000_s29699" name="Формула" r:id="rId4" imgW="876300" imgH="469900" progId="Equation.3">
              <p:embed/>
            </p:oleObj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827088" y="4005263"/>
          <a:ext cx="2232025" cy="1023937"/>
        </p:xfrm>
        <a:graphic>
          <a:graphicData uri="http://schemas.openxmlformats.org/presentationml/2006/ole">
            <p:oleObj spid="_x0000_s29700" name="Формула" r:id="rId5" imgW="927100" imgH="419100" progId="Equation.3">
              <p:embed/>
            </p:oleObj>
          </a:graphicData>
        </a:graphic>
      </p:graphicFrame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539750" y="5300663"/>
          <a:ext cx="3527425" cy="550862"/>
        </p:xfrm>
        <a:graphic>
          <a:graphicData uri="http://schemas.openxmlformats.org/presentationml/2006/ole">
            <p:oleObj spid="_x0000_s29701" name="Формула" r:id="rId6" imgW="1333500" imgH="203200" progId="Equation.3">
              <p:embed/>
            </p:oleObj>
          </a:graphicData>
        </a:graphic>
      </p:graphicFrame>
      <p:graphicFrame>
        <p:nvGraphicFramePr>
          <p:cNvPr id="68625" name="Object 17"/>
          <p:cNvGraphicFramePr>
            <a:graphicFrameLocks noChangeAspect="1"/>
          </p:cNvGraphicFramePr>
          <p:nvPr/>
        </p:nvGraphicFramePr>
        <p:xfrm>
          <a:off x="4932363" y="2997200"/>
          <a:ext cx="3240087" cy="593725"/>
        </p:xfrm>
        <a:graphic>
          <a:graphicData uri="http://schemas.openxmlformats.org/presentationml/2006/ole">
            <p:oleObj spid="_x0000_s29702" name="Формула" r:id="rId7" imgW="1143000" imgH="203200" progId="Equation.3">
              <p:embed/>
            </p:oleObj>
          </a:graphicData>
        </a:graphic>
      </p:graphicFrame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3995738" y="3716338"/>
          <a:ext cx="4751387" cy="1046162"/>
        </p:xfrm>
        <a:graphic>
          <a:graphicData uri="http://schemas.openxmlformats.org/presentationml/2006/ole">
            <p:oleObj spid="_x0000_s29703" name="Формула" r:id="rId8" imgW="2133360" imgH="482400" progId="Equation.3">
              <p:embed/>
            </p:oleObj>
          </a:graphicData>
        </a:graphic>
      </p:graphicFrame>
      <p:graphicFrame>
        <p:nvGraphicFramePr>
          <p:cNvPr id="68629" name="Object 21"/>
          <p:cNvGraphicFramePr>
            <a:graphicFrameLocks noChangeAspect="1"/>
          </p:cNvGraphicFramePr>
          <p:nvPr/>
        </p:nvGraphicFramePr>
        <p:xfrm>
          <a:off x="6156325" y="4365625"/>
          <a:ext cx="2232025" cy="1635125"/>
        </p:xfrm>
        <a:graphic>
          <a:graphicData uri="http://schemas.openxmlformats.org/presentationml/2006/ole">
            <p:oleObj spid="_x0000_s29704" name="Формула" r:id="rId9" imgW="1104900" imgH="8128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331640" y="6093296"/>
            <a:ext cx="44678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48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мавп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8640"/>
            <a:ext cx="58817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</a:t>
            </a:r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Самостійна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9024" y="1340768"/>
          <a:ext cx="8784976" cy="43915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4104456"/>
                <a:gridCol w="4680520"/>
              </a:tblGrid>
              <a:tr h="6604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800" b="1" dirty="0">
                          <a:effectLst/>
                        </a:rPr>
                        <a:t>      Варіант   1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800" b="1" dirty="0">
                          <a:effectLst/>
                        </a:rPr>
                        <a:t>      Варіант   2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3200" dirty="0" smtClean="0">
                          <a:effectLst/>
                        </a:rPr>
                        <a:t>Розв’яжіть    </a:t>
                      </a:r>
                      <a:r>
                        <a:rPr lang="uk-UA" sz="3200" dirty="0">
                          <a:effectLst/>
                        </a:rPr>
                        <a:t>рівняння: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5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46545" r="-114264" b="-20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7630" t="-46545" r="-130" b="-203"/>
                      </a:stretch>
                    </a:blip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7920870"/>
              </p:ext>
            </p:extLst>
          </p:nvPr>
        </p:nvGraphicFramePr>
        <p:xfrm>
          <a:off x="6660232" y="5877272"/>
          <a:ext cx="1360453" cy="45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0453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УДАЧІ</a:t>
                      </a:r>
                      <a:r>
                        <a:rPr lang="uk-UA" sz="20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8" descr="j04298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89240"/>
            <a:ext cx="9366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j04298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9366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j04298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9366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0"/>
            <a:ext cx="5489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ПЕРЕВІРКА!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p14="http://schemas.microsoft.com/office/powerpoint/2010/main" xmlns="" xmlns:a14="http://schemas.microsoft.com/office/drawing/2010/main" val="1263014707"/>
              </p:ext>
            </p:extLst>
          </p:nvPr>
        </p:nvGraphicFramePr>
        <p:xfrm>
          <a:off x="0" y="908721"/>
          <a:ext cx="9144000" cy="5717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2098"/>
                <a:gridCol w="4721902"/>
              </a:tblGrid>
              <a:tr h="36777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 smtClean="0"/>
                        <a:t>Варіант 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/>
                        <a:t>Варіант 2</a:t>
                      </a:r>
                      <a:endParaRPr lang="ru-RU" sz="2000" b="1" dirty="0"/>
                    </a:p>
                  </a:txBody>
                  <a:tcPr/>
                </a:tc>
              </a:tr>
              <a:tr h="5320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2"/>
                      <a:stretch>
                        <a:fillRect l="-138" t="-7107" r="-106897" b="-10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 rotWithShape="1">
                      <a:blip r:embed="rId2"/>
                      <a:stretch>
                        <a:fillRect l="-93677" t="-7107" b="-102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p14="http://schemas.microsoft.com/office/powerpoint/2010/main" xmlns="" xmlns:a14="http://schemas.microsoft.com/office/drawing/2010/main" val="3358155839"/>
              </p:ext>
            </p:extLst>
          </p:nvPr>
        </p:nvGraphicFramePr>
        <p:xfrm>
          <a:off x="179512" y="923330"/>
          <a:ext cx="8496944" cy="5769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Варіант 1</a:t>
                      </a:r>
                      <a:endParaRPr lang="ru-RU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/>
                        <a:t>Варіант 2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50682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2"/>
                      <a:stretch>
                        <a:fillRect t="-14423" r="-10014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 rotWithShape="1">
                      <a:blip r:embed="rId2"/>
                      <a:stretch>
                        <a:fillRect l="-100000" t="-14423" r="-143"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0"/>
            <a:ext cx="5489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ПЕРЕВІРКА!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p14="http://schemas.microsoft.com/office/powerpoint/2010/main" xmlns="" xmlns:a14="http://schemas.microsoft.com/office/drawing/2010/main" val="4118642625"/>
              </p:ext>
            </p:extLst>
          </p:nvPr>
        </p:nvGraphicFramePr>
        <p:xfrm>
          <a:off x="179512" y="1124744"/>
          <a:ext cx="8856984" cy="5601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464496"/>
              </a:tblGrid>
              <a:tr h="1066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Варіант 1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Варіант 2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45350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blipFill rotWithShape="1">
                      <a:blip r:embed="rId2"/>
                      <a:stretch>
                        <a:fillRect t="-25303" r="-101664" b="-13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 rotWithShape="1">
                      <a:blip r:embed="rId2"/>
                      <a:stretch>
                        <a:fillRect l="-98497" t="-25303" r="-137" b="-135"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0"/>
            <a:ext cx="54890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ПЕРЕВІРКА!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60648"/>
            <a:ext cx="53976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ЗАПИШІТЬ:</a:t>
            </a:r>
          </a:p>
        </p:txBody>
      </p: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 rot="5400000">
            <a:off x="-864375" y="2672799"/>
            <a:ext cx="5400487" cy="216058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i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Домашнє</a:t>
            </a:r>
            <a:endParaRPr lang="ru-RU" sz="3600" b="1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 fontAlgn="auto"/>
            <a:r>
              <a:rPr lang="ru-RU" sz="3600" b="1" i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завдання</a:t>
            </a:r>
            <a:endParaRPr lang="ru-RU" sz="3600" b="1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988840"/>
            <a:ext cx="301396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№646, </a:t>
            </a:r>
          </a:p>
          <a:p>
            <a:r>
              <a:rPr lang="ru-RU" sz="6600" b="1" dirty="0" smtClean="0"/>
              <a:t>№699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8858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Не </a:t>
            </a:r>
            <a:r>
              <a:rPr lang="uk-UA" sz="7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махай на все рукою, не лінуйся, </a:t>
            </a:r>
            <a:r>
              <a:rPr lang="uk-UA" sz="7200" b="1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а </a:t>
            </a:r>
            <a:r>
              <a:rPr lang="uk-UA" sz="7200" b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учись.</a:t>
            </a:r>
            <a:endParaRPr lang="ru-RU" sz="7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uk-UA" sz="7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Бо чого навчишся в школі, знадобиться ще колись</a:t>
            </a:r>
            <a:r>
              <a:rPr lang="uk-UA" sz="7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!</a:t>
            </a:r>
            <a:endParaRPr lang="uk-UA" sz="7200" i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888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800" b="1" dirty="0" smtClean="0">
                <a:ln w="12700" cmpd="sng">
                  <a:solidFill>
                    <a:schemeClr val="tx1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Дякую за урок!</a:t>
            </a:r>
            <a:endParaRPr lang="ru-RU" sz="7800" b="1" dirty="0">
              <a:ln w="12700" cmpd="sng">
                <a:solidFill>
                  <a:schemeClr val="tx1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9222" name="Picture 6" descr="D:\Все картинки\Анимация вся\Надписи\1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572008"/>
            <a:ext cx="3727441" cy="18907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0198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72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«Теоретична»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4482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solidFill>
                  <a:srgbClr val="000099"/>
                </a:solidFill>
                <a:latin typeface="Comic Sans MS" pitchFamily="66" charset="0"/>
              </a:rPr>
              <a:t>Квадратним</a:t>
            </a:r>
            <a:r>
              <a:rPr lang="ru-RU" sz="28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rgbClr val="000099"/>
                </a:solidFill>
                <a:latin typeface="Comic Sans MS" pitchFamily="66" charset="0"/>
              </a:rPr>
              <a:t>рівнянням</a:t>
            </a:r>
            <a:r>
              <a:rPr lang="ru-RU" sz="28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800" b="1" dirty="0" err="1" smtClean="0">
                <a:solidFill>
                  <a:srgbClr val="000099"/>
                </a:solidFill>
                <a:latin typeface="Comic Sans MS" pitchFamily="66" charset="0"/>
              </a:rPr>
              <a:t>називається</a:t>
            </a:r>
            <a:endParaRPr lang="ru-RU" sz="28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068960"/>
            <a:ext cx="6102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0099"/>
                </a:solidFill>
                <a:latin typeface="Comic Sans MS" pitchFamily="66" charset="0"/>
              </a:rPr>
              <a:t>рівняння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 виду 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ах</a:t>
            </a:r>
            <a:r>
              <a:rPr lang="ru-RU" sz="2800" b="1" i="1" baseline="30000" dirty="0" smtClean="0">
                <a:solidFill>
                  <a:srgbClr val="CC3300"/>
                </a:solidFill>
                <a:latin typeface="Comic Sans MS" pitchFamily="66" charset="0"/>
              </a:rPr>
              <a:t>2 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+ </a:t>
            </a:r>
            <a:r>
              <a:rPr lang="en-US" sz="2800" b="1" i="1" dirty="0" smtClean="0">
                <a:solidFill>
                  <a:srgbClr val="CC3300"/>
                </a:solidFill>
                <a:latin typeface="Comic Sans MS" pitchFamily="66" charset="0"/>
              </a:rPr>
              <a:t>b</a:t>
            </a:r>
            <a:r>
              <a:rPr lang="ru-RU" sz="2800" b="1" i="1" dirty="0" err="1" smtClean="0">
                <a:solidFill>
                  <a:srgbClr val="CC3300"/>
                </a:solidFill>
                <a:latin typeface="Comic Sans MS" pitchFamily="66" charset="0"/>
              </a:rPr>
              <a:t>х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 +с = 0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algn="ctr"/>
            <a:endParaRPr lang="ru-RU" sz="28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 де  </a:t>
            </a:r>
            <a:r>
              <a:rPr lang="ru-RU" sz="2800" b="1" i="1" dirty="0" err="1" smtClean="0">
                <a:solidFill>
                  <a:srgbClr val="CC3300"/>
                </a:solidFill>
                <a:latin typeface="Comic Sans MS" pitchFamily="66" charset="0"/>
              </a:rPr>
              <a:t>х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–</a:t>
            </a:r>
            <a:r>
              <a:rPr lang="ru-RU" sz="2800" b="1" dirty="0" err="1" smtClean="0">
                <a:solidFill>
                  <a:srgbClr val="000099"/>
                </a:solidFill>
                <a:latin typeface="Comic Sans MS" pitchFamily="66" charset="0"/>
              </a:rPr>
              <a:t>змінна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algn="ctr"/>
            <a:endParaRPr lang="ru-RU" sz="28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  </a:t>
            </a:r>
            <a:r>
              <a:rPr lang="en-US" sz="2800" b="1" i="1" dirty="0" smtClean="0">
                <a:solidFill>
                  <a:srgbClr val="CC3300"/>
                </a:solidFill>
                <a:latin typeface="Comic Sans MS" pitchFamily="66" charset="0"/>
              </a:rPr>
              <a:t>a</a:t>
            </a:r>
            <a:r>
              <a:rPr lang="ru-RU" sz="2800" b="1" i="1" dirty="0" smtClean="0">
                <a:solidFill>
                  <a:srgbClr val="000099"/>
                </a:solidFill>
                <a:latin typeface="Comic Sans MS" pitchFamily="66" charset="0"/>
              </a:rPr>
              <a:t>,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i="1" dirty="0" smtClean="0">
                <a:solidFill>
                  <a:srgbClr val="CC3300"/>
                </a:solidFill>
                <a:latin typeface="Comic Sans MS" pitchFamily="66" charset="0"/>
              </a:rPr>
              <a:t>b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ru-RU" sz="2800" b="1" i="1" dirty="0" err="1" smtClean="0">
                <a:solidFill>
                  <a:srgbClr val="000099"/>
                </a:solidFill>
                <a:latin typeface="Comic Sans MS" pitchFamily="66" charset="0"/>
              </a:rPr>
              <a:t>і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 с </a:t>
            </a:r>
            <a:r>
              <a:rPr lang="ru-RU" sz="2800" b="1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800" b="1" dirty="0" err="1" smtClean="0">
                <a:solidFill>
                  <a:srgbClr val="000099"/>
                </a:solidFill>
                <a:latin typeface="Comic Sans MS" pitchFamily="66" charset="0"/>
              </a:rPr>
              <a:t>деякі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 числа,</a:t>
            </a:r>
            <a:r>
              <a:rPr lang="en-US" sz="2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800" b="1" i="1" dirty="0" smtClean="0">
                <a:solidFill>
                  <a:srgbClr val="CC3300"/>
                </a:solidFill>
                <a:latin typeface="Comic Sans MS" pitchFamily="66" charset="0"/>
              </a:rPr>
              <a:t>а ≠ </a:t>
            </a:r>
            <a:r>
              <a:rPr lang="ru-RU" sz="2800" b="1" dirty="0" smtClean="0">
                <a:solidFill>
                  <a:srgbClr val="CC3300"/>
                </a:solidFill>
                <a:latin typeface="Comic Sans MS" pitchFamily="66" charset="0"/>
              </a:rPr>
              <a:t>0</a:t>
            </a:r>
            <a:r>
              <a:rPr lang="ru-RU" sz="28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267744" y="980728"/>
            <a:ext cx="4680520" cy="369332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  <a:t>КВАДРАТНІ РІВНЯННЯ</a:t>
            </a: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flipH="1">
            <a:off x="2123728" y="134076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364088" y="1340768"/>
            <a:ext cx="1296988" cy="5746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1916832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  <a:t>ПОВНІ</a:t>
            </a:r>
            <a:b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  <a:t>КВАДРАТНІ РІВНЯННЯ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2123728" y="2564904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3568" y="2924944"/>
            <a:ext cx="287972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CC3300"/>
                </a:solidFill>
                <a:latin typeface="Comic Sans MS" pitchFamily="66" charset="0"/>
              </a:rPr>
              <a:t>а ≠ 0,  </a:t>
            </a:r>
            <a:r>
              <a:rPr lang="en-US" sz="1800" b="1" i="1" dirty="0">
                <a:solidFill>
                  <a:srgbClr val="CC3300"/>
                </a:solidFill>
                <a:latin typeface="Comic Sans MS" pitchFamily="66" charset="0"/>
              </a:rPr>
              <a:t>b</a:t>
            </a:r>
            <a:r>
              <a:rPr lang="ru-RU" sz="1800" b="1" i="1" dirty="0">
                <a:solidFill>
                  <a:srgbClr val="CC3300"/>
                </a:solidFill>
                <a:latin typeface="Comic Sans MS" pitchFamily="66" charset="0"/>
              </a:rPr>
              <a:t> ≠ 0,   с ≠ 0</a:t>
            </a: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123728" y="3284984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331640" y="4221088"/>
            <a:ext cx="1728787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2х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+5х-7=0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6х+х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-3=0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-8х-7=0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25-10х+х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=0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48064" y="1916832"/>
            <a:ext cx="3384550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  <a:t>НЕПОВНІ</a:t>
            </a:r>
            <a:b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ru-RU" sz="1800" b="1" i="1" dirty="0">
                <a:solidFill>
                  <a:srgbClr val="000099"/>
                </a:solidFill>
                <a:latin typeface="Comic Sans MS" pitchFamily="66" charset="0"/>
              </a:rPr>
              <a:t>КВАДРАТНІ РІВНЯННЯ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732240" y="2636912"/>
            <a:ext cx="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48064" y="2996952"/>
            <a:ext cx="3024187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CC3300"/>
                </a:solidFill>
                <a:latin typeface="Comic Sans MS" pitchFamily="66" charset="0"/>
              </a:rPr>
              <a:t>а ≠ 0,  </a:t>
            </a:r>
            <a:r>
              <a:rPr lang="en-US" sz="1800" b="1" i="1" dirty="0">
                <a:solidFill>
                  <a:srgbClr val="CC3300"/>
                </a:solidFill>
                <a:latin typeface="Comic Sans MS" pitchFamily="66" charset="0"/>
              </a:rPr>
              <a:t>b</a:t>
            </a:r>
            <a:r>
              <a:rPr lang="ru-RU" sz="1800" b="1" i="1" dirty="0">
                <a:solidFill>
                  <a:srgbClr val="CC3300"/>
                </a:solidFill>
                <a:latin typeface="Comic Sans MS" pitchFamily="66" charset="0"/>
              </a:rPr>
              <a:t> = 0,  с = 0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732240" y="3429000"/>
            <a:ext cx="0" cy="9366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868144" y="4365104"/>
            <a:ext cx="1800225" cy="1614487"/>
          </a:xfrm>
          <a:prstGeom prst="rect">
            <a:avLst/>
          </a:prstGeom>
          <a:solidFill>
            <a:schemeClr val="bg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3х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-2х=0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2х+х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125+5х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=0</a:t>
            </a:r>
          </a:p>
          <a:p>
            <a:pPr algn="ctr">
              <a:spcBef>
                <a:spcPct val="50000"/>
              </a:spcBef>
            </a:pP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49х</a:t>
            </a:r>
            <a:r>
              <a:rPr lang="ru-RU" sz="1800" b="1" i="1" baseline="30000" dirty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ru-RU" sz="1800" b="1" i="1" dirty="0">
                <a:solidFill>
                  <a:srgbClr val="000099"/>
                </a:solidFill>
                <a:latin typeface="Arial" charset="0"/>
              </a:rPr>
              <a:t>-81=0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1680" y="0"/>
            <a:ext cx="61206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«Теоретична»</a:t>
            </a:r>
          </a:p>
          <a:p>
            <a:endParaRPr lang="uk-UA" dirty="0"/>
          </a:p>
        </p:txBody>
      </p:sp>
      <p:pic>
        <p:nvPicPr>
          <p:cNvPr id="16" name="Picture 16" descr="j03369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013176"/>
            <a:ext cx="10890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2"/>
            <a:ext cx="58817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«Теоретична»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Алгоритм </a:t>
            </a:r>
            <a:r>
              <a:rPr lang="ru-RU" sz="2800" dirty="0" err="1" smtClean="0">
                <a:solidFill>
                  <a:srgbClr val="7030A0"/>
                </a:solidFill>
              </a:rPr>
              <a:t>розв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'</a:t>
            </a:r>
            <a:r>
              <a:rPr lang="ru-RU" sz="2800" dirty="0" err="1" smtClean="0">
                <a:solidFill>
                  <a:srgbClr val="7030A0"/>
                </a:solidFill>
              </a:rPr>
              <a:t>язування</a:t>
            </a:r>
            <a:r>
              <a:rPr lang="ru-RU" sz="2800" dirty="0" smtClean="0">
                <a:solidFill>
                  <a:srgbClr val="7030A0"/>
                </a:solidFill>
              </a:rPr>
              <a:t> квадратного </a:t>
            </a:r>
            <a:r>
              <a:rPr lang="ru-RU" sz="2800" dirty="0" err="1" smtClean="0">
                <a:solidFill>
                  <a:srgbClr val="7030A0"/>
                </a:solidFill>
              </a:rPr>
              <a:t>рівняння</a:t>
            </a:r>
            <a:r>
              <a:rPr lang="ru-RU" sz="2800" dirty="0" smtClean="0">
                <a:solidFill>
                  <a:srgbClr val="7030A0"/>
                </a:solidFill>
              </a:rPr>
              <a:t>:</a:t>
            </a:r>
            <a:endParaRPr lang="uk-UA" sz="2800" dirty="0">
              <a:solidFill>
                <a:srgbClr val="7030A0"/>
              </a:solidFill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/>
        </p:nvGraphicFramePr>
        <p:xfrm>
          <a:off x="1979712" y="2564904"/>
          <a:ext cx="5105400" cy="1016000"/>
        </p:xfrm>
        <a:graphic>
          <a:graphicData uri="http://schemas.openxmlformats.org/presentationml/2006/ole">
            <p:oleObj spid="_x0000_s1026" name="Формула" r:id="rId3" imgW="1841400" imgH="36828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3573016"/>
            <a:ext cx="6102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aseline="-25000" dirty="0" err="1" smtClean="0">
                <a:solidFill>
                  <a:srgbClr val="7030A0"/>
                </a:solidFill>
                <a:latin typeface="Verdana" pitchFamily="34" charset="0"/>
              </a:rPr>
              <a:t>Визнач</a:t>
            </a:r>
            <a:r>
              <a:rPr lang="uk-UA" sz="4800" baseline="-25000" dirty="0" smtClean="0">
                <a:solidFill>
                  <a:srgbClr val="7030A0"/>
                </a:solidFill>
                <a:latin typeface="Verdana" pitchFamily="34" charset="0"/>
              </a:rPr>
              <a:t>и</a:t>
            </a:r>
            <a:r>
              <a:rPr lang="ru-RU" sz="4800" baseline="-25000" dirty="0" err="1" smtClean="0">
                <a:solidFill>
                  <a:srgbClr val="7030A0"/>
                </a:solidFill>
                <a:latin typeface="Verdana" pitchFamily="34" charset="0"/>
              </a:rPr>
              <a:t>ти</a:t>
            </a:r>
            <a:r>
              <a:rPr lang="ru-RU" sz="4800" baseline="-25000" dirty="0" smtClean="0">
                <a:solidFill>
                  <a:srgbClr val="7030A0"/>
                </a:solidFill>
                <a:latin typeface="Verdana" pitchFamily="34" charset="0"/>
              </a:rPr>
              <a:t>   </a:t>
            </a:r>
            <a:r>
              <a:rPr lang="ru-RU" sz="4800" baseline="-25000" dirty="0" err="1" smtClean="0">
                <a:solidFill>
                  <a:srgbClr val="7030A0"/>
                </a:solidFill>
                <a:latin typeface="Verdana" pitchFamily="34" charset="0"/>
              </a:rPr>
              <a:t>дискримінант</a:t>
            </a:r>
            <a:r>
              <a:rPr lang="ru-RU" sz="4800" baseline="-25000" dirty="0" smtClean="0">
                <a:solidFill>
                  <a:srgbClr val="7030A0"/>
                </a:solidFill>
                <a:latin typeface="Verdana" pitchFamily="34" charset="0"/>
              </a:rPr>
              <a:t> </a:t>
            </a:r>
          </a:p>
          <a:p>
            <a:pPr algn="ctr"/>
            <a:r>
              <a:rPr lang="ru-RU" sz="4800" baseline="-25000" dirty="0" smtClean="0">
                <a:solidFill>
                  <a:srgbClr val="7030A0"/>
                </a:solidFill>
                <a:latin typeface="Verdana" pitchFamily="34" charset="0"/>
              </a:rPr>
              <a:t>за формулою:</a:t>
            </a:r>
            <a:endParaRPr lang="ru-RU" sz="4800" baseline="-25000" dirty="0">
              <a:solidFill>
                <a:srgbClr val="7030A0"/>
              </a:solidFill>
              <a:latin typeface="Verdana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331640" y="4509120"/>
          <a:ext cx="6477000" cy="1752600"/>
        </p:xfrm>
        <a:graphic>
          <a:graphicData uri="http://schemas.openxmlformats.org/presentationml/2006/ole">
            <p:oleObj spid="_x0000_s1027" name="Формула" r:id="rId4" imgW="825500" imgH="203200" progId="Equation.3">
              <p:embed/>
            </p:oleObj>
          </a:graphicData>
        </a:graphic>
      </p:graphicFrame>
      <p:pic>
        <p:nvPicPr>
          <p:cNvPr id="7" name="Picture 9" descr="j0336915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68960"/>
            <a:ext cx="11303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58817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«Теоретична»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28800"/>
            <a:ext cx="17604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D&gt;0</a:t>
            </a:r>
            <a:endParaRPr lang="uk-UA" sz="6600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/>
        </p:nvGraphicFramePr>
        <p:xfrm>
          <a:off x="179512" y="2852936"/>
          <a:ext cx="3517900" cy="1676400"/>
        </p:xfrm>
        <a:graphic>
          <a:graphicData uri="http://schemas.openxmlformats.org/presentationml/2006/ole">
            <p:oleObj spid="_x0000_s2050" name="Формула" r:id="rId3" imgW="901440" imgH="6602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Grp="1" noChangeAspect="1"/>
          </p:cNvGraphicFramePr>
          <p:nvPr/>
        </p:nvGraphicFramePr>
        <p:xfrm>
          <a:off x="179512" y="4437112"/>
          <a:ext cx="3454400" cy="1651000"/>
        </p:xfrm>
        <a:graphic>
          <a:graphicData uri="http://schemas.openxmlformats.org/presentationml/2006/ole">
            <p:oleObj spid="_x0000_s2051" name="Формула" r:id="rId4" imgW="914400" imgH="6984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11960" y="1700808"/>
            <a:ext cx="17604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D=0</a:t>
            </a:r>
            <a:endParaRPr lang="ru-RU" sz="6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99FFCC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2052" name="Object 4"/>
          <p:cNvGraphicFramePr>
            <a:graphicFrameLocks noGrp="1" noChangeAspect="1"/>
          </p:cNvGraphicFramePr>
          <p:nvPr/>
        </p:nvGraphicFramePr>
        <p:xfrm>
          <a:off x="3995936" y="3068960"/>
          <a:ext cx="2514600" cy="2731244"/>
        </p:xfrm>
        <a:graphic>
          <a:graphicData uri="http://schemas.openxmlformats.org/presentationml/2006/ole">
            <p:oleObj spid="_x0000_s2052" name="Формула" r:id="rId5" imgW="482400" imgH="6346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76256" y="1700808"/>
            <a:ext cx="17604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CC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D&lt;0</a:t>
            </a:r>
            <a:endParaRPr lang="uk-UA" sz="6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290501"/>
            <a:ext cx="2061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aseline="-25000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Рівнянння</a:t>
            </a:r>
            <a:r>
              <a:rPr lang="ru-RU" sz="3600" baseline="-250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не </a:t>
            </a:r>
            <a:r>
              <a:rPr lang="ru-RU" sz="3600" baseline="-25000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має</a:t>
            </a:r>
            <a:r>
              <a:rPr lang="ru-RU" sz="3600" baseline="-250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ru-RU" sz="3600" baseline="-25000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розв’язків</a:t>
            </a:r>
            <a:endParaRPr lang="ru-RU" sz="3600" baseline="-25000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76672"/>
            <a:ext cx="58817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«Теоретична»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1700808"/>
            <a:ext cx="37841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solidFill>
                  <a:srgbClr val="FF0066"/>
                </a:solidFill>
                <a:latin typeface="Times New Roman" pitchFamily="18" charset="0"/>
              </a:rPr>
              <a:t>Теорема </a:t>
            </a:r>
            <a:r>
              <a:rPr lang="uk-UA" sz="4400" b="1" dirty="0" err="1" smtClean="0">
                <a:solidFill>
                  <a:srgbClr val="FF0066"/>
                </a:solidFill>
                <a:latin typeface="Times New Roman" pitchFamily="18" charset="0"/>
              </a:rPr>
              <a:t>Вієта</a:t>
            </a:r>
            <a:endParaRPr lang="uk-UA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52936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i="1" dirty="0" smtClean="0"/>
              <a:t>х</a:t>
            </a:r>
            <a:r>
              <a:rPr lang="en-US" sz="3600" i="1" dirty="0" smtClean="0">
                <a:cs typeface="Arial" charset="0"/>
              </a:rPr>
              <a:t>²</a:t>
            </a:r>
            <a:r>
              <a:rPr lang="uk-UA" sz="3600" i="1" dirty="0" smtClean="0">
                <a:cs typeface="Arial" charset="0"/>
              </a:rPr>
              <a:t>+</a:t>
            </a:r>
            <a:r>
              <a:rPr lang="en-US" sz="3600" i="1" dirty="0" err="1" smtClean="0">
                <a:cs typeface="Arial" charset="0"/>
              </a:rPr>
              <a:t>bx+c</a:t>
            </a:r>
            <a:r>
              <a:rPr lang="en-US" sz="3600" i="1" dirty="0" smtClean="0">
                <a:cs typeface="Arial" charset="0"/>
              </a:rPr>
              <a:t>=0</a:t>
            </a:r>
            <a:r>
              <a:rPr lang="uk-UA" sz="3600" dirty="0" smtClean="0">
                <a:cs typeface="Arial" charset="0"/>
              </a:rPr>
              <a:t> </a:t>
            </a:r>
            <a:r>
              <a:rPr lang="uk-UA" sz="3600" dirty="0" smtClean="0">
                <a:solidFill>
                  <a:srgbClr val="FF0000"/>
                </a:solidFill>
                <a:cs typeface="Arial" charset="0"/>
              </a:rPr>
              <a:t>–</a:t>
            </a:r>
            <a:r>
              <a:rPr lang="uk-UA" sz="3600" dirty="0" smtClean="0">
                <a:cs typeface="Arial" charset="0"/>
              </a:rPr>
              <a:t> </a:t>
            </a:r>
            <a:r>
              <a:rPr lang="uk-UA" sz="3600" b="1" dirty="0" smtClean="0">
                <a:solidFill>
                  <a:srgbClr val="FF3300"/>
                </a:solidFill>
                <a:cs typeface="Arial" charset="0"/>
              </a:rPr>
              <a:t>зведене квадратне рівняння</a:t>
            </a:r>
            <a:endParaRPr lang="en-US" sz="3600" b="1" dirty="0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509120"/>
            <a:ext cx="3338553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1037" y="548680"/>
            <a:ext cx="52790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Станція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 «</a:t>
            </a:r>
            <a:r>
              <a:rPr lang="ru-RU" sz="6000" b="1" dirty="0" err="1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Розминка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agneto" pitchFamily="82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700808"/>
            <a:ext cx="6607963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uk-UA" sz="4400" dirty="0">
                <a:solidFill>
                  <a:srgbClr val="FF0000"/>
                </a:solidFill>
              </a:rPr>
              <a:t>Які </a:t>
            </a:r>
            <a:r>
              <a:rPr lang="ru-RU" sz="4400" dirty="0">
                <a:solidFill>
                  <a:srgbClr val="FF0000"/>
                </a:solidFill>
              </a:rPr>
              <a:t>слова зашифрован</a:t>
            </a:r>
            <a:r>
              <a:rPr lang="uk-UA" sz="4400" dirty="0">
                <a:solidFill>
                  <a:srgbClr val="FF0000"/>
                </a:solidFill>
              </a:rPr>
              <a:t>і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967335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6000" b="1" dirty="0" err="1" smtClean="0">
                <a:solidFill>
                  <a:srgbClr val="7030A0"/>
                </a:solidFill>
              </a:rPr>
              <a:t>Ти</a:t>
            </a:r>
            <a:r>
              <a:rPr lang="uk-UA" sz="6000" b="1" dirty="0" smtClean="0">
                <a:solidFill>
                  <a:srgbClr val="7030A0"/>
                </a:solidFill>
              </a:rPr>
              <a:t>і</a:t>
            </a:r>
            <a:r>
              <a:rPr lang="ru-RU" sz="6000" b="1" dirty="0" err="1" smtClean="0">
                <a:solidFill>
                  <a:srgbClr val="7030A0"/>
                </a:solidFill>
              </a:rPr>
              <a:t>мдкисрнн</a:t>
            </a:r>
            <a:endParaRPr lang="ru-RU" sz="6000" dirty="0" smtClean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6000" b="1" dirty="0" smtClean="0">
                <a:solidFill>
                  <a:srgbClr val="7030A0"/>
                </a:solidFill>
              </a:rPr>
              <a:t>Ф</a:t>
            </a:r>
            <a:r>
              <a:rPr lang="uk-UA" sz="6000" b="1" dirty="0" smtClean="0">
                <a:solidFill>
                  <a:srgbClr val="7030A0"/>
                </a:solidFill>
              </a:rPr>
              <a:t>є</a:t>
            </a:r>
            <a:r>
              <a:rPr lang="ru-RU" sz="6000" b="1" dirty="0" err="1" smtClean="0">
                <a:solidFill>
                  <a:srgbClr val="7030A0"/>
                </a:solidFill>
              </a:rPr>
              <a:t>коц</a:t>
            </a:r>
            <a:r>
              <a:rPr lang="uk-UA" sz="6000" b="1" dirty="0" smtClean="0">
                <a:solidFill>
                  <a:srgbClr val="7030A0"/>
                </a:solidFill>
              </a:rPr>
              <a:t>і</a:t>
            </a:r>
            <a:r>
              <a:rPr lang="ru-RU" sz="6000" b="1" dirty="0" err="1" smtClean="0">
                <a:solidFill>
                  <a:srgbClr val="7030A0"/>
                </a:solidFill>
              </a:rPr>
              <a:t>неті</a:t>
            </a:r>
            <a:endParaRPr lang="ru-RU" sz="6000" dirty="0" smtClean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uk-UA" sz="6000" b="1" dirty="0" smtClean="0">
                <a:solidFill>
                  <a:srgbClr val="7030A0"/>
                </a:solidFill>
              </a:rPr>
              <a:t>І</a:t>
            </a:r>
            <a:r>
              <a:rPr lang="ru-RU" sz="6000" b="1" dirty="0" err="1" smtClean="0">
                <a:solidFill>
                  <a:srgbClr val="7030A0"/>
                </a:solidFill>
              </a:rPr>
              <a:t>рокнь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8439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8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Знайди квадратні рівняння</a:t>
            </a:r>
            <a:endParaRPr lang="uk-UA" sz="48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91683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3х</a:t>
            </a:r>
            <a:r>
              <a:rPr lang="ru-RU" sz="4400" baseline="30000" dirty="0" smtClean="0">
                <a:solidFill>
                  <a:srgbClr val="7030A0"/>
                </a:solidFill>
              </a:rPr>
              <a:t>2</a:t>
            </a:r>
            <a:r>
              <a:rPr lang="ru-RU" sz="4400" dirty="0" smtClean="0">
                <a:solidFill>
                  <a:srgbClr val="7030A0"/>
                </a:solidFill>
              </a:rPr>
              <a:t>-2х+5=0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5х-3х</a:t>
            </a:r>
            <a:r>
              <a:rPr lang="ru-RU" sz="4400" baseline="30000" dirty="0" smtClean="0">
                <a:solidFill>
                  <a:srgbClr val="7030A0"/>
                </a:solidFill>
              </a:rPr>
              <a:t>3</a:t>
            </a:r>
            <a:r>
              <a:rPr lang="ru-RU" sz="4400" dirty="0" smtClean="0">
                <a:solidFill>
                  <a:srgbClr val="7030A0"/>
                </a:solidFill>
              </a:rPr>
              <a:t>–х</a:t>
            </a:r>
            <a:r>
              <a:rPr lang="ru-RU" sz="4400" baseline="30000" dirty="0" smtClean="0">
                <a:solidFill>
                  <a:srgbClr val="7030A0"/>
                </a:solidFill>
              </a:rPr>
              <a:t>2 </a:t>
            </a:r>
            <a:r>
              <a:rPr lang="ru-RU" sz="4400" dirty="0" smtClean="0">
                <a:solidFill>
                  <a:srgbClr val="7030A0"/>
                </a:solidFill>
              </a:rPr>
              <a:t>=0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2х-5х</a:t>
            </a:r>
            <a:r>
              <a:rPr lang="ru-RU" sz="4400" baseline="30000" dirty="0" smtClean="0">
                <a:solidFill>
                  <a:srgbClr val="7030A0"/>
                </a:solidFill>
              </a:rPr>
              <a:t>2</a:t>
            </a:r>
            <a:r>
              <a:rPr lang="ru-RU" sz="4400" dirty="0" smtClean="0">
                <a:solidFill>
                  <a:srgbClr val="7030A0"/>
                </a:solidFill>
              </a:rPr>
              <a:t>-1=0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err="1" smtClean="0">
                <a:solidFill>
                  <a:srgbClr val="7030A0"/>
                </a:solidFill>
              </a:rPr>
              <a:t>х</a:t>
            </a:r>
            <a:r>
              <a:rPr lang="ru-RU" sz="4400" dirty="0" smtClean="0">
                <a:solidFill>
                  <a:srgbClr val="7030A0"/>
                </a:solidFill>
              </a:rPr>
              <a:t>(х-1)=0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2х-3=0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(х-3)</a:t>
            </a:r>
            <a:r>
              <a:rPr lang="ru-RU" sz="4400" baseline="30000" dirty="0" smtClean="0">
                <a:solidFill>
                  <a:srgbClr val="7030A0"/>
                </a:solidFill>
              </a:rPr>
              <a:t>2</a:t>
            </a:r>
            <a:r>
              <a:rPr lang="ru-RU" sz="4400" dirty="0" smtClean="0">
                <a:solidFill>
                  <a:srgbClr val="7030A0"/>
                </a:solidFill>
              </a:rPr>
              <a:t>+2=0</a:t>
            </a:r>
            <a:endParaRPr lang="uk-UA" sz="4400" dirty="0">
              <a:solidFill>
                <a:srgbClr val="7030A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843808" y="2060848"/>
            <a:ext cx="432371" cy="432941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771800" y="3429000"/>
            <a:ext cx="438641" cy="444911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771800" y="4005064"/>
            <a:ext cx="438641" cy="444911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843808" y="5445224"/>
            <a:ext cx="432371" cy="432941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9" name="Picture 4" descr="j00787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1738312" cy="301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705</Words>
  <Application>Microsoft Office PowerPoint</Application>
  <PresentationFormat>Экран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Трек</vt:lpstr>
      <vt:lpstr>Формула</vt:lpstr>
      <vt:lpstr>Розв'язування квадратних рівнянь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Розв'язування квадратних рівнянь</dc:title>
  <dc:creator>home</dc:creator>
  <cp:lastModifiedBy>home</cp:lastModifiedBy>
  <cp:revision>19</cp:revision>
  <dcterms:created xsi:type="dcterms:W3CDTF">2018-03-05T12:52:01Z</dcterms:created>
  <dcterms:modified xsi:type="dcterms:W3CDTF">2018-03-13T10:40:33Z</dcterms:modified>
</cp:coreProperties>
</file>