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CE78-F639-45C7-840D-3E05A3C16B78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9A95-1664-4C80-8B0B-E46AE61BE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9A95-1664-4C80-8B0B-E46AE61BE9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BAA3AF-C66F-4D19-86F0-A77F4668625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0CFAE3-1994-407C-A577-E12DD833A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.ua/legislation/law/2232/" TargetMode="External"/><Relationship Id="rId2" Type="http://schemas.openxmlformats.org/officeDocument/2006/relationships/hyperlink" Target="http://osvita.ua/legislation/law/223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vita.ua/legislation/law/2235/" TargetMode="External"/><Relationship Id="rId4" Type="http://schemas.openxmlformats.org/officeDocument/2006/relationships/hyperlink" Target="http://osvita.ua/legislation/law/2241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651-14" TargetMode="External"/><Relationship Id="rId2" Type="http://schemas.openxmlformats.org/officeDocument/2006/relationships/hyperlink" Target="http://zakon2.rada.gov.ua/laws/show/2628-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on2.rada.gov.ua/laws/show/1556-18" TargetMode="External"/><Relationship Id="rId5" Type="http://schemas.openxmlformats.org/officeDocument/2006/relationships/hyperlink" Target="http://zakon2.rada.gov.ua/laws/show/103/98-%D0%B2%D1%80" TargetMode="External"/><Relationship Id="rId4" Type="http://schemas.openxmlformats.org/officeDocument/2006/relationships/hyperlink" Target="http://zakon2.rada.gov.ua/laws/show/1841-1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svita.ua/legislation/law/223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.ua/legislation/law/2234/" TargetMode="External"/><Relationship Id="rId2" Type="http://schemas.openxmlformats.org/officeDocument/2006/relationships/hyperlink" Target="http://osvita.ua/legislation/law/223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svita.ua/legislation/law/223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14422"/>
            <a:ext cx="6172200" cy="187531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 України </a:t>
            </a:r>
            <a:br>
              <a:rPr lang="uk-UA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uk-UA" sz="4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“Про</a:t>
            </a:r>
            <a:r>
              <a:rPr lang="uk-UA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4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освіту”</a:t>
            </a:r>
            <a:r>
              <a:rPr lang="uk-UA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uk-UA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357562"/>
            <a:ext cx="6172200" cy="2786082"/>
          </a:xfrm>
        </p:spPr>
        <p:txBody>
          <a:bodyPr>
            <a:normAutofit/>
          </a:bodyPr>
          <a:lstStyle/>
          <a:p>
            <a:endParaRPr lang="uk-UA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Мои документы\Мои рисунки\pochemu-zhelaniya-ne-ispolnyayutsa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496"/>
            <a:ext cx="4500574" cy="3645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101122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Обрання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b="1" dirty="0" smtClean="0">
                <a:solidFill>
                  <a:srgbClr val="FF0000"/>
                </a:solidFill>
              </a:rPr>
              <a:t> закладу </a:t>
            </a:r>
            <a:r>
              <a:rPr lang="ru-RU" b="1" dirty="0" err="1" smtClean="0">
                <a:solidFill>
                  <a:srgbClr val="FF0000"/>
                </a:solidFill>
              </a:rPr>
              <a:t>загальної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середньої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освіти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24766" cy="5116654"/>
          </a:xfrm>
        </p:spPr>
        <p:txBody>
          <a:bodyPr>
            <a:normAutofit/>
          </a:bodyPr>
          <a:lstStyle/>
          <a:p>
            <a:r>
              <a:rPr lang="ru-RU" dirty="0" smtClean="0"/>
              <a:t>КЕРІВНИК державного, </a:t>
            </a:r>
            <a:r>
              <a:rPr lang="ru-RU" dirty="0" err="1" smtClean="0"/>
              <a:t>комунального</a:t>
            </a:r>
            <a:r>
              <a:rPr lang="ru-RU" dirty="0" smtClean="0"/>
              <a:t> закладу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на посаду </a:t>
            </a:r>
            <a:r>
              <a:rPr lang="ru-RU" b="1" dirty="0" smtClean="0"/>
              <a:t>за результатами конкурсного </a:t>
            </a:r>
            <a:r>
              <a:rPr lang="ru-RU" b="1" dirty="0" err="1" smtClean="0"/>
              <a:t>відбору</a:t>
            </a:r>
            <a:r>
              <a:rPr lang="ru-RU" dirty="0" smtClean="0"/>
              <a:t> </a:t>
            </a:r>
            <a:r>
              <a:rPr lang="ru-RU" dirty="0" err="1" smtClean="0"/>
              <a:t>строком</a:t>
            </a:r>
            <a:r>
              <a:rPr lang="ru-RU" dirty="0" smtClean="0"/>
              <a:t> на </a:t>
            </a:r>
            <a:r>
              <a:rPr lang="ru-RU" b="1" dirty="0" smtClean="0"/>
              <a:t>6 </a:t>
            </a:r>
            <a:r>
              <a:rPr lang="ru-RU" b="1" dirty="0" err="1" smtClean="0"/>
              <a:t>років</a:t>
            </a:r>
            <a:r>
              <a:rPr lang="ru-RU" dirty="0" smtClean="0"/>
              <a:t> (</a:t>
            </a:r>
            <a:r>
              <a:rPr lang="ru-RU" b="1" dirty="0" smtClean="0"/>
              <a:t>на 2 роки </a:t>
            </a:r>
            <a:r>
              <a:rPr lang="ru-RU" dirty="0" smtClean="0"/>
              <a:t>- для особи, яка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</a:t>
            </a:r>
            <a:r>
              <a:rPr lang="ru-RU" b="1" dirty="0" err="1" smtClean="0"/>
              <a:t>вперше</a:t>
            </a:r>
            <a:r>
              <a:rPr lang="ru-RU" dirty="0" smtClean="0"/>
              <a:t>)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конкурсної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ПОЛОЖЕННЯ про конкурс на посаду </a:t>
            </a:r>
            <a:r>
              <a:rPr lang="ru-RU" dirty="0" err="1" smtClean="0"/>
              <a:t>керівника</a:t>
            </a:r>
            <a:r>
              <a:rPr lang="ru-RU" dirty="0" smtClean="0"/>
              <a:t> державного, </a:t>
            </a:r>
            <a:r>
              <a:rPr lang="ru-RU" dirty="0" err="1" smtClean="0"/>
              <a:t>комунального</a:t>
            </a:r>
            <a:r>
              <a:rPr lang="ru-RU" dirty="0" smtClean="0"/>
              <a:t> закладу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розробляє</a:t>
            </a:r>
            <a:r>
              <a:rPr lang="ru-RU" dirty="0" smtClean="0"/>
              <a:t> та </a:t>
            </a:r>
            <a:r>
              <a:rPr lang="ru-RU" dirty="0" err="1" smtClean="0"/>
              <a:t>затверджує</a:t>
            </a:r>
            <a:r>
              <a:rPr lang="ru-RU" dirty="0" smtClean="0"/>
              <a:t> </a:t>
            </a:r>
            <a:r>
              <a:rPr lang="ru-RU" b="1" dirty="0" err="1" smtClean="0"/>
              <a:t>засновник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Призначення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працівників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закладів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загальної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середньої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освіти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/>
              <a:t>Питання</a:t>
            </a:r>
            <a:r>
              <a:rPr lang="ru-RU" b="1" dirty="0" smtClean="0"/>
              <a:t> </a:t>
            </a:r>
            <a:r>
              <a:rPr lang="ru-RU" b="1" dirty="0" err="1" smtClean="0"/>
              <a:t>призначення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звільнення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працівників</a:t>
            </a:r>
            <a:r>
              <a:rPr lang="ru-RU" b="1" dirty="0" smtClean="0"/>
              <a:t> </a:t>
            </a:r>
            <a:r>
              <a:rPr lang="ru-RU" b="1" dirty="0" err="1" smtClean="0"/>
              <a:t>вирішує</a:t>
            </a:r>
            <a:r>
              <a:rPr lang="ru-RU" b="1" dirty="0" smtClean="0"/>
              <a:t> </a:t>
            </a:r>
            <a:r>
              <a:rPr lang="ru-RU" b="1" dirty="0" err="1" smtClean="0"/>
              <a:t>керівник</a:t>
            </a:r>
            <a:r>
              <a:rPr lang="ru-RU" b="1" dirty="0" smtClean="0"/>
              <a:t> закладу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трудового </a:t>
            </a:r>
            <a:r>
              <a:rPr lang="ru-RU" b="1" dirty="0" err="1" smtClean="0"/>
              <a:t>законодавства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err="1" smtClean="0"/>
              <a:t>Частина</a:t>
            </a:r>
            <a:r>
              <a:rPr lang="ru-RU" dirty="0" smtClean="0"/>
              <a:t> 2 </a:t>
            </a:r>
            <a:r>
              <a:rPr lang="ru-RU" dirty="0" err="1" smtClean="0"/>
              <a:t>стаття</a:t>
            </a:r>
            <a:r>
              <a:rPr lang="ru-RU" dirty="0" smtClean="0"/>
              <a:t> 26 Закону (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28.09.2017 р.) </a:t>
            </a:r>
          </a:p>
          <a:p>
            <a:pPr algn="ctr">
              <a:buNone/>
            </a:pPr>
            <a:r>
              <a:rPr lang="ru-RU" dirty="0" smtClean="0"/>
              <a:t>Заступник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педагогічні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закладу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 </a:t>
            </a:r>
            <a:r>
              <a:rPr lang="ru-RU" b="1" dirty="0" err="1" smtClean="0"/>
              <a:t>призначаються</a:t>
            </a:r>
            <a:r>
              <a:rPr lang="ru-RU" b="1" dirty="0" smtClean="0"/>
              <a:t> на посади та </a:t>
            </a:r>
            <a:r>
              <a:rPr lang="ru-RU" b="1" dirty="0" err="1" smtClean="0"/>
              <a:t>звільняються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посад </a:t>
            </a:r>
            <a:r>
              <a:rPr lang="ru-RU" b="1" dirty="0" err="1" smtClean="0"/>
              <a:t>керівником</a:t>
            </a:r>
            <a:r>
              <a:rPr lang="ru-RU" b="1" dirty="0" smtClean="0"/>
              <a:t> </a:t>
            </a:r>
            <a:r>
              <a:rPr lang="ru-RU" b="1" dirty="0" err="1" smtClean="0"/>
              <a:t>цього</a:t>
            </a:r>
            <a:r>
              <a:rPr lang="ru-RU" b="1" dirty="0" smtClean="0"/>
              <a:t> закладу</a:t>
            </a:r>
            <a:r>
              <a:rPr lang="ru-RU" dirty="0" smtClean="0"/>
              <a:t>. </a:t>
            </a:r>
            <a:r>
              <a:rPr lang="ru-RU" dirty="0" err="1" smtClean="0"/>
              <a:t>Керівник</a:t>
            </a:r>
            <a:r>
              <a:rPr lang="ru-RU" dirty="0" smtClean="0"/>
              <a:t> закладу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оголосити</a:t>
            </a:r>
            <a:r>
              <a:rPr lang="ru-RU" dirty="0" smtClean="0"/>
              <a:t> конкурс на </a:t>
            </a:r>
            <a:r>
              <a:rPr lang="ru-RU" dirty="0" err="1" smtClean="0"/>
              <a:t>вакантну</a:t>
            </a:r>
            <a:r>
              <a:rPr lang="ru-RU" dirty="0" smtClean="0"/>
              <a:t> посаду.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24766" cy="164307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800" b="1" dirty="0" err="1" smtClean="0">
                <a:solidFill>
                  <a:srgbClr val="FF0000"/>
                </a:solidFill>
              </a:rPr>
              <a:t>Новий</a:t>
            </a:r>
            <a:r>
              <a:rPr lang="ru-RU" sz="2800" b="1" dirty="0" smtClean="0">
                <a:solidFill>
                  <a:srgbClr val="FF0000"/>
                </a:solidFill>
              </a:rPr>
              <a:t> закон «Про </a:t>
            </a:r>
            <a:r>
              <a:rPr lang="ru-RU" sz="2800" b="1" dirty="0" err="1" smtClean="0">
                <a:solidFill>
                  <a:srgbClr val="FF0000"/>
                </a:solidFill>
              </a:rPr>
              <a:t>освіту</a:t>
            </a:r>
            <a:r>
              <a:rPr lang="ru-RU" sz="2800" b="1" dirty="0" smtClean="0">
                <a:solidFill>
                  <a:srgbClr val="FF0000"/>
                </a:solidFill>
              </a:rPr>
              <a:t>»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набрав </a:t>
            </a:r>
            <a:r>
              <a:rPr lang="ru-RU" sz="2800" b="1" dirty="0" err="1" smtClean="0">
                <a:solidFill>
                  <a:srgbClr val="FF0000"/>
                </a:solidFill>
              </a:rPr>
              <a:t>чинності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28 </a:t>
            </a:r>
            <a:r>
              <a:rPr lang="ru-RU" sz="2800" b="1" dirty="0" err="1" smtClean="0">
                <a:solidFill>
                  <a:srgbClr val="FF0000"/>
                </a:solidFill>
              </a:rPr>
              <a:t>вересня</a:t>
            </a:r>
            <a:r>
              <a:rPr lang="ru-RU" sz="2800" b="1" dirty="0" smtClean="0">
                <a:solidFill>
                  <a:srgbClr val="FF0000"/>
                </a:solidFill>
              </a:rPr>
              <a:t> 2017 року 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424766" cy="44022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000" b="1" i="1" dirty="0" smtClean="0"/>
              <a:t>На підставі нового</a:t>
            </a:r>
          </a:p>
          <a:p>
            <a:pPr>
              <a:buNone/>
            </a:pPr>
            <a:r>
              <a:rPr lang="uk-UA" sz="3000" b="1" i="1" dirty="0" smtClean="0"/>
              <a:t>законодавчого акту внесено</a:t>
            </a:r>
          </a:p>
          <a:p>
            <a:pPr>
              <a:buNone/>
            </a:pPr>
            <a:r>
              <a:rPr lang="uk-UA" sz="3000" b="1" i="1" dirty="0" smtClean="0"/>
              <a:t>зміни до ряду законів, </a:t>
            </a:r>
          </a:p>
          <a:p>
            <a:pPr>
              <a:buNone/>
            </a:pPr>
            <a:r>
              <a:rPr lang="uk-UA" sz="3000" b="1" i="1" dirty="0" smtClean="0"/>
              <a:t>у тому числі до Законів України:</a:t>
            </a:r>
          </a:p>
          <a:p>
            <a:r>
              <a:rPr lang="uk-UA" sz="3000" b="1" dirty="0" smtClean="0">
                <a:solidFill>
                  <a:srgbClr val="C00000"/>
                </a:solidFill>
                <a:hlinkClick r:id="rId2"/>
              </a:rPr>
              <a:t>«Про дошкільну освіту»</a:t>
            </a:r>
            <a:r>
              <a:rPr lang="uk-UA" sz="3000" b="1" dirty="0" smtClean="0">
                <a:solidFill>
                  <a:srgbClr val="C00000"/>
                </a:solidFill>
              </a:rPr>
              <a:t>, </a:t>
            </a:r>
          </a:p>
          <a:p>
            <a:r>
              <a:rPr lang="uk-UA" sz="3000" b="1" dirty="0" smtClean="0">
                <a:solidFill>
                  <a:srgbClr val="C00000"/>
                </a:solidFill>
                <a:hlinkClick r:id="rId3"/>
              </a:rPr>
              <a:t>«Про загальну середню освіту»</a:t>
            </a:r>
            <a:r>
              <a:rPr lang="uk-UA" sz="3000" b="1" dirty="0" smtClean="0">
                <a:solidFill>
                  <a:srgbClr val="C00000"/>
                </a:solidFill>
              </a:rPr>
              <a:t>, </a:t>
            </a:r>
          </a:p>
          <a:p>
            <a:r>
              <a:rPr lang="uk-UA" sz="3000" b="1" dirty="0" smtClean="0">
                <a:solidFill>
                  <a:srgbClr val="C00000"/>
                </a:solidFill>
                <a:hlinkClick r:id="rId4"/>
              </a:rPr>
              <a:t>«Про позашкільну освіту»</a:t>
            </a:r>
            <a:r>
              <a:rPr lang="uk-UA" sz="3000" b="1" dirty="0" smtClean="0">
                <a:solidFill>
                  <a:srgbClr val="C00000"/>
                </a:solidFill>
              </a:rPr>
              <a:t>, </a:t>
            </a:r>
          </a:p>
          <a:p>
            <a:r>
              <a:rPr lang="uk-UA" sz="3000" b="1" dirty="0" smtClean="0">
                <a:solidFill>
                  <a:srgbClr val="C00000"/>
                </a:solidFill>
                <a:hlinkClick r:id="rId5"/>
              </a:rPr>
              <a:t>«Про вищу освіту»</a:t>
            </a:r>
            <a:r>
              <a:rPr lang="uk-UA" sz="3000" b="1" dirty="0" smtClean="0">
                <a:solidFill>
                  <a:srgbClr val="C00000"/>
                </a:solidFill>
              </a:rPr>
              <a:t>.</a:t>
            </a:r>
            <a:endParaRPr lang="uk-UA" sz="3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79690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Визначення окремих термінів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786742" cy="5188092"/>
          </a:xfrm>
        </p:spPr>
        <p:txBody>
          <a:bodyPr/>
          <a:lstStyle/>
          <a:p>
            <a:r>
              <a:rPr lang="ru-RU" b="1" dirty="0" smtClean="0"/>
              <a:t>заклад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sz="2200" dirty="0" err="1" smtClean="0"/>
              <a:t>юридична</a:t>
            </a:r>
            <a:r>
              <a:rPr lang="ru-RU" sz="2200" dirty="0" smtClean="0"/>
              <a:t> особа </a:t>
            </a:r>
            <a:r>
              <a:rPr lang="ru-RU" sz="2200" dirty="0" err="1" smtClean="0"/>
              <a:t>публічного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приватного права, </a:t>
            </a:r>
            <a:r>
              <a:rPr lang="ru-RU" sz="2200" dirty="0" err="1" smtClean="0"/>
              <a:t>основним</a:t>
            </a:r>
            <a:r>
              <a:rPr lang="ru-RU" sz="2200" dirty="0" smtClean="0"/>
              <a:t> видом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освітня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діяльність</a:t>
            </a:r>
            <a:r>
              <a:rPr lang="ru-RU" sz="2200" dirty="0" smtClean="0"/>
              <a:t>;</a:t>
            </a:r>
          </a:p>
          <a:p>
            <a:r>
              <a:rPr lang="ru-RU" b="1" dirty="0" err="1" smtClean="0"/>
              <a:t>засновник</a:t>
            </a:r>
            <a:r>
              <a:rPr lang="ru-RU" b="1" dirty="0" smtClean="0"/>
              <a:t> закладу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sz="2200" dirty="0" smtClean="0"/>
              <a:t>орган </a:t>
            </a:r>
            <a:r>
              <a:rPr lang="ru-RU" sz="2200" dirty="0" err="1" smtClean="0"/>
              <a:t>державної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влади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імені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, </a:t>
            </a:r>
            <a:r>
              <a:rPr lang="ru-RU" sz="2200" dirty="0" err="1" smtClean="0"/>
              <a:t>відповідна</a:t>
            </a:r>
            <a:r>
              <a:rPr lang="ru-RU" sz="2200" dirty="0" smtClean="0"/>
              <a:t> рада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імені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територіальної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громади</a:t>
            </a:r>
            <a:r>
              <a:rPr lang="ru-RU" sz="2200" dirty="0" smtClean="0"/>
              <a:t> (громад), </a:t>
            </a:r>
            <a:r>
              <a:rPr lang="ru-RU" sz="2200" dirty="0" err="1" smtClean="0"/>
              <a:t>фізична</a:t>
            </a:r>
            <a:r>
              <a:rPr lang="ru-RU" sz="2200" dirty="0" smtClean="0"/>
              <a:t> та/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юридична</a:t>
            </a:r>
            <a:r>
              <a:rPr lang="ru-RU" sz="2200" dirty="0" smtClean="0"/>
              <a:t> особа, </a:t>
            </a:r>
            <a:r>
              <a:rPr lang="ru-RU" sz="2200" dirty="0" err="1" smtClean="0"/>
              <a:t>рішенням</a:t>
            </a:r>
            <a:r>
              <a:rPr lang="ru-RU" sz="2200" dirty="0" smtClean="0"/>
              <a:t> та за </a:t>
            </a:r>
            <a:r>
              <a:rPr lang="ru-RU" sz="2200" dirty="0" err="1" smtClean="0"/>
              <a:t>рахунок</a:t>
            </a:r>
            <a:r>
              <a:rPr lang="ru-RU" sz="2200" dirty="0" smtClean="0"/>
              <a:t> майна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засновано</a:t>
            </a:r>
            <a:r>
              <a:rPr lang="ru-RU" sz="2200" dirty="0" smtClean="0"/>
              <a:t> заклад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в </a:t>
            </a:r>
            <a:r>
              <a:rPr lang="ru-RU" sz="2200" dirty="0" err="1" smtClean="0"/>
              <a:t>інший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спосіб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відповідно</a:t>
            </a:r>
            <a:r>
              <a:rPr lang="ru-RU" sz="2200" dirty="0" smtClean="0"/>
              <a:t> до </a:t>
            </a:r>
            <a:r>
              <a:rPr lang="ru-RU" sz="2200" dirty="0" err="1" smtClean="0"/>
              <a:t>законодавства</a:t>
            </a:r>
            <a:r>
              <a:rPr lang="ru-RU" sz="2200" dirty="0" smtClean="0"/>
              <a:t> </a:t>
            </a:r>
            <a:r>
              <a:rPr lang="ru-RU" sz="2200" dirty="0" err="1" smtClean="0"/>
              <a:t>набули</a:t>
            </a:r>
            <a:r>
              <a:rPr lang="ru-RU" sz="2200" dirty="0" smtClean="0"/>
              <a:t> прав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обов’язків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засновника</a:t>
            </a:r>
            <a:r>
              <a:rPr lang="ru-RU" sz="2200" dirty="0" smtClean="0"/>
              <a:t>;</a:t>
            </a:r>
          </a:p>
          <a:p>
            <a:r>
              <a:rPr lang="ru-RU" b="1" dirty="0" err="1" smtClean="0"/>
              <a:t>кваліфікація</a:t>
            </a:r>
            <a:r>
              <a:rPr lang="ru-RU" sz="2000" dirty="0" smtClean="0"/>
              <a:t> - </a:t>
            </a:r>
            <a:r>
              <a:rPr lang="ru-RU" sz="2200" dirty="0" err="1" smtClean="0"/>
              <a:t>визнана</a:t>
            </a:r>
            <a:r>
              <a:rPr lang="ru-RU" sz="2200" dirty="0" smtClean="0"/>
              <a:t> </a:t>
            </a:r>
            <a:r>
              <a:rPr lang="ru-RU" sz="2200" dirty="0" err="1" smtClean="0"/>
              <a:t>уповноваженим</a:t>
            </a:r>
            <a:r>
              <a:rPr lang="ru-RU" sz="2200" dirty="0" smtClean="0"/>
              <a:t> </a:t>
            </a:r>
            <a:r>
              <a:rPr lang="ru-RU" sz="2200" dirty="0" err="1" smtClean="0"/>
              <a:t>суб’єктом</a:t>
            </a:r>
            <a:r>
              <a:rPr lang="ru-RU" sz="2200" dirty="0" smtClean="0"/>
              <a:t> та </a:t>
            </a:r>
            <a:r>
              <a:rPr lang="ru-RU" sz="2200" dirty="0" err="1" smtClean="0"/>
              <a:t>засвідчена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відповідним</a:t>
            </a:r>
            <a:r>
              <a:rPr lang="ru-RU" sz="2200" dirty="0" smtClean="0"/>
              <a:t> документом стандартизована </a:t>
            </a:r>
            <a:r>
              <a:rPr lang="ru-RU" sz="2200" dirty="0" err="1" smtClean="0"/>
              <a:t>сукупність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здобутих</a:t>
            </a:r>
            <a:r>
              <a:rPr lang="ru-RU" sz="2200" dirty="0" smtClean="0"/>
              <a:t> особою компетентностей (</a:t>
            </a:r>
            <a:r>
              <a:rPr lang="ru-RU" sz="2200" dirty="0" err="1" smtClean="0"/>
              <a:t>результатів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навчання</a:t>
            </a:r>
            <a:r>
              <a:rPr lang="ru-RU" sz="2200" dirty="0" smtClean="0"/>
              <a:t>);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58259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Визначення окремих термінів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572428" cy="561672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компетентність</a:t>
            </a:r>
            <a:r>
              <a:rPr lang="ru-RU" dirty="0" smtClean="0"/>
              <a:t> - </a:t>
            </a:r>
            <a:r>
              <a:rPr lang="ru-RU" sz="2200" dirty="0" err="1" smtClean="0"/>
              <a:t>динамічна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комбінація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знань</a:t>
            </a:r>
            <a:r>
              <a:rPr lang="ru-RU" sz="2200" dirty="0" smtClean="0"/>
              <a:t>, </a:t>
            </a:r>
            <a:r>
              <a:rPr lang="ru-RU" sz="2200" dirty="0" err="1" smtClean="0"/>
              <a:t>умінь</a:t>
            </a:r>
            <a:r>
              <a:rPr lang="ru-RU" sz="2200" dirty="0" smtClean="0"/>
              <a:t>, </a:t>
            </a:r>
            <a:r>
              <a:rPr lang="ru-RU" sz="2200" dirty="0" err="1" smtClean="0"/>
              <a:t>навичок</a:t>
            </a:r>
            <a:r>
              <a:rPr lang="ru-RU" sz="2200" dirty="0" smtClean="0"/>
              <a:t>, </a:t>
            </a:r>
            <a:r>
              <a:rPr lang="ru-RU" sz="2200" dirty="0" err="1" smtClean="0"/>
              <a:t>способів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мислення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поглядів</a:t>
            </a:r>
            <a:r>
              <a:rPr lang="ru-RU" sz="2200" dirty="0" smtClean="0"/>
              <a:t>, </a:t>
            </a:r>
            <a:r>
              <a:rPr lang="ru-RU" sz="2200" dirty="0" err="1" smtClean="0"/>
              <a:t>цінностей</a:t>
            </a:r>
            <a:r>
              <a:rPr lang="ru-RU" sz="2200" dirty="0" smtClean="0"/>
              <a:t>,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особистих</a:t>
            </a:r>
            <a:r>
              <a:rPr lang="ru-RU" sz="2200" dirty="0" smtClean="0"/>
              <a:t> </a:t>
            </a:r>
            <a:r>
              <a:rPr lang="ru-RU" sz="2200" dirty="0" err="1" smtClean="0"/>
              <a:t>якостей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визначає</a:t>
            </a:r>
            <a:r>
              <a:rPr lang="ru-RU" sz="2200" dirty="0" smtClean="0"/>
              <a:t> </a:t>
            </a:r>
            <a:r>
              <a:rPr lang="ru-RU" sz="2200" dirty="0" err="1" smtClean="0"/>
              <a:t>здатність</a:t>
            </a:r>
            <a:r>
              <a:rPr lang="ru-RU" sz="2200" dirty="0" smtClean="0"/>
              <a:t> особи </a:t>
            </a:r>
            <a:r>
              <a:rPr lang="ru-RU" sz="2200" dirty="0" err="1" smtClean="0"/>
              <a:t>успішно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соціалізуватися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провадити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професійну</a:t>
            </a:r>
            <a:r>
              <a:rPr lang="ru-RU" sz="2200" dirty="0" smtClean="0"/>
              <a:t> та/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подальшу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навчальну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діяльність</a:t>
            </a:r>
            <a:r>
              <a:rPr lang="ru-RU" sz="2200" dirty="0" smtClean="0"/>
              <a:t>;</a:t>
            </a:r>
          </a:p>
          <a:p>
            <a:r>
              <a:rPr lang="ru-RU" b="1" dirty="0" smtClean="0"/>
              <a:t>система </a:t>
            </a:r>
            <a:r>
              <a:rPr lang="ru-RU" b="1" dirty="0" err="1" smtClean="0"/>
              <a:t>освіти</a:t>
            </a:r>
            <a:r>
              <a:rPr lang="ru-RU" dirty="0" smtClean="0"/>
              <a:t> - </a:t>
            </a:r>
            <a:r>
              <a:rPr lang="ru-RU" sz="2200" dirty="0" err="1" smtClean="0"/>
              <a:t>сукупність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, </a:t>
            </a:r>
            <a:r>
              <a:rPr lang="ru-RU" sz="2200" dirty="0" err="1" smtClean="0"/>
              <a:t>рівнів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ступенів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, </a:t>
            </a:r>
            <a:r>
              <a:rPr lang="ru-RU" sz="2200" dirty="0" err="1" smtClean="0"/>
              <a:t>кваліфікацій</a:t>
            </a:r>
            <a:r>
              <a:rPr lang="ru-RU" sz="2200" dirty="0" smtClean="0"/>
              <a:t>, </a:t>
            </a:r>
            <a:r>
              <a:rPr lang="ru-RU" sz="2200" dirty="0" err="1" smtClean="0"/>
              <a:t>освітніх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програм</a:t>
            </a:r>
            <a:r>
              <a:rPr lang="ru-RU" sz="2200" dirty="0" smtClean="0"/>
              <a:t>, </a:t>
            </a:r>
            <a:r>
              <a:rPr lang="ru-RU" sz="2200" dirty="0" err="1" smtClean="0"/>
              <a:t>стандартів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, </a:t>
            </a:r>
            <a:r>
              <a:rPr lang="ru-RU" sz="2200" dirty="0" err="1" smtClean="0"/>
              <a:t>ліцензійних</a:t>
            </a:r>
            <a:r>
              <a:rPr lang="ru-RU" sz="2200" dirty="0" smtClean="0"/>
              <a:t> умов, </a:t>
            </a:r>
            <a:r>
              <a:rPr lang="ru-RU" sz="2200" dirty="0" err="1" smtClean="0"/>
              <a:t>закладів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суб’єктів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освітньої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, </a:t>
            </a:r>
            <a:r>
              <a:rPr lang="ru-RU" sz="2200" dirty="0" err="1" smtClean="0"/>
              <a:t>учасників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освітнього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, </a:t>
            </a:r>
            <a:r>
              <a:rPr lang="ru-RU" sz="2200" dirty="0" err="1" smtClean="0"/>
              <a:t>органів</a:t>
            </a:r>
            <a:r>
              <a:rPr lang="ru-RU" sz="2200" dirty="0" smtClean="0"/>
              <a:t> </a:t>
            </a:r>
            <a:r>
              <a:rPr lang="ru-RU" sz="2200" dirty="0" err="1" smtClean="0"/>
              <a:t>управління</a:t>
            </a:r>
            <a:r>
              <a:rPr lang="ru-RU" sz="2200" dirty="0" smtClean="0"/>
              <a:t> у </a:t>
            </a:r>
            <a:r>
              <a:rPr lang="ru-RU" sz="2200" dirty="0" err="1" smtClean="0"/>
              <a:t>сфері</a:t>
            </a:r>
            <a:r>
              <a:rPr lang="ru-RU" sz="2200" dirty="0" smtClean="0"/>
              <a:t> </a:t>
            </a:r>
            <a:r>
              <a:rPr lang="ru-RU" sz="2200" dirty="0" err="1" smtClean="0"/>
              <a:t>освіти</a:t>
            </a:r>
            <a:r>
              <a:rPr lang="ru-RU" sz="2200" dirty="0" smtClean="0"/>
              <a:t>, а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нормативно-правових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актів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регулюють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ними;</a:t>
            </a:r>
          </a:p>
          <a:p>
            <a:r>
              <a:rPr lang="ru-RU" b="1" dirty="0" err="1" smtClean="0"/>
              <a:t>спеціальні</a:t>
            </a:r>
            <a:r>
              <a:rPr lang="ru-RU" b="1" dirty="0" smtClean="0"/>
              <a:t> </a:t>
            </a:r>
            <a:r>
              <a:rPr lang="ru-RU" b="1" dirty="0" err="1" smtClean="0"/>
              <a:t>закони</a:t>
            </a:r>
            <a:r>
              <a:rPr lang="ru-RU" b="1" dirty="0" smtClean="0"/>
              <a:t> </a:t>
            </a:r>
            <a:r>
              <a:rPr lang="ru-RU" sz="2000" dirty="0" smtClean="0"/>
              <a:t>- </a:t>
            </a:r>
            <a:r>
              <a:rPr lang="ru-RU" sz="2200" dirty="0" err="1" smtClean="0"/>
              <a:t>закони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 </a:t>
            </a:r>
            <a:r>
              <a:rPr lang="ru-RU" sz="2200" u="sng" dirty="0" smtClean="0">
                <a:hlinkClick r:id="rId2"/>
              </a:rPr>
              <a:t>"Про </a:t>
            </a:r>
            <a:r>
              <a:rPr lang="ru-RU" sz="2200" u="sng" dirty="0" err="1" smtClean="0">
                <a:hlinkClick r:id="rId2"/>
              </a:rPr>
              <a:t>дошкільну</a:t>
            </a:r>
            <a:r>
              <a:rPr lang="ru-RU" sz="2200" u="sng" dirty="0" smtClean="0">
                <a:hlinkClick r:id="rId2"/>
              </a:rPr>
              <a:t> </a:t>
            </a:r>
            <a:r>
              <a:rPr lang="ru-RU" sz="2200" u="sng" dirty="0" err="1" smtClean="0">
                <a:hlinkClick r:id="rId2"/>
              </a:rPr>
              <a:t>освіту</a:t>
            </a:r>
            <a:r>
              <a:rPr lang="ru-RU" sz="2200" u="sng" dirty="0" smtClean="0">
                <a:hlinkClick r:id="rId2"/>
              </a:rPr>
              <a:t>"</a:t>
            </a:r>
            <a:r>
              <a:rPr lang="ru-RU" sz="2200" dirty="0" smtClean="0"/>
              <a:t>, </a:t>
            </a:r>
            <a:r>
              <a:rPr lang="ru-RU" sz="2200" u="sng" dirty="0" smtClean="0">
                <a:hlinkClick r:id="rId3"/>
              </a:rPr>
              <a:t>"Про </a:t>
            </a:r>
            <a:r>
              <a:rPr lang="ru-RU" sz="2200" u="sng" dirty="0" err="1" smtClean="0">
                <a:hlinkClick r:id="rId3"/>
              </a:rPr>
              <a:t>загальну</a:t>
            </a:r>
            <a:r>
              <a:rPr lang="ru-RU" sz="2200" u="sng" dirty="0" smtClean="0">
                <a:hlinkClick r:id="rId3"/>
              </a:rPr>
              <a:t> </a:t>
            </a:r>
            <a:r>
              <a:rPr lang="ru-RU" sz="2200" u="sng" dirty="0" err="1" smtClean="0">
                <a:hlinkClick r:id="rId3"/>
              </a:rPr>
              <a:t>середню</a:t>
            </a:r>
            <a:r>
              <a:rPr lang="ru-RU" sz="2200" u="sng" dirty="0" smtClean="0">
                <a:hlinkClick r:id="rId3"/>
              </a:rPr>
              <a:t> </a:t>
            </a:r>
            <a:r>
              <a:rPr lang="ru-RU" sz="2200" u="sng" dirty="0" err="1" smtClean="0">
                <a:hlinkClick r:id="rId3"/>
              </a:rPr>
              <a:t>освіту</a:t>
            </a:r>
            <a:r>
              <a:rPr lang="ru-RU" sz="2200" u="sng" dirty="0" smtClean="0">
                <a:hlinkClick r:id="rId3"/>
              </a:rPr>
              <a:t>"</a:t>
            </a:r>
            <a:r>
              <a:rPr lang="ru-RU" sz="2200" dirty="0" smtClean="0"/>
              <a:t>, </a:t>
            </a:r>
            <a:r>
              <a:rPr lang="ru-RU" sz="2200" u="sng" dirty="0" smtClean="0">
                <a:hlinkClick r:id="rId4"/>
              </a:rPr>
              <a:t>"Про </a:t>
            </a:r>
            <a:r>
              <a:rPr lang="ru-RU" sz="2200" u="sng" dirty="0" err="1" smtClean="0">
                <a:hlinkClick r:id="rId4"/>
              </a:rPr>
              <a:t>позашкільну</a:t>
            </a:r>
            <a:r>
              <a:rPr lang="ru-RU" sz="2200" u="sng" dirty="0" smtClean="0">
                <a:hlinkClick r:id="rId4"/>
              </a:rPr>
              <a:t> </a:t>
            </a:r>
            <a:r>
              <a:rPr lang="ru-RU" sz="2200" u="sng" dirty="0" err="1" smtClean="0">
                <a:hlinkClick r:id="rId4"/>
              </a:rPr>
              <a:t>освіту</a:t>
            </a:r>
            <a:r>
              <a:rPr lang="ru-RU" sz="2200" u="sng" dirty="0" smtClean="0">
                <a:hlinkClick r:id="rId4"/>
              </a:rPr>
              <a:t>"</a:t>
            </a:r>
            <a:r>
              <a:rPr lang="ru-RU" sz="2200" dirty="0" smtClean="0"/>
              <a:t>, </a:t>
            </a:r>
            <a:r>
              <a:rPr lang="ru-RU" sz="2200" u="sng" dirty="0" smtClean="0">
                <a:hlinkClick r:id="rId5"/>
              </a:rPr>
              <a:t>"Про </a:t>
            </a:r>
            <a:r>
              <a:rPr lang="ru-RU" sz="2200" u="sng" dirty="0" err="1" smtClean="0">
                <a:hlinkClick r:id="rId5"/>
              </a:rPr>
              <a:t>професійно-технічну</a:t>
            </a:r>
            <a:r>
              <a:rPr lang="ru-RU" sz="2200" u="sng" dirty="0" smtClean="0">
                <a:hlinkClick r:id="rId5"/>
              </a:rPr>
              <a:t> </a:t>
            </a:r>
            <a:r>
              <a:rPr lang="ru-RU" sz="2200" u="sng" dirty="0" err="1" smtClean="0">
                <a:hlinkClick r:id="rId5"/>
              </a:rPr>
              <a:t>освіту</a:t>
            </a:r>
            <a:r>
              <a:rPr lang="ru-RU" sz="2200" u="sng" dirty="0" smtClean="0">
                <a:hlinkClick r:id="rId5"/>
              </a:rPr>
              <a:t>"</a:t>
            </a:r>
            <a:r>
              <a:rPr lang="ru-RU" sz="2200" dirty="0" smtClean="0"/>
              <a:t>, </a:t>
            </a:r>
            <a:r>
              <a:rPr lang="ru-RU" sz="2200" u="sng" dirty="0" smtClean="0">
                <a:hlinkClick r:id="rId6"/>
              </a:rPr>
              <a:t>"Про </a:t>
            </a:r>
            <a:r>
              <a:rPr lang="ru-RU" sz="2200" u="sng" dirty="0" err="1" smtClean="0">
                <a:hlinkClick r:id="rId6"/>
              </a:rPr>
              <a:t>вищу</a:t>
            </a:r>
            <a:r>
              <a:rPr lang="ru-RU" sz="2200" u="sng" dirty="0" smtClean="0">
                <a:hlinkClick r:id="rId6"/>
              </a:rPr>
              <a:t> </a:t>
            </a:r>
            <a:r>
              <a:rPr lang="ru-RU" sz="2200" u="sng" dirty="0" err="1" smtClean="0">
                <a:hlinkClick r:id="rId6"/>
              </a:rPr>
              <a:t>освіту</a:t>
            </a:r>
            <a:r>
              <a:rPr lang="ru-RU" sz="2200" u="sng" dirty="0" smtClean="0">
                <a:hlinkClick r:id="rId6"/>
              </a:rPr>
              <a:t>"</a:t>
            </a:r>
            <a:r>
              <a:rPr lang="ru-RU" sz="2200" dirty="0" smtClean="0"/>
              <a:t>;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715304" cy="58259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Визначення окремих термінів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643866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/>
              <a:t>Закон </a:t>
            </a:r>
            <a:r>
              <a:rPr lang="ru-RU" sz="2800" b="1" i="1" dirty="0" err="1" smtClean="0"/>
              <a:t>України</a:t>
            </a:r>
            <a:r>
              <a:rPr lang="ru-RU" sz="2800" b="1" i="1" dirty="0" smtClean="0"/>
              <a:t> </a:t>
            </a:r>
          </a:p>
          <a:p>
            <a:pPr algn="ctr">
              <a:buNone/>
            </a:pPr>
            <a:r>
              <a:rPr lang="ru-RU" sz="2800" b="1" i="1" dirty="0" smtClean="0">
                <a:hlinkClick r:id="rId2"/>
              </a:rPr>
              <a:t>«Про </a:t>
            </a:r>
            <a:r>
              <a:rPr lang="ru-RU" sz="2800" b="1" i="1" dirty="0" err="1" smtClean="0">
                <a:hlinkClick r:id="rId2"/>
              </a:rPr>
              <a:t>загальну</a:t>
            </a:r>
            <a:r>
              <a:rPr lang="ru-RU" sz="2800" b="1" i="1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середню</a:t>
            </a:r>
            <a:r>
              <a:rPr lang="ru-RU" sz="2800" b="1" i="1" dirty="0" smtClean="0">
                <a:hlinkClick r:id="rId2"/>
              </a:rPr>
              <a:t> </a:t>
            </a:r>
            <a:r>
              <a:rPr lang="ru-RU" sz="2800" b="1" i="1" dirty="0" err="1" smtClean="0">
                <a:hlinkClick r:id="rId2"/>
              </a:rPr>
              <a:t>освіту</a:t>
            </a:r>
            <a:r>
              <a:rPr lang="ru-RU" sz="2800" b="1" i="1" dirty="0" smtClean="0">
                <a:hlinkClick r:id="rId2"/>
              </a:rPr>
              <a:t>»</a:t>
            </a:r>
            <a:endParaRPr lang="ru-RU" sz="2800" b="1" i="1" dirty="0" smtClean="0"/>
          </a:p>
          <a:p>
            <a:pPr algn="ctr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термін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/>
              <a:t>«</a:t>
            </a:r>
            <a:r>
              <a:rPr lang="ru-RU" sz="2800" b="1" dirty="0" err="1" smtClean="0"/>
              <a:t>загальноосвітній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навчальний</a:t>
            </a:r>
            <a:r>
              <a:rPr lang="ru-RU" sz="2800" b="1" dirty="0" smtClean="0"/>
              <a:t> заклад» </a:t>
            </a:r>
          </a:p>
          <a:p>
            <a:pPr algn="ctr">
              <a:buNone/>
            </a:pPr>
            <a:r>
              <a:rPr lang="ru-RU" b="1" i="1" dirty="0" err="1" smtClean="0"/>
              <a:t>замінено</a:t>
            </a:r>
            <a:r>
              <a:rPr lang="ru-RU" b="1" i="1" dirty="0" smtClean="0"/>
              <a:t> на: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заклад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загальної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середньої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освіти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algn="ctr">
              <a:buNone/>
            </a:pPr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термін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/>
              <a:t>«</a:t>
            </a:r>
            <a:r>
              <a:rPr lang="ru-RU" sz="2800" b="1" dirty="0" err="1" smtClean="0"/>
              <a:t>навчально-виховний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процес</a:t>
            </a:r>
            <a:r>
              <a:rPr lang="ru-RU" sz="2800" b="1" dirty="0" smtClean="0"/>
              <a:t>» </a:t>
            </a:r>
          </a:p>
          <a:p>
            <a:pPr algn="ctr">
              <a:buNone/>
            </a:pPr>
            <a:r>
              <a:rPr lang="ru-RU" b="1" i="1" dirty="0" err="1" smtClean="0"/>
              <a:t>замінено</a:t>
            </a:r>
            <a:r>
              <a:rPr lang="ru-RU" b="1" i="1" dirty="0" smtClean="0"/>
              <a:t> на: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освітній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процес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15304" cy="654032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Визначення окремих термінів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dirty="0" smtClean="0">
                <a:hlinkClick r:id="rId2"/>
              </a:rPr>
              <a:t>Закон України</a:t>
            </a:r>
            <a:r>
              <a:rPr lang="uk-UA" dirty="0" smtClean="0"/>
              <a:t> </a:t>
            </a:r>
            <a:r>
              <a:rPr lang="uk-UA" sz="3000" b="1" i="1" dirty="0" smtClean="0">
                <a:hlinkClick r:id="rId3"/>
              </a:rPr>
              <a:t>«Про дошкільну освіту»</a:t>
            </a:r>
            <a:r>
              <a:rPr lang="uk-UA" sz="3000" b="1" i="1" dirty="0" smtClean="0">
                <a:hlinkClick r:id="rId4"/>
              </a:rPr>
              <a:t> </a:t>
            </a:r>
          </a:p>
          <a:p>
            <a:pPr>
              <a:buNone/>
            </a:pPr>
            <a:r>
              <a:rPr lang="uk-UA" sz="2600" b="1" dirty="0" smtClean="0"/>
              <a:t>«</a:t>
            </a:r>
            <a:r>
              <a:rPr lang="uk-UA" b="1" dirty="0" smtClean="0"/>
              <a:t>дошкільний навчальний заклад»</a:t>
            </a:r>
            <a:r>
              <a:rPr lang="uk-UA" dirty="0" smtClean="0"/>
              <a:t> -</a:t>
            </a:r>
          </a:p>
          <a:p>
            <a:pPr>
              <a:buNone/>
            </a:pPr>
            <a:r>
              <a:rPr lang="uk-UA" dirty="0" smtClean="0"/>
              <a:t>				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«заклад дошкільної освіти»</a:t>
            </a:r>
            <a:r>
              <a:rPr lang="uk-UA" sz="2800" b="1" dirty="0" smtClean="0"/>
              <a:t>, </a:t>
            </a:r>
          </a:p>
          <a:p>
            <a:pPr>
              <a:buNone/>
            </a:pPr>
            <a:r>
              <a:rPr lang="uk-UA" b="1" dirty="0" smtClean="0"/>
              <a:t>«навчально-виховний процес» </a:t>
            </a:r>
            <a:r>
              <a:rPr lang="uk-UA" dirty="0" smtClean="0"/>
              <a:t>-</a:t>
            </a:r>
          </a:p>
          <a:p>
            <a:pPr>
              <a:buNone/>
            </a:pPr>
            <a:r>
              <a:rPr lang="uk-UA" dirty="0" smtClean="0"/>
              <a:t>						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«освітній процес»</a:t>
            </a:r>
            <a:r>
              <a:rPr lang="uk-UA" sz="2800" dirty="0" smtClean="0"/>
              <a:t>,</a:t>
            </a:r>
          </a:p>
          <a:p>
            <a:pPr>
              <a:buNone/>
            </a:pPr>
            <a:r>
              <a:rPr lang="uk-UA" b="1" dirty="0" smtClean="0"/>
              <a:t>«директор (завідуючий)» </a:t>
            </a:r>
            <a:r>
              <a:rPr lang="uk-UA" dirty="0" smtClean="0"/>
              <a:t>-</a:t>
            </a:r>
          </a:p>
          <a:p>
            <a:pPr>
              <a:buNone/>
            </a:pPr>
            <a:r>
              <a:rPr lang="uk-UA" dirty="0" smtClean="0"/>
              <a:t>						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«директор»</a:t>
            </a:r>
          </a:p>
          <a:p>
            <a:pPr>
              <a:buNone/>
            </a:pPr>
            <a:r>
              <a:rPr lang="uk-UA" b="1" dirty="0" smtClean="0"/>
              <a:t>«відповідна вища педагогічна освіта» </a:t>
            </a:r>
            <a:r>
              <a:rPr lang="uk-UA" dirty="0" smtClean="0"/>
              <a:t>- </a:t>
            </a:r>
          </a:p>
          <a:p>
            <a:pPr>
              <a:buNone/>
            </a:pPr>
            <a:r>
              <a:rPr lang="uk-UA" dirty="0" smtClean="0"/>
              <a:t>				</a:t>
            </a:r>
            <a:r>
              <a:rPr lang="uk-UA" sz="2800" b="1" dirty="0" smtClean="0">
                <a:solidFill>
                  <a:srgbClr val="0070C0"/>
                </a:solidFill>
              </a:rPr>
              <a:t>«вища педагогічна освіта за 		відповідною спеціальністю»</a:t>
            </a:r>
          </a:p>
          <a:p>
            <a:pPr algn="ctr"/>
            <a:r>
              <a:rPr lang="uk-UA" sz="2800" dirty="0" smtClean="0">
                <a:hlinkClick r:id="rId2"/>
              </a:rPr>
              <a:t>Законі України</a:t>
            </a:r>
            <a:r>
              <a:rPr lang="uk-UA" sz="3000" i="1" dirty="0" smtClean="0">
                <a:hlinkClick r:id="rId2"/>
              </a:rPr>
              <a:t> </a:t>
            </a:r>
            <a:r>
              <a:rPr lang="uk-UA" sz="3000" b="1" i="1" dirty="0" smtClean="0">
                <a:hlinkClick r:id="rId2"/>
              </a:rPr>
              <a:t>«Про вищу освіту»</a:t>
            </a:r>
            <a:r>
              <a:rPr lang="uk-UA" sz="3000" i="1" dirty="0" smtClean="0"/>
              <a:t> </a:t>
            </a:r>
          </a:p>
          <a:p>
            <a:pPr>
              <a:buNone/>
            </a:pPr>
            <a:r>
              <a:rPr lang="uk-UA" b="1" dirty="0" smtClean="0"/>
              <a:t>«вищий навчальний заклад» </a:t>
            </a:r>
            <a:r>
              <a:rPr lang="uk-UA" dirty="0" smtClean="0"/>
              <a:t>- </a:t>
            </a:r>
          </a:p>
          <a:p>
            <a:pPr algn="r">
              <a:buNone/>
            </a:pPr>
            <a:r>
              <a:rPr lang="uk-UA" sz="2800" b="1" dirty="0" smtClean="0">
                <a:solidFill>
                  <a:srgbClr val="0070C0"/>
                </a:solidFill>
              </a:rPr>
              <a:t>«заклад вищої освіти»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Переоформлення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установчих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документів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закладів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освіти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Переоформлення</a:t>
            </a:r>
            <a:r>
              <a:rPr lang="ru-RU" dirty="0" smtClean="0"/>
              <a:t> </a:t>
            </a:r>
            <a:r>
              <a:rPr lang="ru-RU" dirty="0" err="1" smtClean="0"/>
              <a:t>установчих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приведення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Законом 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b="1" dirty="0" smtClean="0"/>
              <a:t>5 (</a:t>
            </a:r>
            <a:r>
              <a:rPr lang="ru-RU" b="1" dirty="0" err="1" smtClean="0"/>
              <a:t>п’яти</a:t>
            </a:r>
            <a:r>
              <a:rPr lang="ru-RU" b="1" dirty="0" smtClean="0"/>
              <a:t>)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дня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Законом» (</a:t>
            </a:r>
            <a:r>
              <a:rPr lang="ru-RU" i="1" dirty="0" smtClean="0"/>
              <a:t>п.п.13 п. 3 </a:t>
            </a:r>
            <a:r>
              <a:rPr lang="ru-RU" i="1" dirty="0" err="1" smtClean="0"/>
              <a:t>розділу</a:t>
            </a:r>
            <a:r>
              <a:rPr lang="ru-RU" i="1" dirty="0" smtClean="0"/>
              <a:t> ХІІ «</a:t>
            </a:r>
            <a:r>
              <a:rPr lang="ru-RU" i="1" dirty="0" err="1" smtClean="0"/>
              <a:t>Прикінцеві</a:t>
            </a:r>
            <a:r>
              <a:rPr lang="ru-RU" i="1" dirty="0" smtClean="0"/>
              <a:t> та </a:t>
            </a:r>
            <a:r>
              <a:rPr lang="ru-RU" i="1" dirty="0" err="1" smtClean="0"/>
              <a:t>перехідні</a:t>
            </a:r>
            <a:r>
              <a:rPr lang="ru-RU" i="1" dirty="0" smtClean="0"/>
              <a:t> </a:t>
            </a:r>
            <a:r>
              <a:rPr lang="ru-RU" i="1" dirty="0" err="1" smtClean="0"/>
              <a:t>положення</a:t>
            </a:r>
            <a:r>
              <a:rPr lang="ru-RU" i="1" dirty="0" smtClean="0"/>
              <a:t>» Закону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врегульовані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установчими</a:t>
            </a:r>
            <a:r>
              <a:rPr lang="ru-RU" dirty="0" smtClean="0"/>
              <a:t> документами</a:t>
            </a:r>
          </a:p>
          <a:p>
            <a:r>
              <a:rPr lang="uk-UA" dirty="0" smtClean="0"/>
              <a:t>Статути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переоформлятися</a:t>
            </a:r>
            <a:r>
              <a:rPr lang="ru-RU" dirty="0" smtClean="0"/>
              <a:t> в </a:t>
            </a:r>
            <a:r>
              <a:rPr lang="ru-RU" b="1" dirty="0" smtClean="0"/>
              <a:t>поточному </a:t>
            </a:r>
            <a:r>
              <a:rPr lang="ru-RU" b="1" dirty="0" err="1" smtClean="0"/>
              <a:t>режимі</a:t>
            </a:r>
            <a:r>
              <a:rPr lang="ru-RU" b="1" dirty="0" smtClean="0"/>
              <a:t> </a:t>
            </a:r>
            <a:r>
              <a:rPr lang="ru-RU" dirty="0" smtClean="0"/>
              <a:t>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6924700" cy="65403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закладом </a:t>
            </a:r>
            <a:r>
              <a:rPr lang="ru-RU" b="1" dirty="0" err="1" smtClean="0">
                <a:solidFill>
                  <a:srgbClr val="FF0000"/>
                </a:solidFill>
              </a:rPr>
              <a:t>освіти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24766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2 </a:t>
            </a:r>
            <a:r>
              <a:rPr lang="ru-RU" b="1" dirty="0" err="1" smtClean="0"/>
              <a:t>статті</a:t>
            </a:r>
            <a:r>
              <a:rPr lang="ru-RU" b="1" dirty="0" smtClean="0"/>
              <a:t> 24 Закону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закладом </a:t>
            </a:r>
            <a:r>
              <a:rPr lang="ru-RU" b="1" dirty="0" err="1" smtClean="0"/>
              <a:t>освіти</a:t>
            </a:r>
            <a:r>
              <a:rPr lang="en-US" b="1" dirty="0" smtClean="0"/>
              <a:t> </a:t>
            </a:r>
            <a:r>
              <a:rPr lang="ru-RU" b="1" dirty="0" err="1" smtClean="0"/>
              <a:t>здійснюють</a:t>
            </a:r>
            <a:r>
              <a:rPr lang="ru-RU" b="1" dirty="0" smtClean="0"/>
              <a:t>:</a:t>
            </a:r>
          </a:p>
          <a:p>
            <a:r>
              <a:rPr lang="ru-RU" dirty="0" err="1" smtClean="0"/>
              <a:t>засновник</a:t>
            </a:r>
            <a:r>
              <a:rPr lang="ru-RU" dirty="0" smtClean="0"/>
              <a:t> (</a:t>
            </a:r>
            <a:r>
              <a:rPr lang="ru-RU" dirty="0" err="1" smtClean="0"/>
              <a:t>засновники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колегіальний</a:t>
            </a:r>
            <a:r>
              <a:rPr lang="ru-RU" dirty="0" smtClean="0"/>
              <a:t> орган </a:t>
            </a:r>
            <a:r>
              <a:rPr lang="ru-RU" dirty="0" err="1" smtClean="0"/>
              <a:t>управління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колегіальний</a:t>
            </a:r>
            <a:r>
              <a:rPr lang="ru-RU" dirty="0" smtClean="0"/>
              <a:t> орган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законами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установчими</a:t>
            </a:r>
            <a:r>
              <a:rPr lang="ru-RU" dirty="0" smtClean="0"/>
              <a:t> документами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uk-UA" b="1" dirty="0" smtClean="0"/>
              <a:t>Стаття 25 Закону - </a:t>
            </a:r>
            <a:r>
              <a:rPr lang="ru-RU" b="1" dirty="0" smtClean="0"/>
              <a:t>Права та </a:t>
            </a:r>
            <a:r>
              <a:rPr lang="ru-RU" b="1" dirty="0" err="1" smtClean="0"/>
              <a:t>обов’язки</a:t>
            </a:r>
            <a:r>
              <a:rPr lang="ru-RU" b="1" dirty="0" smtClean="0"/>
              <a:t> </a:t>
            </a:r>
            <a:r>
              <a:rPr lang="ru-RU" b="1" dirty="0" err="1" smtClean="0"/>
              <a:t>засновника</a:t>
            </a:r>
            <a:r>
              <a:rPr lang="ru-RU" b="1" dirty="0" smtClean="0"/>
              <a:t> (</a:t>
            </a:r>
            <a:r>
              <a:rPr lang="ru-RU" b="1" dirty="0" err="1" smtClean="0"/>
              <a:t>засновників</a:t>
            </a:r>
            <a:r>
              <a:rPr lang="ru-RU" b="1" dirty="0" smtClean="0"/>
              <a:t>) закладу </a:t>
            </a:r>
            <a:r>
              <a:rPr lang="ru-RU" b="1" dirty="0" err="1" smtClean="0"/>
              <a:t>освіти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65403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закладом </a:t>
            </a:r>
            <a:r>
              <a:rPr lang="ru-RU" b="1" dirty="0" err="1" smtClean="0">
                <a:solidFill>
                  <a:srgbClr val="FF0000"/>
                </a:solidFill>
              </a:rPr>
              <a:t>освіти</a:t>
            </a:r>
            <a:r>
              <a:rPr lang="ru-RU" b="1" dirty="0" smtClean="0">
                <a:solidFill>
                  <a:srgbClr val="FF0000"/>
                </a:solidFill>
              </a:rPr>
              <a:t>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7567642" cy="55452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err="1" smtClean="0"/>
              <a:t>Стаття</a:t>
            </a:r>
            <a:r>
              <a:rPr lang="ru-RU" b="1" u="sng" dirty="0" smtClean="0"/>
              <a:t> 66 Закону </a:t>
            </a:r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комунальних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ради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err="1" smtClean="0"/>
              <a:t>С</a:t>
            </a:r>
            <a:r>
              <a:rPr lang="ru-RU" b="1" u="sng" dirty="0" err="1" smtClean="0"/>
              <a:t>таття</a:t>
            </a:r>
            <a:r>
              <a:rPr lang="ru-RU" b="1" u="sng" dirty="0" smtClean="0"/>
              <a:t> 26 Закон</a:t>
            </a:r>
            <a:r>
              <a:rPr lang="ru-RU" u="sng" dirty="0" smtClean="0"/>
              <a:t>у </a:t>
            </a:r>
          </a:p>
          <a:p>
            <a:pPr algn="ctr">
              <a:buNone/>
            </a:pPr>
            <a:r>
              <a:rPr lang="ru-RU" b="1" u="sng" dirty="0" err="1" smtClean="0"/>
              <a:t>Керівник</a:t>
            </a:r>
            <a:r>
              <a:rPr lang="ru-RU" b="1" u="sng" dirty="0" smtClean="0"/>
              <a:t> закладу </a:t>
            </a:r>
            <a:r>
              <a:rPr lang="ru-RU" b="1" u="sng" dirty="0" err="1" smtClean="0"/>
              <a:t>освіти</a:t>
            </a:r>
            <a:endParaRPr lang="ru-RU" b="1" u="sng" dirty="0" smtClean="0"/>
          </a:p>
          <a:p>
            <a:r>
              <a:rPr lang="ru-RU" dirty="0" smtClean="0"/>
              <a:t> 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безпосереднє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закладом </a:t>
            </a:r>
          </a:p>
          <a:p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освітню</a:t>
            </a:r>
            <a:r>
              <a:rPr lang="ru-RU" dirty="0" smtClean="0"/>
              <a:t>, </a:t>
            </a:r>
            <a:r>
              <a:rPr lang="ru-RU" dirty="0" err="1" smtClean="0"/>
              <a:t>фінансово-господарську</a:t>
            </a:r>
            <a:r>
              <a:rPr lang="ru-RU" dirty="0" smtClean="0"/>
              <a:t> та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заклад </a:t>
            </a:r>
            <a:r>
              <a:rPr lang="ru-RU" dirty="0" err="1" smtClean="0"/>
              <a:t>освіти</a:t>
            </a:r>
            <a:r>
              <a:rPr lang="ru-RU" dirty="0" smtClean="0"/>
              <a:t> у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державними</a:t>
            </a:r>
            <a:r>
              <a:rPr lang="ru-RU" dirty="0" smtClean="0"/>
              <a:t> органами, органами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</a:t>
            </a:r>
            <a:r>
              <a:rPr lang="ru-RU" dirty="0" err="1" smtClean="0"/>
              <a:t>юридичними</a:t>
            </a:r>
            <a:r>
              <a:rPr lang="ru-RU" dirty="0" smtClean="0"/>
              <a:t> та </a:t>
            </a:r>
            <a:r>
              <a:rPr lang="ru-RU" dirty="0" err="1" smtClean="0"/>
              <a:t>фізичними</a:t>
            </a:r>
            <a:r>
              <a:rPr lang="ru-RU" dirty="0" smtClean="0"/>
              <a:t> особами</a:t>
            </a:r>
          </a:p>
          <a:p>
            <a:r>
              <a:rPr lang="ru-RU" dirty="0" err="1" smtClean="0"/>
              <a:t>діє</a:t>
            </a:r>
            <a:r>
              <a:rPr lang="ru-RU" dirty="0" smtClean="0"/>
              <a:t> без </a:t>
            </a:r>
            <a:r>
              <a:rPr lang="ru-RU" dirty="0" err="1" smtClean="0"/>
              <a:t>довіреності</a:t>
            </a:r>
            <a:r>
              <a:rPr lang="ru-RU" dirty="0" smtClean="0"/>
              <a:t> в межах </a:t>
            </a:r>
            <a:r>
              <a:rPr lang="ru-RU" dirty="0" err="1" smtClean="0"/>
              <a:t>повноважень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законом та </a:t>
            </a:r>
            <a:r>
              <a:rPr lang="ru-RU" dirty="0" err="1" smtClean="0"/>
              <a:t>установчими</a:t>
            </a:r>
            <a:r>
              <a:rPr lang="ru-RU" dirty="0" smtClean="0"/>
              <a:t> документами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332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  Закон України  “Про освіту” </vt:lpstr>
      <vt:lpstr>     Новий закон «Про освіту»  набрав чинності  28 вересня 2017 року  </vt:lpstr>
      <vt:lpstr>Визначення окремих термінів</vt:lpstr>
      <vt:lpstr>Визначення окремих термінів 2</vt:lpstr>
      <vt:lpstr>Визначення окремих термінів 3</vt:lpstr>
      <vt:lpstr>Визначення окремих термінів 3</vt:lpstr>
      <vt:lpstr>Переоформлення установчих документів закладів освіти</vt:lpstr>
      <vt:lpstr>Управління закладом освіти</vt:lpstr>
      <vt:lpstr>Управління закладом освіти 2</vt:lpstr>
      <vt:lpstr>Обрання керівника закладу загальної середньої освіти</vt:lpstr>
      <vt:lpstr>Призначення працівників закладів загальної середньої освіти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Закон України  “Про освіту”  </dc:title>
  <dc:creator>Admin</dc:creator>
  <cp:lastModifiedBy>Admin</cp:lastModifiedBy>
  <cp:revision>47</cp:revision>
  <dcterms:created xsi:type="dcterms:W3CDTF">2017-10-24T11:53:51Z</dcterms:created>
  <dcterms:modified xsi:type="dcterms:W3CDTF">2017-11-09T19:02:15Z</dcterms:modified>
</cp:coreProperties>
</file>