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5"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uk-UA" smtClean="0"/>
              <a:t>Зразок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18.09.2018</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nchor="ct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uk-UA" smtClean="0"/>
              <a:t>Зразок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18.09.2018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18.09.2018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7" name="Date Placeholder 6"/>
          <p:cNvSpPr>
            <a:spLocks noGrp="1"/>
          </p:cNvSpPr>
          <p:nvPr>
            <p:ph type="dt" sz="half" idx="10"/>
          </p:nvPr>
        </p:nvSpPr>
        <p:spPr/>
        <p:txBody>
          <a:bodyPr/>
          <a:lstStyle/>
          <a:p>
            <a:fld id="{B4C71EC6-210F-42DE-9C53-41977AD35B3D}" type="datetimeFigureOut">
              <a:rPr lang="ru-RU" smtClean="0"/>
              <a:t>18.09.2018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18.09.2018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uk-UA" smtClean="0"/>
              <a:t>Зразок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18.09.2018</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18.09.2018</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18.09.2018</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mon.gov.ua/ua/osvita/zagalna-serednya-osvita/protidiya-bulingu/bezpechna-shkola-nik-vujchich-video"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mon.gov.ua/ua/osvita/zagalna-serednya-osvita/protidiya-bulingu/korisni-posilannya-shodo-temi-antibulingu" TargetMode="External"/><Relationship Id="rId2" Type="http://schemas.openxmlformats.org/officeDocument/2006/relationships/hyperlink" Target="https://www.facebook.com/hashtag/&#1074;&#1089;&#1077;&#1097;&#1086;&#1090;&#1077;&#1073;&#1077;&#1085;&#1077;&#1074;&#1073;&#1080;&#1074;&#1072;&#1108;?source=feed_tex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mon.gov.ua/storage/app/media/pozashkilna/bezpeka/manual-kindergarten.pdf" TargetMode="External"/><Relationship Id="rId2" Type="http://schemas.openxmlformats.org/officeDocument/2006/relationships/hyperlink" Target="http://www.imzo.gov.ua/" TargetMode="External"/><Relationship Id="rId1" Type="http://schemas.openxmlformats.org/officeDocument/2006/relationships/slideLayout" Target="../slideLayouts/slideLayout7.xml"/><Relationship Id="rId5" Type="http://schemas.openxmlformats.org/officeDocument/2006/relationships/hyperlink" Target="http://zakon2.rada.gov.ua/laws/show/2229-19" TargetMode="External"/><Relationship Id="rId4" Type="http://schemas.openxmlformats.org/officeDocument/2006/relationships/hyperlink" Target="http://zakon3.rada.gov.ua/laws/show/2229-19"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imzo.gov.ua/2018/05/21/lyst-mon-vid-18-05-2018-1-11-5480-metodychni-rekomendatsiji-schodo-zapobihannya-ta-protydiji-nasylstv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la-strada.org.ua/ucp_mod_content_show_30_robota-garyachoyi-liniyi.html" TargetMode="External"/><Relationship Id="rId2" Type="http://schemas.openxmlformats.org/officeDocument/2006/relationships/hyperlink" Target="http://magnolia-tv.com/en/node/3859" TargetMode="External"/><Relationship Id="rId1" Type="http://schemas.openxmlformats.org/officeDocument/2006/relationships/slideLayout" Target="../slideLayouts/slideLayout7.xml"/><Relationship Id="rId4" Type="http://schemas.openxmlformats.org/officeDocument/2006/relationships/hyperlink" Target="https://www.facebook.com/childhotline.ukrain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mvs.gov.ua/upload/file/rekomendac_ya_schodo_zahistu_d_tey_u_cifrovomu_seredovisch_2018.pdf" TargetMode="External"/><Relationship Id="rId2" Type="http://schemas.openxmlformats.org/officeDocument/2006/relationships/hyperlink" Target="https://mon.gov.ua/ua/osvita/pozashkilna-osvita/vihovna-robota-ta-zahist-prav-ditini/bezpeka-ditej-v-interneti"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zakon0.rada.gov.ua/laws/show/111-2016-%D0%BF" TargetMode="External"/><Relationship Id="rId2" Type="http://schemas.openxmlformats.org/officeDocument/2006/relationships/hyperlink" Target="http://zakon2.rada.gov.ua/laws/show/3739-17" TargetMode="External"/><Relationship Id="rId1" Type="http://schemas.openxmlformats.org/officeDocument/2006/relationships/slideLayout" Target="../slideLayouts/slideLayout7.xml"/><Relationship Id="rId5" Type="http://schemas.openxmlformats.org/officeDocument/2006/relationships/hyperlink" Target="http://old.mon.gov.ua/ua/about-ministry/normative/5457-" TargetMode="External"/><Relationship Id="rId4" Type="http://schemas.openxmlformats.org/officeDocument/2006/relationships/hyperlink" Target="http://zakon2.rada.gov.ua/laws/show/111-2016-%D0%BF#n10"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mon.gov.ua/activity/education/pozashkilna-osvita/vyhovna-robota/protidiya-torgivli-lyudmi"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zakon2.rada.gov.ua/laws/show/995_02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zakon2.rada.gov.ua/laws/show/2145-" TargetMode="External"/><Relationship Id="rId2" Type="http://schemas.openxmlformats.org/officeDocument/2006/relationships/hyperlink" Target="http://zakon3.rada.gov.ua/laws/show/2402-14/ed2012060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zakon3.rada.gov.ua/laws/show/453-2018-%D0%BF#n1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zakon3.rada.gov.ua/laws/show/995_02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facebook.com/NickVujicic/?fref=mention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Нормативно - </a:t>
            </a:r>
            <a:r>
              <a:rPr lang="ru-RU" dirty="0" err="1" smtClean="0"/>
              <a:t>правове</a:t>
            </a:r>
            <a:r>
              <a:rPr lang="ru-RU" dirty="0" smtClean="0"/>
              <a:t> </a:t>
            </a:r>
            <a:r>
              <a:rPr lang="ru-RU" dirty="0" err="1" smtClean="0"/>
              <a:t>забезпечення</a:t>
            </a:r>
            <a:endParaRPr lang="uk-UA" dirty="0"/>
          </a:p>
        </p:txBody>
      </p:sp>
      <p:sp>
        <p:nvSpPr>
          <p:cNvPr id="3" name="Місце для вмісту 2"/>
          <p:cNvSpPr>
            <a:spLocks noGrp="1"/>
          </p:cNvSpPr>
          <p:nvPr>
            <p:ph idx="1"/>
          </p:nvPr>
        </p:nvSpPr>
        <p:spPr/>
        <p:txBody>
          <a:bodyPr>
            <a:normAutofit fontScale="62500" lnSpcReduction="20000"/>
          </a:bodyPr>
          <a:lstStyle/>
          <a:p>
            <a:r>
              <a:rPr lang="uk-UA" dirty="0"/>
              <a:t>Основні завдання виховної діяльності сучасних закладів освіти визначені</a:t>
            </a:r>
          </a:p>
          <a:p>
            <a:r>
              <a:rPr lang="uk-UA" dirty="0"/>
              <a:t>Законами України «Про правовий статус та вшанування пам’яті борців за незалежність України у </a:t>
            </a:r>
            <a:r>
              <a:rPr lang="en-US" dirty="0"/>
              <a:t>XX </a:t>
            </a:r>
            <a:r>
              <a:rPr lang="uk-UA" dirty="0"/>
              <a:t>столітті», «Про увічнення перемоги над нацизмом у Другій світовій війні 1939-1945 років»;</a:t>
            </a:r>
          </a:p>
          <a:p>
            <a:r>
              <a:rPr lang="uk-UA" dirty="0" smtClean="0"/>
              <a:t>указами </a:t>
            </a:r>
            <a:r>
              <a:rPr lang="uk-UA" dirty="0"/>
              <a:t>Президента України від 12.01.2015 № 5/2015 «Про Стратегію сталого розвитку «Україна-2020», від 12.06.2015 № 334/2015 «Про заходи щодо поліпшення національно патріотичного виховання дітей та молоді», від 13.10.2015 № 580/2015 «Про Стратегію національно-патріотичного виховання дітей та молоді на 2016-2020 роки», від 22.01.2016 № 17/2016 «Про заходи з відзначення 100-річчя подій Української революції 1917-1921 років»; постановами Верховної Ради України від 12.05.2015 № 373-</a:t>
            </a:r>
            <a:r>
              <a:rPr lang="en-US" dirty="0"/>
              <a:t>VIII «</a:t>
            </a:r>
            <a:r>
              <a:rPr lang="uk-UA" dirty="0"/>
              <a:t>Про вшанування героїв АТО та вдосконалення національно патріотичного виховання дітей та молоді», від 22.07.2015 № 524 «Про утворення Міжвідомчої комісії з питань національно-патріотичного виховання»;</a:t>
            </a:r>
          </a:p>
          <a:p>
            <a:endParaRPr lang="uk-UA" dirty="0"/>
          </a:p>
        </p:txBody>
      </p:sp>
    </p:spTree>
    <p:extLst>
      <p:ext uri="{BB962C8B-B14F-4D97-AF65-F5344CB8AC3E}">
        <p14:creationId xmlns:p14="http://schemas.microsoft.com/office/powerpoint/2010/main" val="167855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908720"/>
            <a:ext cx="6840760" cy="4801314"/>
          </a:xfrm>
          <a:prstGeom prst="rect">
            <a:avLst/>
          </a:prstGeom>
          <a:noFill/>
        </p:spPr>
        <p:txBody>
          <a:bodyPr wrap="square" rtlCol="0">
            <a:spAutoFit/>
          </a:bodyPr>
          <a:lstStyle/>
          <a:p>
            <a:r>
              <a:rPr lang="uk-UA" dirty="0"/>
              <a:t>Увазі педагогічних працівників пропонується 17 відеороликів кожен з яких може бути окремою темою розмовою з дітьми, як то у формі круглих столів, диспутів, брейн-рингів, написання есе тощо:</a:t>
            </a:r>
          </a:p>
          <a:p>
            <a:pPr lvl="0"/>
            <a:r>
              <a:rPr lang="uk-UA" dirty="0"/>
              <a:t>А чи готовий ти сьогодні робити зміни навколо себе</a:t>
            </a:r>
          </a:p>
          <a:p>
            <a:pPr lvl="0"/>
            <a:r>
              <a:rPr lang="uk-UA" dirty="0"/>
              <a:t>Де брати любов до тих, хто тебе принижує або ігнорує</a:t>
            </a:r>
          </a:p>
          <a:p>
            <a:pPr lvl="0"/>
            <a:r>
              <a:rPr lang="uk-UA" dirty="0"/>
              <a:t>Живе опитування по </a:t>
            </a:r>
            <a:r>
              <a:rPr lang="uk-UA" dirty="0" err="1"/>
              <a:t>булінгу</a:t>
            </a:r>
            <a:endParaRPr lang="uk-UA" dirty="0"/>
          </a:p>
          <a:p>
            <a:pPr lvl="0"/>
            <a:r>
              <a:rPr lang="uk-UA" dirty="0"/>
              <a:t>З чого почати боротьбу з </a:t>
            </a:r>
            <a:r>
              <a:rPr lang="uk-UA" dirty="0" err="1"/>
              <a:t>булінгом</a:t>
            </a:r>
            <a:r>
              <a:rPr lang="uk-UA" dirty="0"/>
              <a:t> у школах</a:t>
            </a:r>
          </a:p>
          <a:p>
            <a:pPr lvl="0"/>
            <a:r>
              <a:rPr lang="uk-UA" dirty="0"/>
              <a:t>З яких слів потрібно почати діалог під час </a:t>
            </a:r>
            <a:r>
              <a:rPr lang="uk-UA" dirty="0" err="1"/>
              <a:t>булінгу</a:t>
            </a:r>
            <a:r>
              <a:rPr lang="uk-UA" dirty="0"/>
              <a:t> в школі</a:t>
            </a:r>
          </a:p>
          <a:p>
            <a:pPr lvl="0"/>
            <a:r>
              <a:rPr lang="uk-UA" dirty="0"/>
              <a:t>Прийми себе таким як є</a:t>
            </a:r>
          </a:p>
          <a:p>
            <a:pPr lvl="0"/>
            <a:r>
              <a:rPr lang="uk-UA" dirty="0"/>
              <a:t>Результати опитування підлітків щодо суїциду з причин  </a:t>
            </a:r>
            <a:r>
              <a:rPr lang="uk-UA" dirty="0" err="1"/>
              <a:t>булінгу</a:t>
            </a:r>
            <a:r>
              <a:rPr lang="uk-UA" dirty="0"/>
              <a:t>; але ти можеш змінити статистику</a:t>
            </a:r>
          </a:p>
          <a:p>
            <a:pPr lvl="0"/>
            <a:r>
              <a:rPr lang="uk-UA" dirty="0"/>
              <a:t>Стережіться, бо що посієш те й пожнеш. Про стосунки</a:t>
            </a:r>
          </a:p>
          <a:p>
            <a:pPr lvl="0"/>
            <a:r>
              <a:rPr lang="uk-UA" dirty="0"/>
              <a:t>Ставлення Ніка </a:t>
            </a:r>
            <a:r>
              <a:rPr lang="uk-UA" dirty="0" err="1"/>
              <a:t>Вуйчича</a:t>
            </a:r>
            <a:r>
              <a:rPr lang="uk-UA" dirty="0"/>
              <a:t> до пропаганди ЛГБТ</a:t>
            </a:r>
          </a:p>
          <a:p>
            <a:pPr lvl="0"/>
            <a:r>
              <a:rPr lang="uk-UA" dirty="0"/>
              <a:t>Ти можеш зіграти ключову роль у чиємусь житті</a:t>
            </a:r>
          </a:p>
          <a:p>
            <a:pPr lvl="0"/>
            <a:r>
              <a:rPr lang="uk-UA" dirty="0"/>
              <a:t>Ти можеш стати рушійною силою на добро</a:t>
            </a:r>
          </a:p>
          <a:p>
            <a:pPr lvl="0"/>
            <a:endParaRPr lang="uk-UA" dirty="0"/>
          </a:p>
        </p:txBody>
      </p:sp>
    </p:spTree>
    <p:extLst>
      <p:ext uri="{BB962C8B-B14F-4D97-AF65-F5344CB8AC3E}">
        <p14:creationId xmlns:p14="http://schemas.microsoft.com/office/powerpoint/2010/main" val="84874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980728"/>
            <a:ext cx="6912768" cy="4370427"/>
          </a:xfrm>
          <a:prstGeom prst="rect">
            <a:avLst/>
          </a:prstGeom>
          <a:noFill/>
        </p:spPr>
        <p:txBody>
          <a:bodyPr wrap="square" rtlCol="0">
            <a:spAutoFit/>
          </a:bodyPr>
          <a:lstStyle/>
          <a:p>
            <a:pPr lvl="0"/>
            <a:r>
              <a:rPr lang="uk-UA" sz="2000" b="1" dirty="0"/>
              <a:t>Допоможи собі, рятуючи інших</a:t>
            </a:r>
          </a:p>
          <a:p>
            <a:pPr lvl="0"/>
            <a:r>
              <a:rPr lang="uk-UA" sz="2000" b="1" dirty="0"/>
              <a:t>Україна стала на шлях  реального вкладу в майбутнє покоління. Оцінка Ніка </a:t>
            </a:r>
            <a:r>
              <a:rPr lang="uk-UA" sz="2000" b="1" dirty="0" err="1"/>
              <a:t>Вуйчича</a:t>
            </a:r>
            <a:endParaRPr lang="uk-UA" sz="2000" b="1" dirty="0"/>
          </a:p>
          <a:p>
            <a:pPr lvl="0"/>
            <a:r>
              <a:rPr lang="uk-UA" sz="2000" b="1" dirty="0"/>
              <a:t>Цінності, які вкладаються в дітей Мексики та США.А чого хочемо ми?</a:t>
            </a:r>
          </a:p>
          <a:p>
            <a:pPr lvl="0"/>
            <a:r>
              <a:rPr lang="uk-UA" sz="2000" b="1" dirty="0"/>
              <a:t>Як довіряти і бути вдячним</a:t>
            </a:r>
          </a:p>
          <a:p>
            <a:pPr lvl="0"/>
            <a:r>
              <a:rPr lang="uk-UA" sz="2000" b="1" dirty="0"/>
              <a:t>Як </a:t>
            </a:r>
            <a:r>
              <a:rPr lang="uk-UA" sz="2000" b="1" dirty="0" err="1"/>
              <a:t>Нік</a:t>
            </a:r>
            <a:r>
              <a:rPr lang="uk-UA" sz="2000" b="1" dirty="0"/>
              <a:t> </a:t>
            </a:r>
            <a:r>
              <a:rPr lang="uk-UA" sz="2000" b="1" dirty="0" err="1"/>
              <a:t>Вуйчич</a:t>
            </a:r>
            <a:r>
              <a:rPr lang="uk-UA" sz="2000" b="1" dirty="0"/>
              <a:t> боровся з </a:t>
            </a:r>
            <a:r>
              <a:rPr lang="uk-UA" sz="2000" b="1" dirty="0" err="1"/>
              <a:t>булінгом</a:t>
            </a:r>
            <a:r>
              <a:rPr lang="uk-UA" sz="2000" b="1" dirty="0"/>
              <a:t>  у своєму житті</a:t>
            </a:r>
          </a:p>
          <a:p>
            <a:pPr lvl="0"/>
            <a:r>
              <a:rPr lang="uk-UA" sz="2000" b="1" dirty="0"/>
              <a:t>Який я всередині</a:t>
            </a:r>
          </a:p>
          <a:p>
            <a:pPr lvl="0"/>
            <a:r>
              <a:rPr lang="uk-UA" sz="2000" b="1" dirty="0"/>
              <a:t>Які у мене цінності</a:t>
            </a:r>
          </a:p>
          <a:p>
            <a:r>
              <a:rPr lang="uk-UA" sz="2000" b="1" u="sng" dirty="0"/>
              <a:t>Безпечна школа - </a:t>
            </a:r>
            <a:r>
              <a:rPr lang="uk-UA" sz="2000" b="1" u="sng" dirty="0" err="1"/>
              <a:t>Нік</a:t>
            </a:r>
            <a:r>
              <a:rPr lang="uk-UA" sz="2000" b="1" u="sng" dirty="0"/>
              <a:t> </a:t>
            </a:r>
            <a:r>
              <a:rPr lang="uk-UA" sz="2000" b="1" u="sng" dirty="0" err="1"/>
              <a:t>Вуйчич</a:t>
            </a:r>
            <a:r>
              <a:rPr lang="uk-UA" sz="2000" b="1" u="sng" dirty="0"/>
              <a:t> (ВІДЕО) . Режим доступу: </a:t>
            </a:r>
            <a:r>
              <a:rPr lang="uk-UA" sz="2000" b="1" u="sng" dirty="0">
                <a:hlinkClick r:id="rId2"/>
              </a:rPr>
              <a:t>https://mon.gov.ua/ua/osvita/zagalna-serednya-osvita/protidiya-bulingu/bezpechna-shkola-nik-vujchich-video</a:t>
            </a:r>
            <a:endParaRPr lang="uk-UA" sz="2000" b="1" dirty="0"/>
          </a:p>
          <a:p>
            <a:endParaRPr lang="uk-UA" dirty="0"/>
          </a:p>
        </p:txBody>
      </p:sp>
    </p:spTree>
    <p:extLst>
      <p:ext uri="{BB962C8B-B14F-4D97-AF65-F5344CB8AC3E}">
        <p14:creationId xmlns:p14="http://schemas.microsoft.com/office/powerpoint/2010/main" val="340991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836712"/>
            <a:ext cx="6984776" cy="5601533"/>
          </a:xfrm>
          <a:prstGeom prst="rect">
            <a:avLst/>
          </a:prstGeom>
          <a:noFill/>
        </p:spPr>
        <p:txBody>
          <a:bodyPr wrap="square" rtlCol="0">
            <a:spAutoFit/>
          </a:bodyPr>
          <a:lstStyle/>
          <a:p>
            <a:r>
              <a:rPr lang="uk-UA" sz="2000" b="1" dirty="0"/>
              <a:t>З метою формування безпечного середовища в закладах освіти та толерантних стосунків у суспільстві Міністерство започаткувало </a:t>
            </a:r>
            <a:r>
              <a:rPr lang="uk-UA" sz="2000" b="1" dirty="0" err="1"/>
              <a:t>флешмоб</a:t>
            </a:r>
            <a:r>
              <a:rPr lang="uk-UA" sz="2000" b="1" u="sng" dirty="0"/>
              <a:t> </a:t>
            </a:r>
            <a:r>
              <a:rPr lang="uk-UA" sz="2000" b="1" u="sng" dirty="0">
                <a:hlinkClick r:id="rId2"/>
              </a:rPr>
              <a:t>#</a:t>
            </a:r>
            <a:r>
              <a:rPr lang="uk-UA" sz="2000" b="1" u="sng" dirty="0" err="1">
                <a:hlinkClick r:id="rId2"/>
              </a:rPr>
              <a:t>ВсеЩоТебеНеВбиває</a:t>
            </a:r>
            <a:r>
              <a:rPr lang="uk-UA" sz="2000" b="1" u="sng" dirty="0"/>
              <a:t> </a:t>
            </a:r>
            <a:r>
              <a:rPr lang="uk-UA" sz="2000" b="1" dirty="0"/>
              <a:t>. Ми вдячні кожному, хто щиро та відкрито починає говорити про цькування, про людські емоції та життєві історії, що стоять за ним. Тому підтримуємо самі та закликаємо всіх приєднатися до </a:t>
            </a:r>
            <a:r>
              <a:rPr lang="uk-UA" sz="2000" b="1" dirty="0" err="1"/>
              <a:t>флешмобу</a:t>
            </a:r>
            <a:r>
              <a:rPr lang="uk-UA" sz="2000" b="1" dirty="0" smtClean="0"/>
              <a:t>.</a:t>
            </a:r>
          </a:p>
          <a:p>
            <a:endParaRPr lang="uk-UA" sz="2000" b="1" dirty="0"/>
          </a:p>
          <a:p>
            <a:r>
              <a:rPr lang="uk-UA" sz="2000" b="1" dirty="0"/>
              <a:t>На сайті МОН розміщений у вільному доступі банк педагогічних технологій (інструментарію) у рубриці «Корисні посилання щодо теми </a:t>
            </a:r>
            <a:r>
              <a:rPr lang="uk-UA" sz="2000" b="1" dirty="0" err="1"/>
              <a:t>антибулінгу</a:t>
            </a:r>
            <a:r>
              <a:rPr lang="uk-UA" sz="2000" b="1" dirty="0"/>
              <a:t>» для використання в профілактичній роботі в закладах освіти. Режим доступу: </a:t>
            </a:r>
            <a:r>
              <a:rPr lang="uk-UA" sz="2000" b="1" u="sng" dirty="0">
                <a:hlinkClick r:id="rId3"/>
              </a:rPr>
              <a:t>https://mon.gov.ua/ua/osvita/zagalna-serednya-osvita/protidiya-bulingu/korisni-posilannya-shodo-temi-antibulingu</a:t>
            </a:r>
            <a:endParaRPr lang="uk-UA" sz="2000" b="1" dirty="0"/>
          </a:p>
          <a:p>
            <a:endParaRPr lang="uk-UA" dirty="0"/>
          </a:p>
        </p:txBody>
      </p:sp>
    </p:spTree>
    <p:extLst>
      <p:ext uri="{BB962C8B-B14F-4D97-AF65-F5344CB8AC3E}">
        <p14:creationId xmlns:p14="http://schemas.microsoft.com/office/powerpoint/2010/main" val="351401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128792" cy="4370427"/>
          </a:xfrm>
          <a:prstGeom prst="rect">
            <a:avLst/>
          </a:prstGeom>
          <a:noFill/>
        </p:spPr>
        <p:txBody>
          <a:bodyPr wrap="square" rtlCol="0">
            <a:spAutoFit/>
          </a:bodyPr>
          <a:lstStyle/>
          <a:p>
            <a:r>
              <a:rPr lang="uk-UA" sz="2000" b="1" dirty="0"/>
              <a:t>Спеціальна рубрика «Корисні посилання щодо теми </a:t>
            </a:r>
            <a:r>
              <a:rPr lang="uk-UA" sz="2000" b="1" dirty="0" err="1"/>
              <a:t>антибулінгу</a:t>
            </a:r>
            <a:r>
              <a:rPr lang="uk-UA" sz="2000" b="1" dirty="0"/>
              <a:t>» розміщена на офіційному сайті Державної наукової установи «Інститут модернізації змісту освіти» (</a:t>
            </a:r>
            <a:r>
              <a:rPr lang="en-US" sz="2000" b="1" u="sng" dirty="0">
                <a:hlinkClick r:id="rId2"/>
              </a:rPr>
              <a:t>www</a:t>
            </a:r>
            <a:r>
              <a:rPr lang="uk-UA" sz="2000" b="1" u="sng" dirty="0">
                <a:hlinkClick r:id="rId2"/>
              </a:rPr>
              <a:t>.</a:t>
            </a:r>
            <a:r>
              <a:rPr lang="en-US" sz="2000" b="1" u="sng" dirty="0" err="1">
                <a:hlinkClick r:id="rId2"/>
              </a:rPr>
              <a:t>imzo</a:t>
            </a:r>
            <a:r>
              <a:rPr lang="uk-UA" sz="2000" b="1" u="sng" dirty="0">
                <a:hlinkClick r:id="rId2"/>
              </a:rPr>
              <a:t>.</a:t>
            </a:r>
            <a:r>
              <a:rPr lang="en-US" sz="2000" b="1" u="sng" dirty="0" err="1">
                <a:hlinkClick r:id="rId2"/>
              </a:rPr>
              <a:t>gov</a:t>
            </a:r>
            <a:r>
              <a:rPr lang="uk-UA" sz="2000" b="1" u="sng" dirty="0">
                <a:hlinkClick r:id="rId2"/>
              </a:rPr>
              <a:t>.</a:t>
            </a:r>
            <a:r>
              <a:rPr lang="en-US" sz="2000" b="1" u="sng" dirty="0" err="1">
                <a:hlinkClick r:id="rId2"/>
              </a:rPr>
              <a:t>ua</a:t>
            </a:r>
            <a:r>
              <a:rPr lang="uk-UA" sz="2000" b="1" dirty="0" smtClean="0"/>
              <a:t>).</a:t>
            </a:r>
          </a:p>
          <a:p>
            <a:r>
              <a:rPr lang="uk-UA" sz="2000" b="1" dirty="0" smtClean="0"/>
              <a:t>За </a:t>
            </a:r>
            <a:r>
              <a:rPr lang="uk-UA" sz="2000" b="1" dirty="0"/>
              <a:t>цим режимом доступу можна скористатися  матеріалами, як навчити дитину захищатися від сексуального насильства: </a:t>
            </a:r>
            <a:r>
              <a:rPr lang="ru-RU" sz="2000" b="1" u="sng" dirty="0" err="1">
                <a:hlinkClick r:id="rId3"/>
              </a:rPr>
              <a:t>https</a:t>
            </a:r>
            <a:r>
              <a:rPr lang="uk-UA" sz="2000" b="1" u="sng" dirty="0">
                <a:hlinkClick r:id="rId3"/>
              </a:rPr>
              <a:t>://</a:t>
            </a:r>
            <a:r>
              <a:rPr lang="ru-RU" sz="2000" b="1" u="sng" dirty="0" err="1">
                <a:hlinkClick r:id="rId3"/>
              </a:rPr>
              <a:t>mon</a:t>
            </a:r>
            <a:r>
              <a:rPr lang="uk-UA" sz="2000" b="1" u="sng" dirty="0">
                <a:hlinkClick r:id="rId3"/>
              </a:rPr>
              <a:t>.</a:t>
            </a:r>
            <a:r>
              <a:rPr lang="ru-RU" sz="2000" b="1" u="sng" dirty="0" err="1">
                <a:hlinkClick r:id="rId3"/>
              </a:rPr>
              <a:t>gov</a:t>
            </a:r>
            <a:r>
              <a:rPr lang="uk-UA" sz="2000" b="1" u="sng" dirty="0">
                <a:hlinkClick r:id="rId3"/>
              </a:rPr>
              <a:t>.</a:t>
            </a:r>
            <a:r>
              <a:rPr lang="ru-RU" sz="2000" b="1" u="sng" dirty="0" err="1">
                <a:hlinkClick r:id="rId3"/>
              </a:rPr>
              <a:t>ua</a:t>
            </a:r>
            <a:r>
              <a:rPr lang="uk-UA" sz="2000" b="1" u="sng" dirty="0">
                <a:hlinkClick r:id="rId3"/>
              </a:rPr>
              <a:t>/</a:t>
            </a:r>
            <a:r>
              <a:rPr lang="ru-RU" sz="2000" b="1" u="sng" dirty="0" err="1">
                <a:hlinkClick r:id="rId3"/>
              </a:rPr>
              <a:t>storage</a:t>
            </a:r>
            <a:r>
              <a:rPr lang="uk-UA" sz="2000" b="1" u="sng" dirty="0">
                <a:hlinkClick r:id="rId3"/>
              </a:rPr>
              <a:t>/</a:t>
            </a:r>
            <a:r>
              <a:rPr lang="ru-RU" sz="2000" b="1" u="sng" dirty="0" err="1">
                <a:hlinkClick r:id="rId3"/>
              </a:rPr>
              <a:t>app</a:t>
            </a:r>
            <a:r>
              <a:rPr lang="uk-UA" sz="2000" b="1" u="sng" dirty="0">
                <a:hlinkClick r:id="rId3"/>
              </a:rPr>
              <a:t>/</a:t>
            </a:r>
            <a:r>
              <a:rPr lang="ru-RU" sz="2000" b="1" u="sng" dirty="0" err="1">
                <a:hlinkClick r:id="rId3"/>
              </a:rPr>
              <a:t>media</a:t>
            </a:r>
            <a:r>
              <a:rPr lang="uk-UA" sz="2000" b="1" u="sng" dirty="0">
                <a:hlinkClick r:id="rId3"/>
              </a:rPr>
              <a:t>/</a:t>
            </a:r>
            <a:r>
              <a:rPr lang="ru-RU" sz="2000" b="1" u="sng" dirty="0" err="1">
                <a:hlinkClick r:id="rId3"/>
              </a:rPr>
              <a:t>pozashkilna</a:t>
            </a:r>
            <a:r>
              <a:rPr lang="uk-UA" sz="2000" b="1" u="sng" dirty="0">
                <a:hlinkClick r:id="rId3"/>
              </a:rPr>
              <a:t>/</a:t>
            </a:r>
            <a:r>
              <a:rPr lang="ru-RU" sz="2000" b="1" u="sng" dirty="0" err="1">
                <a:hlinkClick r:id="rId3"/>
              </a:rPr>
              <a:t>bezpeka</a:t>
            </a:r>
            <a:r>
              <a:rPr lang="uk-UA" sz="2000" b="1" u="sng" dirty="0">
                <a:hlinkClick r:id="rId3"/>
              </a:rPr>
              <a:t>/</a:t>
            </a:r>
            <a:r>
              <a:rPr lang="ru-RU" sz="2000" b="1" u="sng" dirty="0" err="1">
                <a:hlinkClick r:id="rId3"/>
              </a:rPr>
              <a:t>manual</a:t>
            </a:r>
            <a:r>
              <a:rPr lang="uk-UA" sz="2000" b="1" u="sng" dirty="0">
                <a:hlinkClick r:id="rId3"/>
              </a:rPr>
              <a:t>-</a:t>
            </a:r>
            <a:r>
              <a:rPr lang="ru-RU" sz="2000" b="1" u="sng" dirty="0" err="1">
                <a:hlinkClick r:id="rId3"/>
              </a:rPr>
              <a:t>kindergarten</a:t>
            </a:r>
            <a:r>
              <a:rPr lang="uk-UA" sz="2000" b="1" u="sng" dirty="0">
                <a:hlinkClick r:id="rId3"/>
              </a:rPr>
              <a:t>.</a:t>
            </a:r>
            <a:r>
              <a:rPr lang="ru-RU" sz="2000" b="1" u="sng" dirty="0" err="1" smtClean="0">
                <a:hlinkClick r:id="rId3"/>
              </a:rPr>
              <a:t>pdf</a:t>
            </a:r>
            <a:endParaRPr lang="ru-RU" sz="2000" b="1" u="sng" dirty="0" smtClean="0"/>
          </a:p>
          <a:p>
            <a:endParaRPr lang="ru-RU" sz="2000" dirty="0" smtClean="0">
              <a:hlinkClick r:id="rId4"/>
            </a:endParaRPr>
          </a:p>
          <a:p>
            <a:r>
              <a:rPr lang="ru-RU" sz="2000" dirty="0" smtClean="0">
                <a:hlinkClick r:id="rId4"/>
              </a:rPr>
              <a:t>Закон </a:t>
            </a:r>
            <a:r>
              <a:rPr lang="ru-RU" sz="2000" dirty="0" err="1">
                <a:hlinkClick r:id="rId4"/>
              </a:rPr>
              <a:t>України</a:t>
            </a:r>
            <a:r>
              <a:rPr lang="ru-RU" sz="2000" dirty="0">
                <a:hlinkClick r:id="rId4"/>
              </a:rPr>
              <a:t> «Про </a:t>
            </a:r>
            <a:r>
              <a:rPr lang="ru-RU" sz="2000" dirty="0" err="1">
                <a:hlinkClick r:id="rId4"/>
              </a:rPr>
              <a:t>запобігання</a:t>
            </a:r>
            <a:r>
              <a:rPr lang="ru-RU" sz="2000" dirty="0">
                <a:hlinkClick r:id="rId4"/>
              </a:rPr>
              <a:t> та </a:t>
            </a:r>
            <a:r>
              <a:rPr lang="ru-RU" sz="2000" dirty="0" err="1">
                <a:hlinkClick r:id="rId4"/>
              </a:rPr>
              <a:t>протидію</a:t>
            </a:r>
            <a:r>
              <a:rPr lang="ru-RU" sz="2000" dirty="0">
                <a:hlinkClick r:id="rId4"/>
              </a:rPr>
              <a:t> </a:t>
            </a:r>
            <a:r>
              <a:rPr lang="ru-RU" sz="2000" dirty="0" err="1">
                <a:hlinkClick r:id="rId4"/>
              </a:rPr>
              <a:t>домашньому</a:t>
            </a:r>
            <a:r>
              <a:rPr lang="ru-RU" sz="2000" dirty="0">
                <a:hlinkClick r:id="rId4"/>
              </a:rPr>
              <a:t> </a:t>
            </a:r>
            <a:r>
              <a:rPr lang="ru-RU" sz="2000" dirty="0" err="1">
                <a:hlinkClick r:id="rId4"/>
              </a:rPr>
              <a:t>насильству</a:t>
            </a:r>
            <a:r>
              <a:rPr lang="ru-RU" sz="2000" dirty="0">
                <a:hlinkClick r:id="rId4"/>
              </a:rPr>
              <a:t>»</a:t>
            </a:r>
            <a:r>
              <a:rPr lang="ru-RU" sz="2000" dirty="0"/>
              <a:t>. </a:t>
            </a:r>
            <a:endParaRPr lang="ru-RU" sz="2000" dirty="0" smtClean="0"/>
          </a:p>
          <a:p>
            <a:r>
              <a:rPr lang="ru-RU" sz="2000" u="sng" dirty="0" smtClean="0">
                <a:solidFill>
                  <a:srgbClr val="FF0000"/>
                </a:solidFill>
                <a:hlinkClick r:id="rId5"/>
              </a:rPr>
              <a:t>http</a:t>
            </a:r>
            <a:r>
              <a:rPr lang="ru-RU" sz="2000" u="sng" dirty="0">
                <a:solidFill>
                  <a:srgbClr val="FF0000"/>
                </a:solidFill>
                <a:hlinkClick r:id="rId5"/>
              </a:rPr>
              <a:t>://zakon2.rada.gov.ua/laws/show/2229-19</a:t>
            </a:r>
            <a:endParaRPr lang="uk-UA" sz="2000" b="1" dirty="0">
              <a:solidFill>
                <a:srgbClr val="FF0000"/>
              </a:solidFill>
            </a:endParaRPr>
          </a:p>
          <a:p>
            <a:endParaRPr lang="uk-UA" dirty="0"/>
          </a:p>
        </p:txBody>
      </p:sp>
    </p:spTree>
    <p:extLst>
      <p:ext uri="{BB962C8B-B14F-4D97-AF65-F5344CB8AC3E}">
        <p14:creationId xmlns:p14="http://schemas.microsoft.com/office/powerpoint/2010/main" val="379774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836712"/>
            <a:ext cx="7128792" cy="3447098"/>
          </a:xfrm>
          <a:prstGeom prst="rect">
            <a:avLst/>
          </a:prstGeom>
          <a:noFill/>
        </p:spPr>
        <p:txBody>
          <a:bodyPr wrap="square" rtlCol="0">
            <a:spAutoFit/>
          </a:bodyPr>
          <a:lstStyle/>
          <a:p>
            <a:r>
              <a:rPr lang="uk-UA" sz="2000" b="1" dirty="0" smtClean="0"/>
              <a:t>Методичні </a:t>
            </a:r>
            <a:r>
              <a:rPr lang="uk-UA" sz="2000" b="1" dirty="0"/>
              <a:t>рекомендації щодо </a:t>
            </a:r>
            <a:r>
              <a:rPr lang="ru-RU" sz="2000" b="1" dirty="0" err="1"/>
              <a:t>формування</a:t>
            </a:r>
            <a:r>
              <a:rPr lang="ru-RU" sz="2000" b="1" dirty="0"/>
              <a:t> у </a:t>
            </a:r>
            <a:r>
              <a:rPr lang="ru-RU" sz="2000" b="1" dirty="0" err="1"/>
              <a:t>дітей</a:t>
            </a:r>
            <a:r>
              <a:rPr lang="ru-RU" sz="2000" b="1" dirty="0"/>
              <a:t> та </a:t>
            </a:r>
            <a:r>
              <a:rPr lang="ru-RU" sz="2000" b="1" dirty="0" err="1"/>
              <a:t>молоді</a:t>
            </a:r>
            <a:r>
              <a:rPr lang="ru-RU" sz="2000" b="1" dirty="0"/>
              <a:t> нетерпимого </a:t>
            </a:r>
            <a:r>
              <a:rPr lang="ru-RU" sz="2000" b="1" dirty="0" err="1"/>
              <a:t>ставлення</a:t>
            </a:r>
            <a:r>
              <a:rPr lang="ru-RU" sz="2000" b="1" dirty="0"/>
              <a:t> до </a:t>
            </a:r>
            <a:r>
              <a:rPr lang="ru-RU" sz="2000" b="1" dirty="0" err="1"/>
              <a:t>насильницьких</a:t>
            </a:r>
            <a:r>
              <a:rPr lang="ru-RU" sz="2000" b="1" dirty="0"/>
              <a:t> моделей </a:t>
            </a:r>
            <a:r>
              <a:rPr lang="ru-RU" sz="2000" b="1" dirty="0" err="1"/>
              <a:t>поведінки</a:t>
            </a:r>
            <a:r>
              <a:rPr lang="ru-RU" sz="2000" b="1" dirty="0"/>
              <a:t>, </a:t>
            </a:r>
            <a:r>
              <a:rPr lang="ru-RU" sz="2000" b="1" dirty="0" err="1"/>
              <a:t>небайдужого</a:t>
            </a:r>
            <a:r>
              <a:rPr lang="ru-RU" sz="2000" b="1" dirty="0"/>
              <a:t> </a:t>
            </a:r>
            <a:r>
              <a:rPr lang="ru-RU" sz="2000" b="1" dirty="0" err="1"/>
              <a:t>ставлення</a:t>
            </a:r>
            <a:r>
              <a:rPr lang="ru-RU" sz="2000" b="1" dirty="0"/>
              <a:t> до </a:t>
            </a:r>
            <a:r>
              <a:rPr lang="ru-RU" sz="2000" b="1" dirty="0" err="1"/>
              <a:t>постраждалих</a:t>
            </a:r>
            <a:r>
              <a:rPr lang="ru-RU" sz="2000" b="1" dirty="0"/>
              <a:t> </a:t>
            </a:r>
            <a:r>
              <a:rPr lang="ru-RU" sz="2000" b="1" dirty="0" err="1"/>
              <a:t>осіб</a:t>
            </a:r>
            <a:r>
              <a:rPr lang="ru-RU" sz="2000" b="1" dirty="0"/>
              <a:t>, </a:t>
            </a:r>
            <a:r>
              <a:rPr lang="ru-RU" sz="2000" b="1" dirty="0" err="1"/>
              <a:t>усвідомлення</a:t>
            </a:r>
            <a:r>
              <a:rPr lang="ru-RU" sz="2000" b="1" dirty="0"/>
              <a:t> </a:t>
            </a:r>
            <a:r>
              <a:rPr lang="ru-RU" sz="2000" b="1" dirty="0" err="1"/>
              <a:t>насильства</a:t>
            </a:r>
            <a:r>
              <a:rPr lang="ru-RU" sz="2000" b="1" dirty="0"/>
              <a:t> як </a:t>
            </a:r>
            <a:r>
              <a:rPr lang="ru-RU" sz="2000" b="1" dirty="0" err="1"/>
              <a:t>порушення</a:t>
            </a:r>
            <a:r>
              <a:rPr lang="ru-RU" sz="2000" b="1" dirty="0"/>
              <a:t> прав </a:t>
            </a:r>
            <a:r>
              <a:rPr lang="ru-RU" sz="2000" b="1" dirty="0" err="1"/>
              <a:t>людини</a:t>
            </a:r>
            <a:r>
              <a:rPr lang="uk-UA" sz="2000" b="1" dirty="0"/>
              <a:t>. адресовані усім фахівцям, які працюють з дітьми та молоддю (лист МОН від 18.05.2018 № 1/11-5480).Режим доступу: </a:t>
            </a:r>
            <a:r>
              <a:rPr lang="uk-UA" sz="2000" b="1" u="sng" dirty="0">
                <a:hlinkClick r:id="rId2"/>
              </a:rPr>
              <a:t>https://imzo.gov.ua/2018/05/21/lyst-mon-vid-18-05-2018-1-11-5480-metodychni-rekomendatsiji-schodo-zapobihannya-ta-protydiji-nasylstvu/</a:t>
            </a:r>
            <a:endParaRPr lang="uk-UA" sz="2000" b="1" dirty="0"/>
          </a:p>
          <a:p>
            <a:endParaRPr lang="uk-UA" dirty="0"/>
          </a:p>
        </p:txBody>
      </p:sp>
    </p:spTree>
    <p:extLst>
      <p:ext uri="{BB962C8B-B14F-4D97-AF65-F5344CB8AC3E}">
        <p14:creationId xmlns:p14="http://schemas.microsoft.com/office/powerpoint/2010/main" val="53147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7416824" cy="5355312"/>
          </a:xfrm>
          <a:prstGeom prst="rect">
            <a:avLst/>
          </a:prstGeom>
          <a:noFill/>
        </p:spPr>
        <p:txBody>
          <a:bodyPr wrap="square" rtlCol="0">
            <a:spAutoFit/>
          </a:bodyPr>
          <a:lstStyle/>
          <a:p>
            <a:r>
              <a:rPr lang="uk-UA" dirty="0"/>
              <a:t>Просимо пошири в закладах освіти інформацію про діяльність Національних ліній ( інформаційні стенди, на сайтах закладів тощо ). Зокрема,   «Гаряча лінія» з питань протидії </a:t>
            </a:r>
            <a:r>
              <a:rPr lang="uk-UA" dirty="0" err="1"/>
              <a:t>булінгу</a:t>
            </a:r>
            <a:r>
              <a:rPr lang="uk-UA" dirty="0"/>
              <a:t> працює за номером 116 000. Батьки та члени родини мають можливість отримати консультації щодо ознак насилля по відношенню до їх дитини і рекомендації, що робити в такій ситуації.  </a:t>
            </a:r>
            <a:r>
              <a:rPr lang="uk-UA" u="sng" dirty="0">
                <a:hlinkClick r:id="rId2"/>
              </a:rPr>
              <a:t>http://magnolia-tv.com/en/node/3859</a:t>
            </a:r>
            <a:endParaRPr lang="uk-UA" dirty="0"/>
          </a:p>
          <a:p>
            <a:r>
              <a:rPr lang="uk-UA" dirty="0"/>
              <a:t>Консультації для дітей та дорослих, чиї запити стосуються дітей, здійснює Національна дитяча «гаряча лінія» за безкоштовним  номером 0-800-500-225 та коротким безкоштовним номером для абонентів </a:t>
            </a:r>
            <a:r>
              <a:rPr lang="uk-UA" dirty="0" err="1"/>
              <a:t>КиївСтар</a:t>
            </a:r>
            <a:r>
              <a:rPr lang="uk-UA" dirty="0"/>
              <a:t> та </a:t>
            </a:r>
            <a:r>
              <a:rPr lang="uk-UA" dirty="0" err="1"/>
              <a:t>Лайфселл</a:t>
            </a:r>
            <a:r>
              <a:rPr lang="uk-UA" dirty="0"/>
              <a:t> – 116 111. </a:t>
            </a:r>
            <a:r>
              <a:rPr lang="uk-UA" u="sng" dirty="0">
                <a:hlinkClick r:id="rId3"/>
              </a:rPr>
              <a:t>https://la-strada.org.ua/ucp_mod_content_show_30_robota-garyachoyi-liniyi.html</a:t>
            </a:r>
            <a:r>
              <a:rPr lang="uk-UA" dirty="0"/>
              <a:t> </a:t>
            </a:r>
          </a:p>
          <a:p>
            <a:r>
              <a:rPr lang="ru-RU" u="sng" dirty="0" err="1">
                <a:hlinkClick r:id="rId4"/>
              </a:rPr>
              <a:t>https</a:t>
            </a:r>
            <a:r>
              <a:rPr lang="uk-UA" u="sng" dirty="0">
                <a:hlinkClick r:id="rId4"/>
              </a:rPr>
              <a:t>://</a:t>
            </a:r>
            <a:r>
              <a:rPr lang="ru-RU" u="sng" dirty="0" err="1">
                <a:hlinkClick r:id="rId4"/>
              </a:rPr>
              <a:t>www</a:t>
            </a:r>
            <a:r>
              <a:rPr lang="uk-UA" u="sng" dirty="0">
                <a:hlinkClick r:id="rId4"/>
              </a:rPr>
              <a:t>.</a:t>
            </a:r>
            <a:r>
              <a:rPr lang="ru-RU" u="sng" dirty="0" err="1">
                <a:hlinkClick r:id="rId4"/>
              </a:rPr>
              <a:t>facebook</a:t>
            </a:r>
            <a:r>
              <a:rPr lang="uk-UA" u="sng" dirty="0">
                <a:hlinkClick r:id="rId4"/>
              </a:rPr>
              <a:t>.</a:t>
            </a:r>
            <a:r>
              <a:rPr lang="ru-RU" u="sng" dirty="0" err="1">
                <a:hlinkClick r:id="rId4"/>
              </a:rPr>
              <a:t>com</a:t>
            </a:r>
            <a:r>
              <a:rPr lang="uk-UA" u="sng" dirty="0">
                <a:hlinkClick r:id="rId4"/>
              </a:rPr>
              <a:t>/</a:t>
            </a:r>
            <a:r>
              <a:rPr lang="ru-RU" u="sng" dirty="0" err="1">
                <a:hlinkClick r:id="rId4"/>
              </a:rPr>
              <a:t>childhotline</a:t>
            </a:r>
            <a:r>
              <a:rPr lang="uk-UA" u="sng" dirty="0">
                <a:hlinkClick r:id="rId4"/>
              </a:rPr>
              <a:t>.</a:t>
            </a:r>
            <a:r>
              <a:rPr lang="ru-RU" u="sng" dirty="0" err="1">
                <a:hlinkClick r:id="rId4"/>
              </a:rPr>
              <a:t>ukraine</a:t>
            </a:r>
            <a:r>
              <a:rPr lang="uk-UA" u="sng" dirty="0">
                <a:hlinkClick r:id="rId4"/>
              </a:rPr>
              <a:t>/</a:t>
            </a:r>
            <a:endParaRPr lang="uk-UA" dirty="0"/>
          </a:p>
          <a:p>
            <a:r>
              <a:rPr lang="uk-UA" dirty="0"/>
              <a:t>На Національній дитячій «гарячій лінії» консультують компетентні у дитячих питаннях психологи, юристи соціальні працівники та соціальні педагоги. </a:t>
            </a:r>
            <a:r>
              <a:rPr lang="ru-RU" dirty="0" err="1"/>
              <a:t>Лінія</a:t>
            </a:r>
            <a:r>
              <a:rPr lang="ru-RU" dirty="0"/>
              <a:t> </a:t>
            </a:r>
            <a:r>
              <a:rPr lang="ru-RU" dirty="0" err="1"/>
              <a:t>працює</a:t>
            </a:r>
            <a:r>
              <a:rPr lang="ru-RU" dirty="0"/>
              <a:t> по будням з 12 до 20 </a:t>
            </a:r>
            <a:r>
              <a:rPr lang="ru-RU" dirty="0" err="1"/>
              <a:t>години</a:t>
            </a:r>
            <a:r>
              <a:rPr lang="ru-RU" dirty="0"/>
              <a:t> та в </a:t>
            </a:r>
            <a:r>
              <a:rPr lang="ru-RU" dirty="0" err="1"/>
              <a:t>суботу</a:t>
            </a:r>
            <a:r>
              <a:rPr lang="ru-RU" dirty="0"/>
              <a:t> з 12 до 16 </a:t>
            </a:r>
            <a:r>
              <a:rPr lang="ru-RU" dirty="0" err="1"/>
              <a:t>години</a:t>
            </a:r>
            <a:r>
              <a:rPr lang="uk-UA" dirty="0"/>
              <a:t> і</a:t>
            </a:r>
            <a:r>
              <a:rPr lang="ru-RU" dirty="0"/>
              <a:t> є </a:t>
            </a:r>
            <a:r>
              <a:rPr lang="ru-RU" dirty="0" err="1"/>
              <a:t>анонімною</a:t>
            </a:r>
            <a:r>
              <a:rPr lang="ru-RU" dirty="0"/>
              <a:t> та </a:t>
            </a:r>
            <a:r>
              <a:rPr lang="ru-RU" dirty="0" err="1"/>
              <a:t>конфіденційною</a:t>
            </a:r>
            <a:r>
              <a:rPr lang="ru-RU" dirty="0"/>
              <a:t>.</a:t>
            </a:r>
            <a:endParaRPr lang="uk-UA" dirty="0"/>
          </a:p>
          <a:p>
            <a:endParaRPr lang="uk-UA" dirty="0"/>
          </a:p>
        </p:txBody>
      </p:sp>
    </p:spTree>
    <p:extLst>
      <p:ext uri="{BB962C8B-B14F-4D97-AF65-F5344CB8AC3E}">
        <p14:creationId xmlns:p14="http://schemas.microsoft.com/office/powerpoint/2010/main" val="376631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59" y="661539"/>
            <a:ext cx="3861891" cy="5468164"/>
          </a:xfrm>
          <a:prstGeom prst="rect">
            <a:avLst/>
          </a:prstGeom>
        </p:spPr>
      </p:pic>
      <p:sp>
        <p:nvSpPr>
          <p:cNvPr id="4" name="TextBox 3"/>
          <p:cNvSpPr txBox="1"/>
          <p:nvPr/>
        </p:nvSpPr>
        <p:spPr>
          <a:xfrm>
            <a:off x="827584" y="908720"/>
            <a:ext cx="3168352" cy="4678204"/>
          </a:xfrm>
          <a:prstGeom prst="rect">
            <a:avLst/>
          </a:prstGeom>
          <a:noFill/>
        </p:spPr>
        <p:txBody>
          <a:bodyPr wrap="square" rtlCol="0">
            <a:spAutoFit/>
          </a:bodyPr>
          <a:lstStyle/>
          <a:p>
            <a:r>
              <a:rPr lang="uk-UA" sz="2000" b="1" dirty="0"/>
              <a:t>На Національній дитячій «гарячій лінії» консультують компетентні у дитячих питаннях психологи, юристи соціальні працівники та соціальні педагоги. </a:t>
            </a:r>
            <a:r>
              <a:rPr lang="ru-RU" sz="2000" b="1" dirty="0" err="1"/>
              <a:t>Лінія</a:t>
            </a:r>
            <a:r>
              <a:rPr lang="ru-RU" sz="2000" b="1" dirty="0"/>
              <a:t> </a:t>
            </a:r>
            <a:r>
              <a:rPr lang="ru-RU" sz="2000" b="1" dirty="0" err="1"/>
              <a:t>працює</a:t>
            </a:r>
            <a:r>
              <a:rPr lang="ru-RU" sz="2000" b="1" dirty="0"/>
              <a:t> по будням з 12 до 20 </a:t>
            </a:r>
            <a:r>
              <a:rPr lang="ru-RU" sz="2000" b="1" dirty="0" err="1"/>
              <a:t>години</a:t>
            </a:r>
            <a:r>
              <a:rPr lang="ru-RU" sz="2000" b="1" dirty="0"/>
              <a:t> та в </a:t>
            </a:r>
            <a:r>
              <a:rPr lang="ru-RU" sz="2000" b="1" dirty="0" err="1"/>
              <a:t>суботу</a:t>
            </a:r>
            <a:r>
              <a:rPr lang="ru-RU" sz="2000" b="1" dirty="0"/>
              <a:t> з 12 до 16 </a:t>
            </a:r>
            <a:r>
              <a:rPr lang="ru-RU" sz="2000" b="1" dirty="0" err="1"/>
              <a:t>години</a:t>
            </a:r>
            <a:r>
              <a:rPr lang="uk-UA" sz="2000" b="1" dirty="0"/>
              <a:t> і</a:t>
            </a:r>
            <a:r>
              <a:rPr lang="ru-RU" sz="2000" b="1" dirty="0"/>
              <a:t> є </a:t>
            </a:r>
            <a:r>
              <a:rPr lang="ru-RU" sz="2000" b="1" dirty="0" err="1"/>
              <a:t>анонімною</a:t>
            </a:r>
            <a:r>
              <a:rPr lang="ru-RU" sz="2000" b="1" dirty="0"/>
              <a:t> та </a:t>
            </a:r>
            <a:r>
              <a:rPr lang="ru-RU" sz="2000" b="1" dirty="0" err="1"/>
              <a:t>конфіденційною</a:t>
            </a:r>
            <a:r>
              <a:rPr lang="ru-RU" sz="2000" b="1" dirty="0"/>
              <a:t>.</a:t>
            </a:r>
            <a:endParaRPr lang="uk-UA" sz="2000" b="1" dirty="0"/>
          </a:p>
          <a:p>
            <a:endParaRPr lang="uk-UA" dirty="0"/>
          </a:p>
        </p:txBody>
      </p:sp>
    </p:spTree>
    <p:extLst>
      <p:ext uri="{BB962C8B-B14F-4D97-AF65-F5344CB8AC3E}">
        <p14:creationId xmlns:p14="http://schemas.microsoft.com/office/powerpoint/2010/main" val="331614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08720"/>
            <a:ext cx="7488832" cy="4647426"/>
          </a:xfrm>
          <a:prstGeom prst="rect">
            <a:avLst/>
          </a:prstGeom>
          <a:noFill/>
        </p:spPr>
        <p:txBody>
          <a:bodyPr wrap="square" rtlCol="0">
            <a:spAutoFit/>
          </a:bodyPr>
          <a:lstStyle/>
          <a:p>
            <a:r>
              <a:rPr lang="uk-UA" sz="2000" b="1" dirty="0"/>
              <a:t>З метою надання батькам і педагогам допомоги з питань захисту дітей від впливу шкідливої інформації розроблено ряд посібників і складено перелік рекомендованих для дітей онлайн-ресурсів. Зазначені матеріали допоможуть відкрити дітям цікавий, корисний і, головне, безпечний Інтернет. Режим </a:t>
            </a:r>
            <a:r>
              <a:rPr lang="uk-UA" sz="2000" b="1" dirty="0" err="1"/>
              <a:t>доступу:</a:t>
            </a:r>
            <a:r>
              <a:rPr lang="uk-UA" sz="2000" b="1" u="sng" dirty="0" err="1">
                <a:hlinkClick r:id="rId2"/>
              </a:rPr>
              <a:t>https</a:t>
            </a:r>
            <a:r>
              <a:rPr lang="uk-UA" sz="2000" b="1" u="sng" dirty="0">
                <a:hlinkClick r:id="rId2"/>
              </a:rPr>
              <a:t>://mon.gov.ua/</a:t>
            </a:r>
            <a:r>
              <a:rPr lang="uk-UA" sz="2000" b="1" u="sng" dirty="0" err="1">
                <a:hlinkClick r:id="rId2"/>
              </a:rPr>
              <a:t>ua</a:t>
            </a:r>
            <a:r>
              <a:rPr lang="uk-UA" sz="2000" b="1" u="sng" dirty="0">
                <a:hlinkClick r:id="rId2"/>
              </a:rPr>
              <a:t>/</a:t>
            </a:r>
            <a:r>
              <a:rPr lang="uk-UA" sz="2000" b="1" u="sng" dirty="0" err="1">
                <a:hlinkClick r:id="rId2"/>
              </a:rPr>
              <a:t>osvita</a:t>
            </a:r>
            <a:r>
              <a:rPr lang="uk-UA" sz="2000" b="1" u="sng" dirty="0">
                <a:hlinkClick r:id="rId2"/>
              </a:rPr>
              <a:t>/</a:t>
            </a:r>
            <a:r>
              <a:rPr lang="uk-UA" sz="2000" b="1" u="sng" dirty="0" err="1">
                <a:hlinkClick r:id="rId2"/>
              </a:rPr>
              <a:t>pozashkilna-osvita</a:t>
            </a:r>
            <a:r>
              <a:rPr lang="uk-UA" sz="2000" b="1" u="sng" dirty="0">
                <a:hlinkClick r:id="rId2"/>
              </a:rPr>
              <a:t>/</a:t>
            </a:r>
            <a:r>
              <a:rPr lang="uk-UA" sz="2000" b="1" u="sng" dirty="0" err="1">
                <a:hlinkClick r:id="rId2"/>
              </a:rPr>
              <a:t>vihovna-robota-ta-zahist-prav-ditini</a:t>
            </a:r>
            <a:r>
              <a:rPr lang="uk-UA" sz="2000" b="1" u="sng" dirty="0">
                <a:hlinkClick r:id="rId2"/>
              </a:rPr>
              <a:t>/</a:t>
            </a:r>
            <a:r>
              <a:rPr lang="uk-UA" sz="2000" b="1" u="sng" dirty="0" err="1">
                <a:hlinkClick r:id="rId2"/>
              </a:rPr>
              <a:t>bezpeka</a:t>
            </a:r>
            <a:r>
              <a:rPr lang="uk-UA" sz="2000" b="1" u="sng" dirty="0">
                <a:hlinkClick r:id="rId2"/>
              </a:rPr>
              <a:t>-</a:t>
            </a:r>
            <a:r>
              <a:rPr lang="uk-UA" sz="2000" b="1" u="sng" dirty="0" err="1">
                <a:hlinkClick r:id="rId2"/>
              </a:rPr>
              <a:t>ditej</a:t>
            </a:r>
            <a:r>
              <a:rPr lang="uk-UA" sz="2000" b="1" u="sng" dirty="0">
                <a:hlinkClick r:id="rId2"/>
              </a:rPr>
              <a:t>-v-</a:t>
            </a:r>
            <a:r>
              <a:rPr lang="uk-UA" sz="2000" b="1" u="sng" dirty="0" err="1">
                <a:hlinkClick r:id="rId2"/>
              </a:rPr>
              <a:t>interneti</a:t>
            </a:r>
            <a:endParaRPr lang="uk-UA" sz="2000" b="1" dirty="0"/>
          </a:p>
          <a:p>
            <a:endParaRPr lang="uk-UA" dirty="0" smtClean="0"/>
          </a:p>
          <a:p>
            <a:r>
              <a:rPr lang="uk-UA" sz="2000" b="1" dirty="0" smtClean="0"/>
              <a:t>В </a:t>
            </a:r>
            <a:r>
              <a:rPr lang="uk-UA" sz="2000" b="1" dirty="0"/>
              <a:t>практичній роботі м</a:t>
            </a:r>
            <a:r>
              <a:rPr lang="uk-UA" sz="2000" b="1" dirty="0" smtClean="0"/>
              <a:t>ожна використати зазначені </a:t>
            </a:r>
            <a:r>
              <a:rPr lang="uk-UA" sz="2000" b="1" dirty="0"/>
              <a:t>рекомендації Ради Європи. Режим доступу: </a:t>
            </a:r>
          </a:p>
          <a:p>
            <a:r>
              <a:rPr lang="uk-UA" sz="2000" b="1" u="sng" dirty="0">
                <a:hlinkClick r:id="rId3"/>
              </a:rPr>
              <a:t>http://mvs.gov.ua/upload/file/rekomendac_ya_schodo_zahistu_d_tey_u_cifrovomu_seredovisch_2018.pdf</a:t>
            </a:r>
            <a:endParaRPr lang="uk-UA" sz="2000" b="1" dirty="0"/>
          </a:p>
          <a:p>
            <a:endParaRPr lang="uk-UA" dirty="0"/>
          </a:p>
        </p:txBody>
      </p:sp>
    </p:spTree>
    <p:extLst>
      <p:ext uri="{BB962C8B-B14F-4D97-AF65-F5344CB8AC3E}">
        <p14:creationId xmlns:p14="http://schemas.microsoft.com/office/powerpoint/2010/main" val="219340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560840" cy="5078313"/>
          </a:xfrm>
          <a:prstGeom prst="rect">
            <a:avLst/>
          </a:prstGeom>
          <a:noFill/>
        </p:spPr>
        <p:txBody>
          <a:bodyPr wrap="square" rtlCol="0">
            <a:spAutoFit/>
          </a:bodyPr>
          <a:lstStyle/>
          <a:p>
            <a:r>
              <a:rPr lang="uk-UA" dirty="0"/>
              <a:t>Відповідно до статей 7, 9, 20, 21, 22, 23, 24 Закону України «Про протидію торгівлі людьми» (Відомості Верховної Ради України (ВВР), 2012, № 19-20, ст.173) </a:t>
            </a:r>
            <a:r>
              <a:rPr lang="uk-UA" u="sng" dirty="0">
                <a:hlinkClick r:id="rId2"/>
              </a:rPr>
              <a:t>http://zakon2.rada.gov.ua/laws/show/3739-17</a:t>
            </a:r>
            <a:r>
              <a:rPr lang="uk-UA" dirty="0"/>
              <a:t>) Міністерство, органи управління освітою, заклади освіти впроваджують в освітній процес заходи щодо підвищення рівня обізнаності здобувачів освітніх послуг та їх батьків з питань протидії торгівлі дітьми.</a:t>
            </a:r>
          </a:p>
          <a:p>
            <a:r>
              <a:rPr lang="uk-UA" dirty="0"/>
              <a:t>Зокрема, постановою Кабінету Міністрів України №111 від 24.02.2016 року, </a:t>
            </a:r>
            <a:r>
              <a:rPr lang="uk-UA" u="sng" dirty="0">
                <a:hlinkClick r:id="rId3"/>
              </a:rPr>
              <a:t>http://zakon0.rada.gov.ua/laws/show/111-2016-%D0%BF</a:t>
            </a:r>
            <a:r>
              <a:rPr lang="uk-UA" dirty="0"/>
              <a:t> затверджено  </a:t>
            </a:r>
            <a:r>
              <a:rPr lang="uk-UA" u="sng" dirty="0">
                <a:hlinkClick r:id="rId4"/>
              </a:rPr>
              <a:t>Державну соціальну програму протидії торгівлі людьми на період до 2020 </a:t>
            </a:r>
            <a:r>
              <a:rPr lang="uk-UA" u="sng" dirty="0" smtClean="0">
                <a:hlinkClick r:id="rId4"/>
              </a:rPr>
              <a:t>року</a:t>
            </a:r>
            <a:endParaRPr lang="uk-UA" u="sng" dirty="0" smtClean="0"/>
          </a:p>
          <a:p>
            <a:r>
              <a:rPr lang="uk-UA" dirty="0"/>
              <a:t>Своєрідною відповіддю на нагальні потреби держави щодо запобігання та протидії торгівлі людьми є впровадження варіативної програми виховної роботи з питань протидії торгівлі дітьми «Особиста гідність. Безпека життя. Громадянська позиція» для закладів освіти. Режим доступу:  </a:t>
            </a:r>
            <a:r>
              <a:rPr lang="uk-UA" u="sng" dirty="0">
                <a:hlinkClick r:id="rId5"/>
              </a:rPr>
              <a:t>http://old.mon.gov.ua/ua/about-ministry/normative/5457-</a:t>
            </a:r>
            <a:endParaRPr lang="uk-UA" dirty="0"/>
          </a:p>
          <a:p>
            <a:endParaRPr lang="uk-UA" dirty="0"/>
          </a:p>
        </p:txBody>
      </p:sp>
    </p:spTree>
    <p:extLst>
      <p:ext uri="{BB962C8B-B14F-4D97-AF65-F5344CB8AC3E}">
        <p14:creationId xmlns:p14="http://schemas.microsoft.com/office/powerpoint/2010/main" val="143076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836712"/>
            <a:ext cx="7344816" cy="5601533"/>
          </a:xfrm>
          <a:prstGeom prst="rect">
            <a:avLst/>
          </a:prstGeom>
          <a:noFill/>
        </p:spPr>
        <p:txBody>
          <a:bodyPr wrap="square" rtlCol="0">
            <a:spAutoFit/>
          </a:bodyPr>
          <a:lstStyle/>
          <a:p>
            <a:r>
              <a:rPr lang="uk-UA" sz="2000" dirty="0"/>
              <a:t>На сайті Міністерства розміщені практичні матеріали щодо запобігання торгівлі людьми. Електронний режим доступу: </a:t>
            </a:r>
          </a:p>
          <a:p>
            <a:r>
              <a:rPr lang="ru-RU" sz="2000" u="sng" dirty="0" err="1">
                <a:hlinkClick r:id="rId2"/>
              </a:rPr>
              <a:t>http</a:t>
            </a:r>
            <a:r>
              <a:rPr lang="uk-UA" sz="2000" u="sng" dirty="0">
                <a:hlinkClick r:id="rId2"/>
              </a:rPr>
              <a:t>://</a:t>
            </a:r>
            <a:r>
              <a:rPr lang="ru-RU" sz="2000" u="sng" dirty="0" err="1">
                <a:hlinkClick r:id="rId2"/>
              </a:rPr>
              <a:t>mon</a:t>
            </a:r>
            <a:r>
              <a:rPr lang="uk-UA" sz="2000" u="sng" dirty="0">
                <a:hlinkClick r:id="rId2"/>
              </a:rPr>
              <a:t>.</a:t>
            </a:r>
            <a:r>
              <a:rPr lang="ru-RU" sz="2000" u="sng" dirty="0" err="1">
                <a:hlinkClick r:id="rId2"/>
              </a:rPr>
              <a:t>gov</a:t>
            </a:r>
            <a:r>
              <a:rPr lang="uk-UA" sz="2000" u="sng" dirty="0">
                <a:hlinkClick r:id="rId2"/>
              </a:rPr>
              <a:t>.</a:t>
            </a:r>
            <a:r>
              <a:rPr lang="ru-RU" sz="2000" u="sng" dirty="0" err="1">
                <a:hlinkClick r:id="rId2"/>
              </a:rPr>
              <a:t>ua</a:t>
            </a:r>
            <a:r>
              <a:rPr lang="uk-UA" sz="2000" u="sng" dirty="0">
                <a:hlinkClick r:id="rId2"/>
              </a:rPr>
              <a:t>/</a:t>
            </a:r>
            <a:r>
              <a:rPr lang="ru-RU" sz="2000" u="sng" dirty="0" err="1">
                <a:hlinkClick r:id="rId2"/>
              </a:rPr>
              <a:t>activity</a:t>
            </a:r>
            <a:r>
              <a:rPr lang="uk-UA" sz="2000" u="sng" dirty="0">
                <a:hlinkClick r:id="rId2"/>
              </a:rPr>
              <a:t>/</a:t>
            </a:r>
            <a:r>
              <a:rPr lang="ru-RU" sz="2000" u="sng" dirty="0" err="1">
                <a:hlinkClick r:id="rId2"/>
              </a:rPr>
              <a:t>education</a:t>
            </a:r>
            <a:r>
              <a:rPr lang="uk-UA" sz="2000" u="sng" dirty="0">
                <a:hlinkClick r:id="rId2"/>
              </a:rPr>
              <a:t>/</a:t>
            </a:r>
            <a:r>
              <a:rPr lang="ru-RU" sz="2000" u="sng" dirty="0" err="1">
                <a:hlinkClick r:id="rId2"/>
              </a:rPr>
              <a:t>pozashkilna</a:t>
            </a:r>
            <a:r>
              <a:rPr lang="uk-UA" sz="2000" u="sng" dirty="0">
                <a:hlinkClick r:id="rId2"/>
              </a:rPr>
              <a:t>-</a:t>
            </a:r>
            <a:r>
              <a:rPr lang="ru-RU" sz="2000" u="sng" dirty="0" err="1">
                <a:hlinkClick r:id="rId2"/>
              </a:rPr>
              <a:t>osvita</a:t>
            </a:r>
            <a:r>
              <a:rPr lang="uk-UA" sz="2000" u="sng" dirty="0">
                <a:hlinkClick r:id="rId2"/>
              </a:rPr>
              <a:t>/</a:t>
            </a:r>
            <a:r>
              <a:rPr lang="ru-RU" sz="2000" u="sng" dirty="0" err="1">
                <a:hlinkClick r:id="rId2"/>
              </a:rPr>
              <a:t>vyhovna</a:t>
            </a:r>
            <a:r>
              <a:rPr lang="uk-UA" sz="2000" u="sng" dirty="0">
                <a:hlinkClick r:id="rId2"/>
              </a:rPr>
              <a:t>-</a:t>
            </a:r>
            <a:r>
              <a:rPr lang="ru-RU" sz="2000" u="sng" dirty="0" err="1">
                <a:hlinkClick r:id="rId2"/>
              </a:rPr>
              <a:t>robota</a:t>
            </a:r>
            <a:r>
              <a:rPr lang="uk-UA" sz="2000" u="sng" dirty="0">
                <a:hlinkClick r:id="rId2"/>
              </a:rPr>
              <a:t>/</a:t>
            </a:r>
            <a:r>
              <a:rPr lang="ru-RU" sz="2000" u="sng" dirty="0" err="1">
                <a:hlinkClick r:id="rId2"/>
              </a:rPr>
              <a:t>protidiya</a:t>
            </a:r>
            <a:r>
              <a:rPr lang="uk-UA" sz="2000" u="sng" dirty="0">
                <a:hlinkClick r:id="rId2"/>
              </a:rPr>
              <a:t>-</a:t>
            </a:r>
            <a:r>
              <a:rPr lang="ru-RU" sz="2000" u="sng" dirty="0" err="1">
                <a:hlinkClick r:id="rId2"/>
              </a:rPr>
              <a:t>torgivli</a:t>
            </a:r>
            <a:r>
              <a:rPr lang="uk-UA" sz="2000" u="sng" dirty="0">
                <a:hlinkClick r:id="rId2"/>
              </a:rPr>
              <a:t>-</a:t>
            </a:r>
            <a:r>
              <a:rPr lang="ru-RU" sz="2000" u="sng" dirty="0" err="1" smtClean="0">
                <a:hlinkClick r:id="rId2"/>
              </a:rPr>
              <a:t>lyudmi</a:t>
            </a:r>
            <a:endParaRPr lang="uk-UA" sz="2000" dirty="0" smtClean="0"/>
          </a:p>
          <a:p>
            <a:r>
              <a:rPr lang="uk-UA" sz="2000" dirty="0"/>
              <a:t>Відповідно </a:t>
            </a:r>
            <a:r>
              <a:rPr lang="uk-UA" sz="2000" b="1" dirty="0"/>
              <a:t>до доручення Кабінету Міністрів України від 06.08.2018    № 31627/1/1-18</a:t>
            </a:r>
            <a:r>
              <a:rPr lang="uk-UA" sz="2000" dirty="0"/>
              <a:t> до листа Міністерства  соціальної політики від 02.08.2018 № 15079/0/2-18/38  щодо протокольного рішення засідання Міжвідомчої ради з питань сім’ї, гендерної рівності, демографічного розвитку, запобігання насильству  в сім’ї та протидії торгівлі людьми  просимо організувати належне виконання та </a:t>
            </a:r>
            <a:r>
              <a:rPr lang="uk-UA" sz="2000" b="1" dirty="0"/>
              <a:t>до 1 грудня 2018 року повідомити  МОН</a:t>
            </a:r>
            <a:r>
              <a:rPr lang="uk-UA" sz="2000" dirty="0"/>
              <a:t> про проведену роботу щодо:</a:t>
            </a:r>
          </a:p>
          <a:p>
            <a:endParaRPr lang="uk-UA" sz="2000" dirty="0" smtClean="0"/>
          </a:p>
          <a:p>
            <a:r>
              <a:rPr lang="uk-UA" sz="2000" dirty="0" smtClean="0"/>
              <a:t>- проведення </a:t>
            </a:r>
            <a:r>
              <a:rPr lang="uk-UA" sz="2000" dirty="0"/>
              <a:t>моніторингового дослідження стану виконання в системі освіти  законодавства у сфері протидії торгівлі людьми та діяльності закладів освіти щодо надання допомоги особам, які постраждали від торгівлі людьми;</a:t>
            </a:r>
          </a:p>
          <a:p>
            <a:endParaRPr lang="uk-UA" dirty="0"/>
          </a:p>
        </p:txBody>
      </p:sp>
    </p:spTree>
    <p:extLst>
      <p:ext uri="{BB962C8B-B14F-4D97-AF65-F5344CB8AC3E}">
        <p14:creationId xmlns:p14="http://schemas.microsoft.com/office/powerpoint/2010/main" val="311141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052736"/>
            <a:ext cx="7272808" cy="5078313"/>
          </a:xfrm>
          <a:prstGeom prst="rect">
            <a:avLst/>
          </a:prstGeom>
          <a:noFill/>
        </p:spPr>
        <p:txBody>
          <a:bodyPr wrap="square" rtlCol="0">
            <a:spAutoFit/>
          </a:bodyPr>
          <a:lstStyle/>
          <a:p>
            <a:r>
              <a:rPr lang="uk-UA" dirty="0" smtClean="0"/>
              <a:t>- розпорядженнями </a:t>
            </a:r>
            <a:r>
              <a:rPr lang="uk-UA" dirty="0"/>
              <a:t>Кабінету Міністрів України від 23.09.2015 № 998-р «Про заходи з увічнення пам’яті захисників України на період до 2020 року», від 05.05.2016 № 348-р «Про затвердження плану заходів щодо вшанування Дня пам’яті жертв геноциду кримськотатарського народу»;</a:t>
            </a:r>
          </a:p>
          <a:p>
            <a:r>
              <a:rPr lang="uk-UA" dirty="0" smtClean="0"/>
              <a:t>- наказах </a:t>
            </a:r>
            <a:r>
              <a:rPr lang="uk-UA" dirty="0"/>
              <a:t>Міністерства освіти і науки України від 28.05.2015 № 582 «Про схвалення Концепції національно-патріотичного виховання дітей та молоді», від 16.06.2015 № 641 «Про затвердження Концепції національно-патріотичного виховання дітей і молоді, Заходів щодо реалізації Концепції національно-патріотичного виховання дітей і молоді та методичних рекомендацій щодо національно-патріотичного виховання </a:t>
            </a:r>
            <a:r>
              <a:rPr lang="en-US" dirty="0"/>
              <a:t>y </a:t>
            </a:r>
            <a:r>
              <a:rPr lang="uk-UA" dirty="0"/>
              <a:t>загальноосвітніх навчальних закладах», від 16.07.2015 № 768 «Про національно-патріотичне виховання в системі освіти».</a:t>
            </a:r>
          </a:p>
          <a:p>
            <a:r>
              <a:rPr lang="uk-UA" dirty="0" smtClean="0"/>
              <a:t>- лист </a:t>
            </a:r>
            <a:r>
              <a:rPr lang="uk-UA" dirty="0"/>
              <a:t>Міністерства освіти і наук и України від 27.07.2017 </a:t>
            </a:r>
            <a:r>
              <a:rPr lang="en-US" dirty="0"/>
              <a:t>p. №1/9-413 «</a:t>
            </a:r>
            <a:r>
              <a:rPr lang="uk-UA" dirty="0"/>
              <a:t>Про деякі питання щодо організації виховної роботи у навчальних закладах у 2017/2018 навчальному році»</a:t>
            </a:r>
          </a:p>
          <a:p>
            <a:endParaRPr lang="uk-UA" dirty="0"/>
          </a:p>
        </p:txBody>
      </p:sp>
    </p:spTree>
    <p:extLst>
      <p:ext uri="{BB962C8B-B14F-4D97-AF65-F5344CB8AC3E}">
        <p14:creationId xmlns:p14="http://schemas.microsoft.com/office/powerpoint/2010/main" val="2799515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836712"/>
            <a:ext cx="7128792" cy="5601533"/>
          </a:xfrm>
          <a:prstGeom prst="rect">
            <a:avLst/>
          </a:prstGeom>
          <a:noFill/>
        </p:spPr>
        <p:txBody>
          <a:bodyPr wrap="square" rtlCol="0">
            <a:spAutoFit/>
          </a:bodyPr>
          <a:lstStyle/>
          <a:p>
            <a:r>
              <a:rPr lang="uk-UA" sz="2000" dirty="0" smtClean="0"/>
              <a:t>- забезпечити</a:t>
            </a:r>
            <a:r>
              <a:rPr lang="uk-UA" sz="2000" dirty="0"/>
              <a:t>, щоб всі фахівці сфери освіти, які можуть контактувати з імовірними постраждалими від торгівлі людьми, а особливо дітьми, які постраждали від сексуальної або трудової експлуатації, повною мірою усвідомили порядок </a:t>
            </a:r>
            <a:r>
              <a:rPr lang="uk-UA" sz="2000" dirty="0" err="1"/>
              <a:t>проактивної</a:t>
            </a:r>
            <a:r>
              <a:rPr lang="uk-UA" sz="2000" dirty="0"/>
              <a:t> ідентифікації, встановлення постраждалим відповідного статусі та надання допомоги;</a:t>
            </a:r>
          </a:p>
          <a:p>
            <a:r>
              <a:rPr lang="uk-UA" sz="2000" dirty="0" smtClean="0"/>
              <a:t>- забезпечити </a:t>
            </a:r>
            <a:r>
              <a:rPr lang="uk-UA" sz="2000" dirty="0"/>
              <a:t>належне реагування всіх педагогічних працівників закладів освіти на випадки торгівлі людьми у відповідності до Порядку взаємодії суб’єктів, які здійснюють заходи у сфері протидії торгівлі людьми, затвердженого постановою Кабінету Міністрів України від 22.08.2012 № 783;</a:t>
            </a:r>
          </a:p>
          <a:p>
            <a:r>
              <a:rPr lang="uk-UA" sz="2000" dirty="0" smtClean="0"/>
              <a:t>- включити </a:t>
            </a:r>
            <a:r>
              <a:rPr lang="uk-UA" sz="2000" dirty="0"/>
              <a:t>питання попередження торгівлі людьми до освітніх програм закладів загальної середньої, професійної ( професійно-технічної) та вищої освіти, регулярно проводити інформаційну роботу;</a:t>
            </a:r>
          </a:p>
          <a:p>
            <a:endParaRPr lang="uk-UA" sz="2000" dirty="0"/>
          </a:p>
        </p:txBody>
      </p:sp>
    </p:spTree>
    <p:extLst>
      <p:ext uri="{BB962C8B-B14F-4D97-AF65-F5344CB8AC3E}">
        <p14:creationId xmlns:p14="http://schemas.microsoft.com/office/powerpoint/2010/main" val="65031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tx2">
              <a:lumMod val="60000"/>
              <a:lumOff val="40000"/>
            </a:schemeClr>
          </a:solidFill>
        </p:spPr>
        <p:txBody>
          <a:bodyPr/>
          <a:lstStyle/>
          <a:p>
            <a:r>
              <a:rPr lang="uk-UA" dirty="0" smtClean="0"/>
              <a:t>Міністерство освіти і науки України</a:t>
            </a:r>
            <a:endParaRPr lang="uk-UA" dirty="0"/>
          </a:p>
        </p:txBody>
      </p:sp>
      <p:sp>
        <p:nvSpPr>
          <p:cNvPr id="3" name="Підзаголовок 2"/>
          <p:cNvSpPr>
            <a:spLocks noGrp="1"/>
          </p:cNvSpPr>
          <p:nvPr>
            <p:ph type="subTitle" idx="1"/>
          </p:nvPr>
        </p:nvSpPr>
        <p:spPr/>
        <p:txBody>
          <a:bodyPr>
            <a:normAutofit lnSpcReduction="10000"/>
          </a:bodyPr>
          <a:lstStyle/>
          <a:p>
            <a:r>
              <a:rPr lang="uk-UA" dirty="0" smtClean="0"/>
              <a:t>Про питання організації в закладах освіти виховної роботи щодо безпеки й благополуччя дитини у 2018/2019 навчальному році</a:t>
            </a:r>
            <a:endParaRPr lang="uk-UA" dirty="0"/>
          </a:p>
        </p:txBody>
      </p:sp>
    </p:spTree>
    <p:extLst>
      <p:ext uri="{BB962C8B-B14F-4D97-AF65-F5344CB8AC3E}">
        <p14:creationId xmlns:p14="http://schemas.microsoft.com/office/powerpoint/2010/main" val="199569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400" y="908720"/>
            <a:ext cx="7056784" cy="3477875"/>
          </a:xfrm>
          <a:prstGeom prst="rect">
            <a:avLst/>
          </a:prstGeom>
          <a:noFill/>
        </p:spPr>
        <p:txBody>
          <a:bodyPr wrap="square" rtlCol="0">
            <a:spAutoFit/>
          </a:bodyPr>
          <a:lstStyle/>
          <a:p>
            <a:r>
              <a:rPr lang="uk-UA" sz="2000" dirty="0"/>
              <a:t>У </a:t>
            </a:r>
            <a:r>
              <a:rPr lang="uk-UA" sz="2000" b="1" dirty="0"/>
              <a:t>Конвенції про права дитини (</a:t>
            </a:r>
            <a:r>
              <a:rPr lang="uk-UA" sz="2000" dirty="0"/>
              <a:t>КПД), яку Україна ратифікувала у 1991 році, зазначено, що діти повинні бути захищені від насильства, відсутності піклування, брутального поводження та експлуатації (ООН, 1989). Ці терміни розуміють як такі, що охоплюють захист від багатьох конкретних загроз, як-от дитяча праця, торгівля дітьми, катування, тілесні покарання, цькування, сексуальні домагання, сексуальні наруги та сексуальна експлуатація, вербування до збройних сил, збройні напади і стихійні лиха</a:t>
            </a:r>
            <a:r>
              <a:rPr lang="uk-UA" sz="2000" dirty="0" smtClean="0"/>
              <a:t>.</a:t>
            </a:r>
            <a:r>
              <a:rPr lang="uk-UA" sz="2000" u="sng" dirty="0">
                <a:hlinkClick r:id="rId2"/>
              </a:rPr>
              <a:t> http://zakon2.rada.gov.ua/laws/show/995_021</a:t>
            </a:r>
            <a:endParaRPr lang="uk-UA" sz="2000" dirty="0"/>
          </a:p>
        </p:txBody>
      </p:sp>
    </p:spTree>
    <p:extLst>
      <p:ext uri="{BB962C8B-B14F-4D97-AF65-F5344CB8AC3E}">
        <p14:creationId xmlns:p14="http://schemas.microsoft.com/office/powerpoint/2010/main" val="269592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056784" cy="4524315"/>
          </a:xfrm>
          <a:prstGeom prst="rect">
            <a:avLst/>
          </a:prstGeom>
          <a:noFill/>
        </p:spPr>
        <p:txBody>
          <a:bodyPr wrap="square" rtlCol="0">
            <a:spAutoFit/>
          </a:bodyPr>
          <a:lstStyle/>
          <a:p>
            <a:r>
              <a:rPr lang="uk-UA" dirty="0" smtClean="0"/>
              <a:t>Питання </a:t>
            </a:r>
            <a:r>
              <a:rPr lang="uk-UA" dirty="0"/>
              <a:t>запобігання та виявлення випадків жорстокого поводження з дітьми регулюється </a:t>
            </a:r>
            <a:r>
              <a:rPr lang="uk-UA" b="1" dirty="0"/>
              <a:t>Законом України «Про охорону дитинства», де статтею 10</a:t>
            </a:r>
            <a:r>
              <a:rPr lang="uk-UA" dirty="0"/>
              <a:t>визначено, що кожній дитині гарантується право на свободу, особисту недоторканність та захист гідності. Дисципліна і порядок у сім’ї, навчальних та інших дитячих закладах мають забезпечуватися на принципах, що ґрунтуються на взаємоповазі, справедливості та виключають приниження честі і гідності дитини </a:t>
            </a:r>
            <a:r>
              <a:rPr lang="ru-RU" u="sng" dirty="0">
                <a:hlinkClick r:id="rId2"/>
              </a:rPr>
              <a:t>http://</a:t>
            </a:r>
            <a:r>
              <a:rPr lang="ru-RU" u="sng" dirty="0" smtClean="0">
                <a:hlinkClick r:id="rId2"/>
              </a:rPr>
              <a:t>zakon3.rada.gov.ua/laws/show/2402-14/ed20120601</a:t>
            </a:r>
            <a:endParaRPr lang="ru-RU" u="sng" dirty="0" smtClean="0"/>
          </a:p>
          <a:p>
            <a:r>
              <a:rPr lang="uk-UA" dirty="0"/>
              <a:t> </a:t>
            </a:r>
            <a:r>
              <a:rPr lang="uk-UA" b="1" dirty="0"/>
              <a:t>Закон України  «Про освіту», зокрема стаття 53,</a:t>
            </a:r>
            <a:r>
              <a:rPr lang="uk-UA" dirty="0"/>
              <a:t> визначає право здобувачів освіти на захист під час освітнього процесу від приниження честі та гідності, будь-яких форм насильства та експлуатації, дискримінації за будь-якою ознакою, пропаганди та агітації, що завдають шкоди здоров’ю здобувача освіти</a:t>
            </a:r>
            <a:r>
              <a:rPr lang="uk-UA" dirty="0" smtClean="0"/>
              <a:t>.</a:t>
            </a:r>
          </a:p>
          <a:p>
            <a:r>
              <a:rPr lang="uk-UA" u="sng" dirty="0">
                <a:hlinkClick r:id="rId3"/>
              </a:rPr>
              <a:t>http://zakon2.rada.gov.ua/laws/show/2145-</a:t>
            </a:r>
            <a:endParaRPr lang="uk-UA" dirty="0"/>
          </a:p>
          <a:p>
            <a:endParaRPr lang="uk-UA" dirty="0"/>
          </a:p>
        </p:txBody>
      </p:sp>
    </p:spTree>
    <p:extLst>
      <p:ext uri="{BB962C8B-B14F-4D97-AF65-F5344CB8AC3E}">
        <p14:creationId xmlns:p14="http://schemas.microsoft.com/office/powerpoint/2010/main" val="202044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056784" cy="3754874"/>
          </a:xfrm>
          <a:prstGeom prst="rect">
            <a:avLst/>
          </a:prstGeom>
          <a:noFill/>
        </p:spPr>
        <p:txBody>
          <a:bodyPr wrap="square" rtlCol="0">
            <a:spAutoFit/>
          </a:bodyPr>
          <a:lstStyle/>
          <a:p>
            <a:r>
              <a:rPr lang="uk-UA" sz="2000" dirty="0"/>
              <a:t>Основними ідеями сучасної освіти, що підтримуються і поширюються Міжнародною організацією ЮНІСЕФ, є ідеї забезпечення прав, свобод та інтересів дітей, представлені в концепції програми “Школа доброзичливого ставлення до дитини” ("</a:t>
            </a:r>
            <a:r>
              <a:rPr lang="uk-UA" sz="2000" dirty="0" err="1"/>
              <a:t>Child-friendly</a:t>
            </a:r>
            <a:r>
              <a:rPr lang="uk-UA" sz="2000" dirty="0"/>
              <a:t> </a:t>
            </a:r>
            <a:r>
              <a:rPr lang="uk-UA" sz="2000" dirty="0" err="1"/>
              <a:t>schools</a:t>
            </a:r>
            <a:r>
              <a:rPr lang="uk-UA" sz="2000" dirty="0"/>
              <a:t>") </a:t>
            </a:r>
            <a:r>
              <a:rPr lang="uk-UA" sz="2000" dirty="0">
                <a:solidFill>
                  <a:srgbClr val="FF0000"/>
                </a:solidFill>
              </a:rPr>
              <a:t>https://www.unicef.org/ukraine/ukr/</a:t>
            </a:r>
          </a:p>
          <a:p>
            <a:endParaRPr lang="uk-UA" sz="2000" dirty="0" smtClean="0"/>
          </a:p>
          <a:p>
            <a:r>
              <a:rPr lang="uk-UA" sz="2000" dirty="0"/>
              <a:t>Кабінет Міністрів України 30 травня 2018 року постановою № 453 затвердив </a:t>
            </a:r>
            <a:r>
              <a:rPr lang="uk-UA" sz="2000" u="sng" dirty="0">
                <a:hlinkClick r:id="rId2"/>
              </a:rPr>
              <a:t>Державну соціальну програму “Національний план дій щодо реалізації Конвенції ООН про права дитини” на період до 2021 року</a:t>
            </a:r>
            <a:endParaRPr lang="uk-UA" sz="2000" dirty="0"/>
          </a:p>
          <a:p>
            <a:endParaRPr lang="uk-UA" dirty="0"/>
          </a:p>
        </p:txBody>
      </p:sp>
    </p:spTree>
    <p:extLst>
      <p:ext uri="{BB962C8B-B14F-4D97-AF65-F5344CB8AC3E}">
        <p14:creationId xmlns:p14="http://schemas.microsoft.com/office/powerpoint/2010/main" val="149947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908720"/>
            <a:ext cx="6984776" cy="4062651"/>
          </a:xfrm>
          <a:prstGeom prst="rect">
            <a:avLst/>
          </a:prstGeom>
          <a:noFill/>
        </p:spPr>
        <p:txBody>
          <a:bodyPr wrap="square" rtlCol="0">
            <a:spAutoFit/>
          </a:bodyPr>
          <a:lstStyle/>
          <a:p>
            <a:r>
              <a:rPr lang="uk-UA" sz="2000" dirty="0"/>
              <a:t>Метою Програми є забезпечення послідовної імплементації положень </a:t>
            </a:r>
            <a:r>
              <a:rPr lang="uk-UA" sz="2000" u="sng" dirty="0">
                <a:hlinkClick r:id="rId2"/>
              </a:rPr>
              <a:t>Конвенції ООН про права дитини</a:t>
            </a:r>
            <a:r>
              <a:rPr lang="uk-UA" sz="2000" dirty="0"/>
              <a:t>, розбудови ефективної системи захисту прав та інтересів дитини на рівні територіальної громади в умовах децентралізації, створення дружнього до дітей середовища відповідно до міжнародних стандартів та пріоритетів Стратегії Ради Європи з прав дитини (2016-2021 роки), а також досягнення Цілей Сталого Розвитку, затверджених Резолюцією Організації Об’єднаних Націй 70/1 “Перетворення нашого світу: Порядок денний у сфері сталого розвитку до 2030 року”, у частині дотримання прав дітей.</a:t>
            </a:r>
          </a:p>
          <a:p>
            <a:endParaRPr lang="uk-UA" dirty="0"/>
          </a:p>
        </p:txBody>
      </p:sp>
    </p:spTree>
    <p:extLst>
      <p:ext uri="{BB962C8B-B14F-4D97-AF65-F5344CB8AC3E}">
        <p14:creationId xmlns:p14="http://schemas.microsoft.com/office/powerpoint/2010/main" val="189222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80728"/>
            <a:ext cx="7200800" cy="4370427"/>
          </a:xfrm>
          <a:prstGeom prst="rect">
            <a:avLst/>
          </a:prstGeom>
          <a:noFill/>
        </p:spPr>
        <p:txBody>
          <a:bodyPr wrap="square" rtlCol="0">
            <a:spAutoFit/>
          </a:bodyPr>
          <a:lstStyle/>
          <a:p>
            <a:r>
              <a:rPr lang="uk-UA" sz="2000" dirty="0"/>
              <a:t>Агресія і залякування серед школярів стали серйозною проблемою в Україні. За даними дослідження ЮНІСЕФ понад 80% дітей у віці від 11 до 17 років стикалися із цькуванням у закладах освіти, 24% дітей стали жертвами </a:t>
            </a:r>
            <a:r>
              <a:rPr lang="uk-UA" sz="2000" dirty="0" err="1"/>
              <a:t>булінгу</a:t>
            </a:r>
            <a:r>
              <a:rPr lang="uk-UA" sz="2000" dirty="0"/>
              <a:t>, а 48% з них нікому не розповідали про ці випадки. Батьки звертаються в поліцію тільки в тих випадках, коли вже завдано тілесних ушкоджень дітям – щонайменше, середньої тяжкості.</a:t>
            </a:r>
          </a:p>
          <a:p>
            <a:r>
              <a:rPr lang="uk-UA" sz="2000" dirty="0"/>
              <a:t>Форми шкільного </a:t>
            </a:r>
            <a:r>
              <a:rPr lang="uk-UA" sz="2000" dirty="0" err="1"/>
              <a:t>булінгу</a:t>
            </a:r>
            <a:r>
              <a:rPr lang="uk-UA" sz="2000" dirty="0"/>
              <a:t> можуть бути різними: систематичні кепкування з будь-якого приводу (наприклад щодо зовнішнього вигляду дитини); </a:t>
            </a:r>
            <a:r>
              <a:rPr lang="uk-UA" sz="2000" dirty="0" err="1"/>
              <a:t>задирство</a:t>
            </a:r>
            <a:r>
              <a:rPr lang="uk-UA" sz="2000" dirty="0"/>
              <a:t>; фізичні та психічні приниження; різного виду знущання; бойкот та ігнорування; псування особистих речей та ін.</a:t>
            </a:r>
          </a:p>
          <a:p>
            <a:endParaRPr lang="uk-UA" dirty="0"/>
          </a:p>
        </p:txBody>
      </p:sp>
    </p:spTree>
    <p:extLst>
      <p:ext uri="{BB962C8B-B14F-4D97-AF65-F5344CB8AC3E}">
        <p14:creationId xmlns:p14="http://schemas.microsoft.com/office/powerpoint/2010/main" val="69388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908720"/>
            <a:ext cx="7272808" cy="4370427"/>
          </a:xfrm>
          <a:prstGeom prst="rect">
            <a:avLst/>
          </a:prstGeom>
          <a:noFill/>
        </p:spPr>
        <p:txBody>
          <a:bodyPr wrap="square" rtlCol="0">
            <a:spAutoFit/>
          </a:bodyPr>
          <a:lstStyle/>
          <a:p>
            <a:r>
              <a:rPr lang="uk-UA" sz="2000" b="1" dirty="0"/>
              <a:t>Проблема цькування у школі існує давно, та лише зараз суспільство почало говорити про це відкрито. Міністерство освіти і науки України розпочало роботу над проектом "Безпечна школа", до якого закликає долучитися всіх небайдужих та підтримати ідею протидії цькуванню. У березні поточного року вдалося заручитися підтримкою всесвітньо відомого оратора </a:t>
            </a:r>
            <a:r>
              <a:rPr lang="uk-UA" sz="2000" b="1" u="sng" dirty="0" err="1">
                <a:hlinkClick r:id="rId2"/>
              </a:rPr>
              <a:t>Nick</a:t>
            </a:r>
            <a:r>
              <a:rPr lang="uk-UA" sz="2000" b="1" u="sng" dirty="0">
                <a:hlinkClick r:id="rId2"/>
              </a:rPr>
              <a:t> </a:t>
            </a:r>
            <a:r>
              <a:rPr lang="uk-UA" sz="2000" b="1" u="sng" dirty="0" err="1">
                <a:hlinkClick r:id="rId2"/>
              </a:rPr>
              <a:t>Vujicic</a:t>
            </a:r>
            <a:r>
              <a:rPr lang="uk-UA" sz="2000" b="1" dirty="0"/>
              <a:t>, який  провів мотиваційні зустрічі з учителями та учнями, розпочавши відверту розмову про </a:t>
            </a:r>
            <a:r>
              <a:rPr lang="uk-UA" sz="2000" b="1" dirty="0" err="1"/>
              <a:t>булінг</a:t>
            </a:r>
            <a:r>
              <a:rPr lang="uk-UA" sz="2000" b="1" dirty="0"/>
              <a:t>. Відеоматеріали про ці зустрічі розміщені у вільному доступі на сайті МОН і ми радимо їх використати в учнівських колективах з метою протидії цькуванню.</a:t>
            </a:r>
          </a:p>
          <a:p>
            <a:endParaRPr lang="uk-UA" dirty="0"/>
          </a:p>
        </p:txBody>
      </p:sp>
    </p:spTree>
    <p:extLst>
      <p:ext uri="{BB962C8B-B14F-4D97-AF65-F5344CB8AC3E}">
        <p14:creationId xmlns:p14="http://schemas.microsoft.com/office/powerpoint/2010/main" val="34869977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TotalTime>
  <Words>1683</Words>
  <Application>Microsoft Office PowerPoint</Application>
  <PresentationFormat>Екран (4:3)</PresentationFormat>
  <Paragraphs>69</Paragraphs>
  <Slides>20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20</vt:i4>
      </vt:variant>
    </vt:vector>
  </HeadingPairs>
  <TitlesOfParts>
    <vt:vector size="21" baseType="lpstr">
      <vt:lpstr>Кнопка</vt:lpstr>
      <vt:lpstr>Нормативно - правове забезпечення</vt:lpstr>
      <vt:lpstr>Презентація PowerPoint</vt:lpstr>
      <vt:lpstr>Міністерство освіти і науки України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освіти і науки України</dc:title>
  <dc:creator>Ученик</dc:creator>
  <cp:lastModifiedBy>учень</cp:lastModifiedBy>
  <cp:revision>4</cp:revision>
  <dcterms:created xsi:type="dcterms:W3CDTF">2018-09-18T05:14:00Z</dcterms:created>
  <dcterms:modified xsi:type="dcterms:W3CDTF">2018-09-18T06:08:57Z</dcterms:modified>
</cp:coreProperties>
</file>