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395" r:id="rId2"/>
    <p:sldId id="415" r:id="rId3"/>
  </p:sldIdLst>
  <p:sldSz cx="9144000" cy="5143500" type="screen16x9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C9D033"/>
    <a:srgbClr val="AED30B"/>
    <a:srgbClr val="F2622E"/>
    <a:srgbClr val="3A3B97"/>
    <a:srgbClr val="4343AF"/>
    <a:srgbClr val="FCFCFC"/>
    <a:srgbClr val="6767C5"/>
    <a:srgbClr val="333385"/>
    <a:srgbClr val="00A3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Medium" panose="020B06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Medium" panose="020B0600000000000000" pitchFamily="34" charset="-122"/>
              </a:defRPr>
            </a:lvl1pPr>
          </a:lstStyle>
          <a:p>
            <a:fld id="{FD5196A2-1736-4A8D-81F1-DB20D6724EC6}" type="datetimeFigureOut">
              <a:rPr lang="zh-CN" altLang="en-US" smtClean="0"/>
              <a:pPr/>
              <a:t>2022/9/2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Medium" panose="020B06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Medium" panose="020B0600000000000000" pitchFamily="34" charset="-122"/>
              </a:defRPr>
            </a:lvl1pPr>
          </a:lstStyle>
          <a:p>
            <a:fld id="{EE038EFE-4C6D-4578-9246-410CF94BF7B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348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Medium" panose="020B0600000000000000" pitchFamily="34" charset="-122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Medium" panose="020B0600000000000000" pitchFamily="34" charset="-122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Medium" panose="020B0600000000000000" pitchFamily="34" charset="-122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Medium" panose="020B0600000000000000" pitchFamily="34" charset="-122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Medium" panose="020B0600000000000000" pitchFamily="34" charset="-12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AF81A-5A48-44B6-BFB3-5A2D3370088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26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103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41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24200" y="4767273"/>
            <a:ext cx="2895600" cy="2738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67273"/>
            <a:ext cx="2133600" cy="2738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53200" y="4767273"/>
            <a:ext cx="2133600" cy="273844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436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378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149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126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476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987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0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44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7010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757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5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62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26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4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2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3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5954-89C7-43B4-B11D-8A98FBB72DA0}" type="datetimeFigureOut">
              <a:rPr lang="ru-RU" smtClean="0"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B1265-7B3C-4330-BE68-E68ACA368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8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  <p:sldLayoutId id="2147483651" r:id="rId14"/>
    <p:sldLayoutId id="2147483652" r:id="rId15"/>
    <p:sldLayoutId id="2147483653" r:id="rId16"/>
    <p:sldLayoutId id="2147483654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690" y="164069"/>
            <a:ext cx="5217160" cy="47672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lang="uk-UA" i="1" spc="-19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Розрізня</a:t>
            </a:r>
            <a:r>
              <a:rPr i="1" spc="-19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ємо</a:t>
            </a:r>
            <a:r>
              <a:rPr i="1" spc="-26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i="1" spc="-8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uk-UA" i="1" spc="-8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i="1" spc="-8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9514" y="951606"/>
            <a:ext cx="4356100" cy="3915251"/>
          </a:xfrm>
          <a:custGeom>
            <a:avLst/>
            <a:gdLst/>
            <a:ahLst/>
            <a:cxnLst/>
            <a:rect l="l" t="t" r="r" b="b"/>
            <a:pathLst>
              <a:path w="4356100" h="5220335">
                <a:moveTo>
                  <a:pt x="0" y="5219954"/>
                </a:moveTo>
                <a:lnTo>
                  <a:pt x="4355973" y="5219954"/>
                </a:lnTo>
                <a:lnTo>
                  <a:pt x="4355973" y="0"/>
                </a:lnTo>
                <a:lnTo>
                  <a:pt x="0" y="0"/>
                </a:lnTo>
                <a:lnTo>
                  <a:pt x="0" y="521995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3528" y="928677"/>
            <a:ext cx="4202752" cy="415690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59544" algn="ctr">
              <a:spcBef>
                <a:spcPts val="75"/>
              </a:spcBef>
            </a:pPr>
            <a:r>
              <a:rPr b="1" i="1" spc="-4" dirty="0">
                <a:latin typeface="Times New Roman" panose="02020603050405020304" pitchFamily="18" charset="0"/>
                <a:cs typeface="Times New Roman" pitchFamily="18" charset="0"/>
              </a:rPr>
              <a:t>Адаптації</a:t>
            </a:r>
            <a:endParaRPr i="1" dirty="0">
              <a:latin typeface="Times New Roman" pitchFamily="18" charset="0"/>
              <a:cs typeface="Times New Roman" pitchFamily="18" charset="0"/>
            </a:endParaRPr>
          </a:p>
          <a:p>
            <a:pPr marL="156209" indent="-146685">
              <a:spcBef>
                <a:spcPts val="2070"/>
              </a:spcBef>
              <a:buFont typeface="Microsoft Sans Serif"/>
              <a:buChar char="•"/>
              <a:tabLst>
                <a:tab pos="156209" algn="l"/>
              </a:tabLst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допомагають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ООП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засвоювати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нормотипові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однокласники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інклюзивному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56209" indent="-146685">
              <a:spcBef>
                <a:spcPts val="2070"/>
              </a:spcBef>
              <a:buFont typeface="Microsoft Sans Serif"/>
              <a:buChar char="•"/>
              <a:tabLst>
                <a:tab pos="156209" algn="l"/>
              </a:tabLst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Як?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Будь-які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інтелектуальних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56209" indent="-146685">
              <a:spcBef>
                <a:spcPts val="2070"/>
              </a:spcBef>
              <a:buFont typeface="Microsoft Sans Serif"/>
              <a:buChar char="•"/>
              <a:tabLst>
                <a:tab pos="156209" algn="l"/>
              </a:tabLst>
            </a:pPr>
            <a:endParaRPr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44009" y="951606"/>
            <a:ext cx="4356100" cy="3915251"/>
          </a:xfrm>
          <a:custGeom>
            <a:avLst/>
            <a:gdLst/>
            <a:ahLst/>
            <a:cxnLst/>
            <a:rect l="l" t="t" r="r" b="b"/>
            <a:pathLst>
              <a:path w="4356100" h="5220335">
                <a:moveTo>
                  <a:pt x="0" y="5219954"/>
                </a:moveTo>
                <a:lnTo>
                  <a:pt x="4355973" y="5219954"/>
                </a:lnTo>
                <a:lnTo>
                  <a:pt x="4355973" y="0"/>
                </a:lnTo>
                <a:lnTo>
                  <a:pt x="0" y="0"/>
                </a:lnTo>
                <a:lnTo>
                  <a:pt x="0" y="5219954"/>
                </a:lnTo>
                <a:close/>
              </a:path>
            </a:pathLst>
          </a:custGeom>
          <a:ln w="25400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88023" y="999310"/>
            <a:ext cx="4141695" cy="480323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710564">
              <a:spcBef>
                <a:spcPts val="75"/>
              </a:spcBef>
            </a:pPr>
            <a:r>
              <a:rPr sz="1600" b="1" i="1" spc="-4" dirty="0">
                <a:latin typeface="Times New Roman" panose="02020603050405020304" pitchFamily="18" charset="0"/>
                <a:cs typeface="Times New Roman" pitchFamily="18" charset="0"/>
              </a:rPr>
              <a:t>Модифікація</a:t>
            </a:r>
            <a:endParaRPr sz="1600" i="1" dirty="0">
              <a:latin typeface="Times New Roman" pitchFamily="18" charset="0"/>
              <a:cs typeface="Times New Roman" pitchFamily="18" charset="0"/>
            </a:endParaRPr>
          </a:p>
          <a:p>
            <a:pPr marL="9525" marR="3810">
              <a:lnSpc>
                <a:spcPct val="100099"/>
              </a:lnSpc>
              <a:spcBef>
                <a:spcPts val="2100"/>
              </a:spcBef>
              <a:buFont typeface="Microsoft Sans Serif"/>
              <a:buChar char="•"/>
              <a:tabLst>
                <a:tab pos="156209" algn="l"/>
              </a:tabLst>
            </a:pPr>
            <a:r>
              <a:rPr lang="uk-UA" sz="16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спрощення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предмету, 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та, у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опанувати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525" marR="3810">
              <a:spcBef>
                <a:spcPts val="2100"/>
              </a:spcBef>
              <a:tabLst>
                <a:tab pos="156209" algn="l"/>
              </a:tabLs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Як?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altLang="uk-UA" sz="1600" b="1" i="1" u="sng" dirty="0" smtClean="0">
                <a:latin typeface="Times New Roman" pitchFamily="18" charset="0"/>
                <a:cs typeface="Times New Roman" pitchFamily="18" charset="0"/>
              </a:rPr>
              <a:t>Зміни освітніх цілей, змісту, технологій оцінювання відповідно до потенціалу учня 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1600" b="1" i="1" u="sng" dirty="0" smtClean="0">
                <a:latin typeface="Times New Roman" pitchFamily="18" charset="0"/>
                <a:cs typeface="Times New Roman" pitchFamily="18" charset="0"/>
              </a:rPr>
              <a:t> у т.ч</a:t>
            </a:r>
            <a:r>
              <a:rPr lang="uk-UA" sz="1600" b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altLang="uk-UA" sz="1600" b="1" i="1" u="sng" dirty="0" smtClean="0">
                <a:latin typeface="Times New Roman" pitchFamily="18" charset="0"/>
                <a:cs typeface="Times New Roman" pitchFamily="18" charset="0"/>
              </a:rPr>
              <a:t>використання спеціальних підручників, тощо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marL="9525" marR="3810">
              <a:spcBef>
                <a:spcPts val="2100"/>
              </a:spcBef>
              <a:tabLst>
                <a:tab pos="156209" algn="l"/>
              </a:tabLst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інтелектуальними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про КО..</a:t>
            </a:r>
          </a:p>
          <a:p>
            <a:pPr marL="9525" marR="3810">
              <a:lnSpc>
                <a:spcPct val="100099"/>
              </a:lnSpc>
              <a:spcBef>
                <a:spcPts val="2100"/>
              </a:spcBef>
              <a:tabLst>
                <a:tab pos="156209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9525" marR="3810">
              <a:lnSpc>
                <a:spcPct val="100099"/>
              </a:lnSpc>
              <a:spcBef>
                <a:spcPts val="2100"/>
              </a:spcBef>
              <a:tabLst>
                <a:tab pos="156209" algn="l"/>
              </a:tabLst>
            </a:pPr>
            <a:endParaRPr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9"/>
          <p:cNvGrpSpPr/>
          <p:nvPr/>
        </p:nvGrpSpPr>
        <p:grpSpPr bwMode="auto">
          <a:xfrm>
            <a:off x="477839" y="1413101"/>
            <a:ext cx="2354270" cy="1094187"/>
            <a:chOff x="340" y="1241"/>
            <a:chExt cx="1483" cy="919"/>
          </a:xfrm>
        </p:grpSpPr>
        <p:pic>
          <p:nvPicPr>
            <p:cNvPr id="27" name="Picture 240" descr="s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1241"/>
              <a:ext cx="1234" cy="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41"/>
            <p:cNvSpPr>
              <a:spLocks noChangeArrowheads="1"/>
            </p:cNvSpPr>
            <p:nvPr/>
          </p:nvSpPr>
          <p:spPr bwMode="auto">
            <a:xfrm>
              <a:off x="759" y="1374"/>
              <a:ext cx="1064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1400" b="1" i="1" dirty="0" smtClean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Наказ від 26.07.2018 </a:t>
              </a:r>
            </a:p>
            <a:p>
              <a:r>
                <a:rPr lang="uk-UA" sz="1400" b="1" i="1" dirty="0" smtClean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№ 816</a:t>
              </a:r>
              <a:endParaRPr lang="ru-RU" sz="14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42"/>
            <p:cNvSpPr>
              <a:spLocks noChangeArrowheads="1"/>
            </p:cNvSpPr>
            <p:nvPr/>
          </p:nvSpPr>
          <p:spPr bwMode="auto">
            <a:xfrm>
              <a:off x="354" y="1254"/>
              <a:ext cx="33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latinLnBrk="1"/>
              <a:r>
                <a:rPr kumimoji="1" lang="en-US" altLang="zh-CN" dirty="0" smtClean="0">
                  <a:solidFill>
                    <a:schemeClr val="bg1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1</a:t>
              </a:r>
              <a:r>
                <a:rPr kumimoji="1" lang="uk-UA" altLang="zh-CN" dirty="0" smtClean="0">
                  <a:solidFill>
                    <a:schemeClr val="bg1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кл.</a:t>
              </a:r>
              <a:endParaRPr kumimoji="1" lang="en-US" altLang="zh-CN" dirty="0">
                <a:solidFill>
                  <a:schemeClr val="bg1"/>
                </a:solidFill>
                <a:latin typeface="Times New Roman" pitchFamily="18" charset="0"/>
                <a:ea typeface="Yeseva One" panose="00000500000000000000" charset="0"/>
                <a:cs typeface="Times New Roman" pitchFamily="18" charset="0"/>
              </a:endParaRPr>
            </a:p>
          </p:txBody>
        </p:sp>
      </p:grpSp>
      <p:grpSp>
        <p:nvGrpSpPr>
          <p:cNvPr id="3" name="Group 243"/>
          <p:cNvGrpSpPr/>
          <p:nvPr/>
        </p:nvGrpSpPr>
        <p:grpSpPr bwMode="auto">
          <a:xfrm>
            <a:off x="1917700" y="2601342"/>
            <a:ext cx="1987550" cy="1107281"/>
            <a:chOff x="1174" y="2273"/>
            <a:chExt cx="1252" cy="930"/>
          </a:xfrm>
        </p:grpSpPr>
        <p:pic>
          <p:nvPicPr>
            <p:cNvPr id="31" name="Picture 244" descr="s0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4" y="2273"/>
              <a:ext cx="1252" cy="9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245"/>
            <p:cNvSpPr>
              <a:spLocks noChangeArrowheads="1"/>
            </p:cNvSpPr>
            <p:nvPr/>
          </p:nvSpPr>
          <p:spPr bwMode="auto">
            <a:xfrm>
              <a:off x="1631" y="2428"/>
              <a:ext cx="760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400" b="1" i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Наказ від 02.07.2019</a:t>
              </a:r>
            </a:p>
            <a:p>
              <a:pPr>
                <a:defRPr/>
              </a:pPr>
              <a:r>
                <a:rPr lang="uk-UA" sz="1400" b="1" i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№  917</a:t>
              </a:r>
              <a:endParaRPr lang="ru-RU" sz="1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ectangle 246"/>
            <p:cNvSpPr>
              <a:spLocks noChangeArrowheads="1"/>
            </p:cNvSpPr>
            <p:nvPr/>
          </p:nvSpPr>
          <p:spPr bwMode="auto">
            <a:xfrm>
              <a:off x="1181" y="2308"/>
              <a:ext cx="38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latinLnBrk="1"/>
              <a:r>
                <a:rPr kumimoji="1" lang="uk-UA" altLang="zh-CN" dirty="0" smtClean="0">
                  <a:solidFill>
                    <a:schemeClr val="bg1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2 кл.</a:t>
              </a:r>
              <a:endParaRPr kumimoji="1" lang="en-US" altLang="zh-CN" dirty="0">
                <a:solidFill>
                  <a:schemeClr val="bg1"/>
                </a:solidFill>
                <a:latin typeface="Times New Roman" pitchFamily="18" charset="0"/>
                <a:ea typeface="Yeseva One" panose="00000500000000000000" charset="0"/>
                <a:cs typeface="Times New Roman" pitchFamily="18" charset="0"/>
              </a:endParaRPr>
            </a:p>
          </p:txBody>
        </p:sp>
      </p:grpSp>
      <p:grpSp>
        <p:nvGrpSpPr>
          <p:cNvPr id="4" name="Group 247"/>
          <p:cNvGrpSpPr/>
          <p:nvPr/>
        </p:nvGrpSpPr>
        <p:grpSpPr bwMode="auto">
          <a:xfrm>
            <a:off x="3571876" y="1358329"/>
            <a:ext cx="1963738" cy="1128713"/>
            <a:chOff x="2243" y="1253"/>
            <a:chExt cx="1237" cy="948"/>
          </a:xfrm>
        </p:grpSpPr>
        <p:pic>
          <p:nvPicPr>
            <p:cNvPr id="35" name="Picture 248" descr="s0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1253"/>
              <a:ext cx="1235" cy="9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Rectangle 249"/>
            <p:cNvSpPr>
              <a:spLocks noChangeArrowheads="1"/>
            </p:cNvSpPr>
            <p:nvPr/>
          </p:nvSpPr>
          <p:spPr bwMode="auto">
            <a:xfrm>
              <a:off x="2648" y="1372"/>
              <a:ext cx="805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Наказ від 01.04.2020</a:t>
              </a:r>
            </a:p>
            <a:p>
              <a:pPr>
                <a:defRPr/>
              </a:pPr>
              <a:r>
                <a:rPr lang="uk-UA" sz="1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№  467</a:t>
              </a:r>
            </a:p>
          </p:txBody>
        </p:sp>
        <p:sp>
          <p:nvSpPr>
            <p:cNvPr id="37" name="Rectangle 250"/>
            <p:cNvSpPr>
              <a:spLocks noChangeArrowheads="1"/>
            </p:cNvSpPr>
            <p:nvPr/>
          </p:nvSpPr>
          <p:spPr bwMode="auto">
            <a:xfrm>
              <a:off x="2243" y="1312"/>
              <a:ext cx="40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latinLnBrk="1"/>
              <a:r>
                <a:rPr kumimoji="1" lang="uk-UA" altLang="zh-CN" dirty="0" smtClean="0">
                  <a:solidFill>
                    <a:schemeClr val="bg1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3 кл.</a:t>
              </a:r>
              <a:endParaRPr kumimoji="1" lang="en-US" altLang="zh-CN" dirty="0">
                <a:solidFill>
                  <a:schemeClr val="bg1"/>
                </a:solidFill>
                <a:latin typeface="Times New Roman" pitchFamily="18" charset="0"/>
                <a:ea typeface="Yeseva One" panose="00000500000000000000" charset="0"/>
                <a:cs typeface="Times New Roman" pitchFamily="18" charset="0"/>
              </a:endParaRPr>
            </a:p>
          </p:txBody>
        </p:sp>
      </p:grpSp>
      <p:grpSp>
        <p:nvGrpSpPr>
          <p:cNvPr id="5" name="Group 251"/>
          <p:cNvGrpSpPr/>
          <p:nvPr/>
        </p:nvGrpSpPr>
        <p:grpSpPr bwMode="auto">
          <a:xfrm>
            <a:off x="5286375" y="2722787"/>
            <a:ext cx="1965325" cy="1102519"/>
            <a:chOff x="3097" y="2308"/>
            <a:chExt cx="1238" cy="926"/>
          </a:xfrm>
        </p:grpSpPr>
        <p:pic>
          <p:nvPicPr>
            <p:cNvPr id="39" name="Picture 252" descr="s0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2308"/>
              <a:ext cx="1224" cy="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253"/>
            <p:cNvSpPr>
              <a:spLocks noChangeArrowheads="1"/>
            </p:cNvSpPr>
            <p:nvPr/>
          </p:nvSpPr>
          <p:spPr bwMode="auto">
            <a:xfrm>
              <a:off x="3547" y="2421"/>
              <a:ext cx="788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uk-UA" sz="14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Наказ від 29.01.2021 </a:t>
              </a:r>
            </a:p>
            <a:p>
              <a:pPr>
                <a:defRPr/>
              </a:pPr>
              <a:r>
                <a:rPr lang="uk-UA" sz="14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№  121</a:t>
              </a:r>
            </a:p>
          </p:txBody>
        </p:sp>
        <p:sp>
          <p:nvSpPr>
            <p:cNvPr id="41" name="Rectangle 254"/>
            <p:cNvSpPr>
              <a:spLocks noChangeArrowheads="1"/>
            </p:cNvSpPr>
            <p:nvPr/>
          </p:nvSpPr>
          <p:spPr bwMode="auto">
            <a:xfrm>
              <a:off x="3097" y="2361"/>
              <a:ext cx="40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latinLnBrk="1"/>
              <a:r>
                <a:rPr kumimoji="1" lang="uk-UA" altLang="zh-CN" dirty="0" smtClean="0">
                  <a:solidFill>
                    <a:schemeClr val="bg1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4 кл.</a:t>
              </a:r>
              <a:endParaRPr kumimoji="1" lang="en-US" altLang="zh-CN" dirty="0">
                <a:solidFill>
                  <a:schemeClr val="bg1"/>
                </a:solidFill>
                <a:latin typeface="Times New Roman" pitchFamily="18" charset="0"/>
                <a:ea typeface="Yeseva One" panose="00000500000000000000" charset="0"/>
                <a:cs typeface="Times New Roman" pitchFamily="18" charset="0"/>
              </a:endParaRPr>
            </a:p>
          </p:txBody>
        </p:sp>
      </p:grpSp>
      <p:grpSp>
        <p:nvGrpSpPr>
          <p:cNvPr id="6" name="Group 255"/>
          <p:cNvGrpSpPr/>
          <p:nvPr/>
        </p:nvGrpSpPr>
        <p:grpSpPr bwMode="auto">
          <a:xfrm>
            <a:off x="6742114" y="1413098"/>
            <a:ext cx="1944687" cy="1151335"/>
            <a:chOff x="4059" y="1238"/>
            <a:chExt cx="1225" cy="967"/>
          </a:xfrm>
        </p:grpSpPr>
        <p:pic>
          <p:nvPicPr>
            <p:cNvPr id="43" name="Picture 256" descr="s0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1238"/>
              <a:ext cx="1225" cy="9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Rectangle 257"/>
            <p:cNvSpPr>
              <a:spLocks noChangeArrowheads="1"/>
            </p:cNvSpPr>
            <p:nvPr/>
          </p:nvSpPr>
          <p:spPr bwMode="auto">
            <a:xfrm>
              <a:off x="4447" y="1371"/>
              <a:ext cx="771" cy="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latinLnBrk="1"/>
              <a:r>
                <a:rPr lang="uk-UA" sz="1400" b="1" i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Наказ від </a:t>
              </a:r>
            </a:p>
            <a:p>
              <a:pPr latinLnBrk="1"/>
              <a:r>
                <a:rPr lang="uk-UA" sz="1400" b="1" i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12.06.2018 </a:t>
              </a:r>
            </a:p>
            <a:p>
              <a:pPr latinLnBrk="1"/>
              <a:r>
                <a:rPr lang="uk-UA" sz="1400" b="1" i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№  627</a:t>
              </a:r>
              <a:endParaRPr kumimoji="1" lang="zh-CN" altLang="en-US" sz="1400" i="1" dirty="0">
                <a:solidFill>
                  <a:schemeClr val="accent3">
                    <a:lumMod val="50000"/>
                  </a:schemeClr>
                </a:solidFill>
                <a:latin typeface="Yeseva One" panose="00000500000000000000" charset="0"/>
                <a:ea typeface="Yeseva One" panose="00000500000000000000" charset="0"/>
              </a:endParaRPr>
            </a:p>
          </p:txBody>
        </p:sp>
        <p:sp>
          <p:nvSpPr>
            <p:cNvPr id="45" name="Rectangle 258"/>
            <p:cNvSpPr>
              <a:spLocks noChangeArrowheads="1"/>
            </p:cNvSpPr>
            <p:nvPr/>
          </p:nvSpPr>
          <p:spPr bwMode="auto">
            <a:xfrm>
              <a:off x="4087" y="1311"/>
              <a:ext cx="40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latinLnBrk="1"/>
              <a:r>
                <a:rPr kumimoji="1" lang="en-US" altLang="zh-CN" dirty="0" smtClean="0">
                  <a:solidFill>
                    <a:schemeClr val="bg2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5</a:t>
              </a:r>
              <a:r>
                <a:rPr kumimoji="1" lang="uk-UA" altLang="zh-CN" dirty="0" smtClean="0">
                  <a:solidFill>
                    <a:schemeClr val="bg2"/>
                  </a:solidFill>
                  <a:latin typeface="Times New Roman" pitchFamily="18" charset="0"/>
                  <a:ea typeface="Yeseva One" panose="00000500000000000000" charset="0"/>
                  <a:cs typeface="Times New Roman" pitchFamily="18" charset="0"/>
                </a:rPr>
                <a:t>-10.</a:t>
              </a:r>
              <a:endParaRPr kumimoji="1" lang="en-US" altLang="zh-CN" dirty="0">
                <a:solidFill>
                  <a:schemeClr val="bg2"/>
                </a:solidFill>
                <a:latin typeface="Times New Roman" pitchFamily="18" charset="0"/>
                <a:ea typeface="Yeseva One" panose="00000500000000000000" charset="0"/>
                <a:cs typeface="Times New Roman" pitchFamily="18" charset="0"/>
              </a:endParaRPr>
            </a:p>
          </p:txBody>
        </p:sp>
      </p:grpSp>
      <p:pic>
        <p:nvPicPr>
          <p:cNvPr id="46" name="Picture 259" descr="png-006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1178">
            <a:off x="1270001" y="2439417"/>
            <a:ext cx="720725" cy="54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60" descr="png-006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83613">
            <a:off x="2998789" y="2060798"/>
            <a:ext cx="720725" cy="54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61" descr="200817134335306 [Converted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6" y="3254995"/>
            <a:ext cx="2016125" cy="118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62" descr="png-006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79122">
            <a:off x="7192566" y="2456483"/>
            <a:ext cx="540544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63" descr="png-006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45232">
            <a:off x="4583114" y="2492995"/>
            <a:ext cx="720725" cy="54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214282" y="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1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Програми – ресурси для модифікацій:</a:t>
            </a:r>
            <a:b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6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Дод</a:t>
            </a:r>
            <a: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. до листа МОНУ від 30.08.2021 № 1/9-436 </a:t>
            </a:r>
            <a:b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Типові освітні програми , затверджені наказом МОНУ) </a:t>
            </a:r>
          </a:p>
          <a:p>
            <a:pPr algn="ctr"/>
            <a:r>
              <a:rPr lang="uk-UA" sz="16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Для дітей з інтелектуальними порушеннями</a:t>
            </a:r>
            <a:endParaRPr lang="ru-RU" sz="1600" i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 advTm="2000">
        <p14:vortex dir="r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0000"/>
  <p:tag name="ISPRING_RESOURCE_PATHS_HASH_2" val="9e782c7495782f8eab5bda8fc702cda86fc11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89</Words>
  <Application>Microsoft Office PowerPoint</Application>
  <PresentationFormat>Экран (16:9)</PresentationFormat>
  <Paragraphs>30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Malgun Gothic</vt:lpstr>
      <vt:lpstr>宋体</vt:lpstr>
      <vt:lpstr>Arial</vt:lpstr>
      <vt:lpstr>Calibri</vt:lpstr>
      <vt:lpstr>Calibri Light</vt:lpstr>
      <vt:lpstr>Microsoft Sans Serif</vt:lpstr>
      <vt:lpstr>Times New Roman</vt:lpstr>
      <vt:lpstr>Yeseva One</vt:lpstr>
      <vt:lpstr>思源黑体 CN Medium</vt:lpstr>
      <vt:lpstr>Тема Office</vt:lpstr>
      <vt:lpstr>Розрізняємо поняття:</vt:lpstr>
      <vt:lpstr>Презентация PowerPoint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dreamsummit</dc:creator>
  <cp:lastModifiedBy>Admin111</cp:lastModifiedBy>
  <cp:revision>47</cp:revision>
  <dcterms:created xsi:type="dcterms:W3CDTF">2018-12-10T14:27:42Z</dcterms:created>
  <dcterms:modified xsi:type="dcterms:W3CDTF">2022-09-02T10:21:33Z</dcterms:modified>
</cp:coreProperties>
</file>