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03" r:id="rId2"/>
    <p:sldId id="304" r:id="rId3"/>
    <p:sldId id="307" r:id="rId4"/>
    <p:sldId id="309" r:id="rId5"/>
    <p:sldId id="327" r:id="rId6"/>
    <p:sldId id="323" r:id="rId7"/>
    <p:sldId id="326" r:id="rId8"/>
    <p:sldId id="325" r:id="rId9"/>
    <p:sldId id="312" r:id="rId10"/>
    <p:sldId id="310" r:id="rId11"/>
    <p:sldId id="305" r:id="rId12"/>
    <p:sldId id="314" r:id="rId13"/>
    <p:sldId id="313" r:id="rId14"/>
    <p:sldId id="317" r:id="rId15"/>
    <p:sldId id="318" r:id="rId16"/>
    <p:sldId id="319" r:id="rId17"/>
    <p:sldId id="32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385" autoAdjust="0"/>
    <p:restoredTop sz="94660"/>
  </p:normalViewPr>
  <p:slideViewPr>
    <p:cSldViewPr>
      <p:cViewPr varScale="1">
        <p:scale>
          <a:sx n="91" d="100"/>
          <a:sy n="91" d="100"/>
        </p:scale>
        <p:origin x="-138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4B61E-42D0-46CC-9AE2-28D27CA4B73F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25F1D-B153-4947-A1F3-EBF977820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944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E121-A932-4C17-9F74-F6C40FFBE52E}" type="datetimeFigureOut">
              <a:rPr lang="ru-RU" smtClean="0"/>
              <a:pPr/>
              <a:t>10.03.2021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194D-EDA7-47D6-90B9-497B708F26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E121-A932-4C17-9F74-F6C40FFBE52E}" type="datetimeFigureOut">
              <a:rPr lang="ru-RU" smtClean="0"/>
              <a:pPr/>
              <a:t>10.03.2021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194D-EDA7-47D6-90B9-497B708F26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E121-A932-4C17-9F74-F6C40FFBE52E}" type="datetimeFigureOut">
              <a:rPr lang="ru-RU" smtClean="0"/>
              <a:pPr/>
              <a:t>10.03.2021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194D-EDA7-47D6-90B9-497B708F26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E121-A932-4C17-9F74-F6C40FFBE52E}" type="datetimeFigureOut">
              <a:rPr lang="ru-RU" smtClean="0"/>
              <a:pPr/>
              <a:t>10.03.2021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194D-EDA7-47D6-90B9-497B708F26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E121-A932-4C17-9F74-F6C40FFBE52E}" type="datetimeFigureOut">
              <a:rPr lang="ru-RU" smtClean="0"/>
              <a:pPr/>
              <a:t>10.03.2021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194D-EDA7-47D6-90B9-497B708F26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E121-A932-4C17-9F74-F6C40FFBE52E}" type="datetimeFigureOut">
              <a:rPr lang="ru-RU" smtClean="0"/>
              <a:pPr/>
              <a:t>10.03.2021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194D-EDA7-47D6-90B9-497B708F26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E121-A932-4C17-9F74-F6C40FFBE52E}" type="datetimeFigureOut">
              <a:rPr lang="ru-RU" smtClean="0"/>
              <a:pPr/>
              <a:t>10.03.2021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194D-EDA7-47D6-90B9-497B708F26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E121-A932-4C17-9F74-F6C40FFBE52E}" type="datetimeFigureOut">
              <a:rPr lang="ru-RU" smtClean="0"/>
              <a:pPr/>
              <a:t>10.03.2021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194D-EDA7-47D6-90B9-497B708F26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E121-A932-4C17-9F74-F6C40FFBE52E}" type="datetimeFigureOut">
              <a:rPr lang="ru-RU" smtClean="0"/>
              <a:pPr/>
              <a:t>10.03.2021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194D-EDA7-47D6-90B9-497B708F26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 dirty="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 dirty="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E121-A932-4C17-9F74-F6C40FFBE52E}" type="datetimeFigureOut">
              <a:rPr lang="ru-RU" smtClean="0"/>
              <a:pPr/>
              <a:t>10.03.2021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194D-EDA7-47D6-90B9-497B708F26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 dirty="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 dirty="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E121-A932-4C17-9F74-F6C40FFBE52E}" type="datetimeFigureOut">
              <a:rPr lang="ru-RU" smtClean="0"/>
              <a:pPr/>
              <a:t>10.03.2021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194D-EDA7-47D6-90B9-497B708F26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E121-A932-4C17-9F74-F6C40FFBE52E}" type="datetimeFigureOut">
              <a:rPr lang="ru-RU" smtClean="0"/>
              <a:pPr/>
              <a:t>10.03.2021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194D-EDA7-47D6-90B9-497B708F26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E121-A932-4C17-9F74-F6C40FFBE52E}" type="datetimeFigureOut">
              <a:rPr lang="ru-RU" smtClean="0"/>
              <a:pPr/>
              <a:t>10.03.2021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194D-EDA7-47D6-90B9-497B708F26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E121-A932-4C17-9F74-F6C40FFBE52E}" type="datetimeFigureOut">
              <a:rPr lang="ru-RU" smtClean="0"/>
              <a:pPr/>
              <a:t>10.03.2021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194D-EDA7-47D6-90B9-497B708F26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 dirty="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 dirty="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A8FCE121-A932-4C17-9F74-F6C40FFBE52E}" type="datetimeFigureOut">
              <a:rPr lang="ru-RU" smtClean="0"/>
              <a:pPr/>
              <a:t>10.03.2021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194D-EDA7-47D6-90B9-497B708F26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E121-A932-4C17-9F74-F6C40FFBE52E}" type="datetimeFigureOut">
              <a:rPr lang="ru-RU" smtClean="0"/>
              <a:pPr/>
              <a:t>10.03.2021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194D-EDA7-47D6-90B9-497B708F26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A8FCE121-A932-4C17-9F74-F6C40FFBE52E}" type="datetimeFigureOut">
              <a:rPr lang="ru-RU" smtClean="0"/>
              <a:pPr/>
              <a:t>10.03.2021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456194D-EDA7-47D6-90B9-497B708F26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924800" cy="1214446"/>
          </a:xfrm>
        </p:spPr>
        <p:txBody>
          <a:bodyPr/>
          <a:lstStyle/>
          <a:p>
            <a:pPr algn="ctr"/>
            <a:r>
              <a:rPr lang="uk-UA" sz="4000" dirty="0" err="1" smtClean="0">
                <a:solidFill>
                  <a:srgbClr val="C00000"/>
                </a:solidFill>
              </a:rPr>
              <a:t>Виконаєм</a:t>
            </a:r>
            <a:r>
              <a:rPr lang="uk-UA" sz="4000" dirty="0" smtClean="0">
                <a:solidFill>
                  <a:srgbClr val="C00000"/>
                </a:solidFill>
              </a:rPr>
              <a:t> вправу</a:t>
            </a:r>
            <a:endParaRPr lang="uk-UA" sz="4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1785926"/>
            <a:ext cx="7924800" cy="3319474"/>
          </a:xfrm>
        </p:spPr>
        <p:txBody>
          <a:bodyPr/>
          <a:lstStyle/>
          <a:p>
            <a:pPr algn="l"/>
            <a:r>
              <a:rPr lang="uk-UA" dirty="0" smtClean="0"/>
              <a:t>Розподіліть</a:t>
            </a:r>
            <a:r>
              <a:rPr lang="en-US" dirty="0" smtClean="0"/>
              <a:t> </a:t>
            </a:r>
            <a:r>
              <a:rPr lang="uk-UA" dirty="0" smtClean="0"/>
              <a:t>дані сполуки за класами речовин і дайте їм назву:</a:t>
            </a:r>
          </a:p>
          <a:p>
            <a:pPr algn="l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428868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r>
              <a:rPr lang="en-US" dirty="0" err="1" smtClean="0"/>
              <a:t>BaS</a:t>
            </a:r>
            <a:r>
              <a:rPr lang="en-US" dirty="0" smtClean="0"/>
              <a:t>,</a:t>
            </a:r>
            <a:r>
              <a:rPr lang="uk-UA" dirty="0" smtClean="0"/>
              <a:t> </a:t>
            </a:r>
            <a:r>
              <a:rPr lang="en-US" dirty="0" err="1" smtClean="0"/>
              <a:t>MgO</a:t>
            </a:r>
            <a:r>
              <a:rPr lang="en-US" dirty="0" smtClean="0"/>
              <a:t>, HNO</a:t>
            </a:r>
            <a:r>
              <a:rPr lang="en-US" sz="1050" dirty="0" smtClean="0"/>
              <a:t>3 ,</a:t>
            </a:r>
            <a:r>
              <a:rPr lang="en-US" dirty="0" smtClean="0"/>
              <a:t>Cr(OH)</a:t>
            </a:r>
            <a:r>
              <a:rPr lang="en-US" sz="1050" dirty="0" smtClean="0"/>
              <a:t>3, </a:t>
            </a:r>
            <a:r>
              <a:rPr lang="en-US" dirty="0" smtClean="0"/>
              <a:t>N</a:t>
            </a:r>
            <a:r>
              <a:rPr lang="en-US" sz="1050" dirty="0" smtClean="0"/>
              <a:t>2</a:t>
            </a:r>
            <a:r>
              <a:rPr lang="en-US" dirty="0" smtClean="0"/>
              <a:t>O</a:t>
            </a:r>
            <a:r>
              <a:rPr lang="en-US" sz="1050" dirty="0" smtClean="0"/>
              <a:t>5, </a:t>
            </a:r>
            <a:r>
              <a:rPr lang="en-US" dirty="0" smtClean="0"/>
              <a:t>H</a:t>
            </a:r>
            <a:r>
              <a:rPr lang="en-US" sz="1050" dirty="0" smtClean="0"/>
              <a:t>3</a:t>
            </a:r>
            <a:r>
              <a:rPr lang="en-US" dirty="0" smtClean="0"/>
              <a:t>PO</a:t>
            </a:r>
            <a:r>
              <a:rPr lang="en-US" sz="1050" dirty="0" smtClean="0"/>
              <a:t>4, </a:t>
            </a:r>
            <a:r>
              <a:rPr lang="en-US" dirty="0" err="1" smtClean="0"/>
              <a:t>NaCl</a:t>
            </a:r>
            <a:r>
              <a:rPr lang="en-US" dirty="0" smtClean="0"/>
              <a:t>, KOH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89655" y="4286256"/>
            <a:ext cx="4268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38200" y="857232"/>
            <a:ext cx="7924800" cy="302896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85794"/>
            <a:ext cx="8175282" cy="552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38200" y="500042"/>
            <a:ext cx="7924800" cy="1285884"/>
          </a:xfrm>
        </p:spPr>
        <p:txBody>
          <a:bodyPr/>
          <a:lstStyle/>
          <a:p>
            <a:pPr algn="ctr"/>
            <a:r>
              <a:rPr lang="uk-UA" sz="4000" b="1" cap="none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Хімічні властивості кислот</a:t>
            </a:r>
            <a:endParaRPr lang="uk-UA" sz="4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38200" y="1643050"/>
            <a:ext cx="7924800" cy="421484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2. Взаємодія кислот з металами.</a:t>
            </a:r>
          </a:p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Завдання: складіть рівняння реакції</a:t>
            </a:r>
          </a:p>
          <a:p>
            <a:pPr algn="l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Mg  +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HCl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=</a:t>
            </a:r>
          </a:p>
          <a:p>
            <a:pPr algn="l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Fe </a:t>
            </a:r>
            <a:r>
              <a:rPr lang="en-US" b="1" baseline="30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+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HCl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 =</a:t>
            </a:r>
          </a:p>
          <a:p>
            <a:pPr algn="l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 + 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HCl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 = </a:t>
            </a:r>
            <a:endParaRPr lang="en-US" sz="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</a:rPr>
              <a:t>Ряд активності металів  :</a:t>
            </a:r>
            <a:endParaRPr lang="en-US" sz="1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t="42857" b="28571"/>
          <a:stretch>
            <a:fillRect/>
          </a:stretch>
        </p:blipFill>
        <p:spPr>
          <a:xfrm>
            <a:off x="928662" y="4714884"/>
            <a:ext cx="7143800" cy="10715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38200" y="571480"/>
            <a:ext cx="7924800" cy="857256"/>
          </a:xfrm>
        </p:spPr>
        <p:txBody>
          <a:bodyPr/>
          <a:lstStyle/>
          <a:p>
            <a:pPr algn="ctr"/>
            <a:r>
              <a:rPr lang="uk-UA" sz="4000" b="1" cap="none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Хімічні властивості кислот</a:t>
            </a:r>
            <a:br>
              <a:rPr lang="uk-UA" sz="4000" b="1" cap="none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cap="none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3200" b="1" cap="none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400" b="1" cap="none" dirty="0" smtClean="0">
                <a:latin typeface="Times New Roman" pitchFamily="18" charset="0"/>
                <a:cs typeface="Times New Roman" pitchFamily="18" charset="0"/>
              </a:rPr>
              <a:t>Взаємодія кислот з основними оксидами:</a:t>
            </a:r>
            <a:endParaRPr lang="uk-UA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38200" y="1643050"/>
            <a:ext cx="7924800" cy="3462350"/>
          </a:xfrm>
        </p:spPr>
        <p:txBody>
          <a:bodyPr/>
          <a:lstStyle/>
          <a:p>
            <a:pPr algn="l"/>
            <a:r>
              <a:rPr lang="en-US" dirty="0" smtClean="0"/>
              <a:t>CaO+2HCl=CaCl</a:t>
            </a:r>
            <a:r>
              <a:rPr lang="en-US" sz="1200" dirty="0" smtClean="0"/>
              <a:t>2</a:t>
            </a:r>
            <a:r>
              <a:rPr lang="en-US" dirty="0" smtClean="0"/>
              <a:t>+H</a:t>
            </a:r>
            <a:r>
              <a:rPr lang="en-US" sz="1200" dirty="0" smtClean="0"/>
              <a:t>2</a:t>
            </a:r>
            <a:r>
              <a:rPr lang="en-US" dirty="0" smtClean="0"/>
              <a:t>O</a:t>
            </a:r>
          </a:p>
          <a:p>
            <a:pPr algn="l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4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Взаємодія кислот з основами:</a:t>
            </a:r>
            <a:endParaRPr lang="uk-UA" dirty="0" smtClean="0"/>
          </a:p>
          <a:p>
            <a:pPr algn="l"/>
            <a:r>
              <a:rPr lang="en-US" dirty="0" err="1" smtClean="0"/>
              <a:t>NaOH+HCl</a:t>
            </a:r>
            <a:r>
              <a:rPr lang="en-US" dirty="0" smtClean="0"/>
              <a:t>=NaCl+H</a:t>
            </a:r>
            <a:r>
              <a:rPr lang="en-US" sz="1200" dirty="0" smtClean="0"/>
              <a:t>2</a:t>
            </a:r>
            <a:r>
              <a:rPr lang="en-US" dirty="0" smtClean="0"/>
              <a:t>O</a:t>
            </a:r>
          </a:p>
          <a:p>
            <a:pPr algn="l"/>
            <a:r>
              <a:rPr lang="en-US" dirty="0" smtClean="0"/>
              <a:t>Fe(OH)</a:t>
            </a:r>
            <a:r>
              <a:rPr lang="en-US" sz="1200" dirty="0" smtClean="0"/>
              <a:t>2</a:t>
            </a:r>
            <a:r>
              <a:rPr lang="en-US" dirty="0" smtClean="0"/>
              <a:t>+2HNO</a:t>
            </a:r>
            <a:r>
              <a:rPr lang="en-US" sz="1100" dirty="0" smtClean="0"/>
              <a:t>3</a:t>
            </a:r>
            <a:r>
              <a:rPr lang="en-US" dirty="0" smtClean="0"/>
              <a:t>=Fe(NO</a:t>
            </a:r>
            <a:r>
              <a:rPr lang="en-US" sz="1200" dirty="0" smtClean="0"/>
              <a:t>3</a:t>
            </a:r>
            <a:r>
              <a:rPr lang="en-US" dirty="0" smtClean="0"/>
              <a:t>)</a:t>
            </a:r>
            <a:r>
              <a:rPr lang="en-US" sz="1200" dirty="0" smtClean="0"/>
              <a:t>2</a:t>
            </a:r>
            <a:r>
              <a:rPr lang="en-US" dirty="0" smtClean="0"/>
              <a:t>+2H</a:t>
            </a:r>
            <a:r>
              <a:rPr lang="en-US" sz="1200" dirty="0" smtClean="0"/>
              <a:t>2</a:t>
            </a:r>
            <a:r>
              <a:rPr lang="en-US" dirty="0" smtClean="0"/>
              <a:t>O</a:t>
            </a: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38200" y="428604"/>
            <a:ext cx="7924800" cy="1143008"/>
          </a:xfrm>
        </p:spPr>
        <p:txBody>
          <a:bodyPr/>
          <a:lstStyle/>
          <a:p>
            <a:pPr algn="ctr"/>
            <a:r>
              <a:rPr lang="uk-UA" sz="4400" b="1" cap="none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Використання кислот</a:t>
            </a:r>
            <a:endParaRPr lang="uk-UA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38200" y="1857364"/>
            <a:ext cx="7924800" cy="378621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b="1" i="1" dirty="0" smtClean="0">
                <a:solidFill>
                  <a:srgbClr val="C00000"/>
                </a:solidFill>
              </a:rPr>
              <a:t>Сульфатна</a:t>
            </a:r>
            <a:r>
              <a:rPr lang="uk-UA" dirty="0" smtClean="0"/>
              <a:t> – виробництво інших кислот, солей,добрив,її розчин заливають в акумулятори автомобілів.</a:t>
            </a:r>
          </a:p>
          <a:p>
            <a:pPr algn="l"/>
            <a:r>
              <a:rPr lang="uk-UA" b="1" i="1" dirty="0" err="1" smtClean="0">
                <a:solidFill>
                  <a:srgbClr val="C00000"/>
                </a:solidFill>
              </a:rPr>
              <a:t>Хлоридна</a:t>
            </a:r>
            <a:r>
              <a:rPr lang="uk-UA" b="1" i="1" dirty="0" smtClean="0">
                <a:solidFill>
                  <a:srgbClr val="C00000"/>
                </a:solidFill>
              </a:rPr>
              <a:t> </a:t>
            </a:r>
            <a:r>
              <a:rPr lang="uk-UA" dirty="0" err="1" smtClean="0"/>
              <a:t>–виробництво</a:t>
            </a:r>
            <a:r>
              <a:rPr lang="uk-UA" dirty="0" smtClean="0"/>
              <a:t> солей, фарб і ліків.</a:t>
            </a:r>
          </a:p>
          <a:p>
            <a:pPr algn="l"/>
            <a:r>
              <a:rPr lang="uk-UA" b="1" i="1" dirty="0" smtClean="0">
                <a:solidFill>
                  <a:srgbClr val="C00000"/>
                </a:solidFill>
              </a:rPr>
              <a:t>Нітратна </a:t>
            </a:r>
            <a:r>
              <a:rPr lang="uk-UA" dirty="0" smtClean="0"/>
              <a:t>– виробництво добрив, вибухових речовин, барвників.</a:t>
            </a:r>
          </a:p>
          <a:p>
            <a:pPr algn="l"/>
            <a:r>
              <a:rPr lang="uk-UA" b="1" i="1" dirty="0" err="1" smtClean="0">
                <a:solidFill>
                  <a:srgbClr val="C00000"/>
                </a:solidFill>
              </a:rPr>
              <a:t>Ортофосфатна</a:t>
            </a:r>
            <a:r>
              <a:rPr lang="uk-UA" b="1" i="1" dirty="0" smtClean="0">
                <a:solidFill>
                  <a:srgbClr val="C00000"/>
                </a:solidFill>
              </a:rPr>
              <a:t> </a:t>
            </a:r>
            <a:r>
              <a:rPr lang="uk-UA" dirty="0" smtClean="0"/>
              <a:t>– виробництво добрив, мийних засобів.</a:t>
            </a:r>
          </a:p>
          <a:p>
            <a:pPr algn="l"/>
            <a:r>
              <a:rPr lang="uk-UA" b="1" i="1" dirty="0" smtClean="0">
                <a:solidFill>
                  <a:srgbClr val="C00000"/>
                </a:solidFill>
              </a:rPr>
              <a:t>Оцтова, лимонна </a:t>
            </a:r>
            <a:r>
              <a:rPr lang="uk-UA" dirty="0" smtClean="0"/>
              <a:t>– є харчовими продуктами.</a:t>
            </a:r>
          </a:p>
          <a:p>
            <a:pPr algn="l"/>
            <a:r>
              <a:rPr lang="uk-UA" b="1" i="1" dirty="0" smtClean="0">
                <a:solidFill>
                  <a:srgbClr val="C00000"/>
                </a:solidFill>
              </a:rPr>
              <a:t>Аскорбінова</a:t>
            </a:r>
            <a:r>
              <a:rPr lang="uk-UA" dirty="0" smtClean="0"/>
              <a:t> – вітамін С.</a:t>
            </a:r>
          </a:p>
          <a:p>
            <a:pPr algn="l"/>
            <a:r>
              <a:rPr lang="uk-UA" b="1" i="1" dirty="0" smtClean="0">
                <a:solidFill>
                  <a:srgbClr val="C00000"/>
                </a:solidFill>
              </a:rPr>
              <a:t>Борна</a:t>
            </a:r>
            <a:r>
              <a:rPr lang="uk-UA" dirty="0" smtClean="0"/>
              <a:t> – дезінфікуючий засіб.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38200" y="642918"/>
            <a:ext cx="7924800" cy="785818"/>
          </a:xfrm>
        </p:spPr>
        <p:txBody>
          <a:bodyPr/>
          <a:lstStyle/>
          <a:p>
            <a:pPr algn="ctr"/>
            <a:r>
              <a:rPr lang="uk-UA" sz="3600" b="1" cap="none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Швидка  допомога шкірі</a:t>
            </a:r>
            <a:endParaRPr lang="uk-UA" sz="3600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38200" y="1428736"/>
            <a:ext cx="7924800" cy="4214842"/>
          </a:xfrm>
        </p:spPr>
        <p:txBody>
          <a:bodyPr/>
          <a:lstStyle/>
          <a:p>
            <a:pPr algn="l"/>
            <a:r>
              <a:rPr lang="uk-UA" dirty="0" smtClean="0"/>
              <a:t>     У « Правилах роботи в хімічній лабораторії» записано, що у разі попадання кислоти на шкіру необхідно краплі струсити, уражене місце швидко промити водою, потім обробити слабким розчином  соди (натрій карбонату). Навіщо потрібна така операція?</a:t>
            </a:r>
          </a:p>
          <a:p>
            <a:pPr algn="l"/>
            <a:r>
              <a:rPr lang="uk-UA" dirty="0" smtClean="0"/>
              <a:t>     </a:t>
            </a:r>
            <a:r>
              <a:rPr lang="uk-UA" dirty="0" err="1" smtClean="0"/>
              <a:t>Підтвердіть</a:t>
            </a:r>
            <a:r>
              <a:rPr lang="uk-UA" dirty="0" smtClean="0"/>
              <a:t> рівнянням реакції, припустіть що на шкіру потрапила нітратна кислота.</a:t>
            </a:r>
          </a:p>
          <a:p>
            <a:pPr algn="l"/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38200" y="1928802"/>
            <a:ext cx="7924800" cy="3714776"/>
          </a:xfrm>
        </p:spPr>
        <p:txBody>
          <a:bodyPr>
            <a:normAutofit lnSpcReduction="10000"/>
          </a:bodyPr>
          <a:lstStyle/>
          <a:p>
            <a:pPr algn="l"/>
            <a:r>
              <a:rPr lang="uk-UA" dirty="0" smtClean="0"/>
              <a:t>«Кола», як і усі лимонади містить «регулятори </a:t>
            </a:r>
            <a:r>
              <a:rPr lang="uk-UA" dirty="0" err="1" smtClean="0"/>
              <a:t>кислотності»-</a:t>
            </a:r>
            <a:r>
              <a:rPr lang="uk-UA" dirty="0" smtClean="0"/>
              <a:t> лимонну і </a:t>
            </a:r>
            <a:r>
              <a:rPr lang="uk-UA" dirty="0" err="1" smtClean="0"/>
              <a:t>ортофосфатну</a:t>
            </a:r>
            <a:r>
              <a:rPr lang="uk-UA" dirty="0" smtClean="0"/>
              <a:t> кислоти. Доведемо науковими дослідженнями, що вживання Кока – коли підвищує кислотність шлункового соку, що призводить до  виникнення гастритів і виразки </a:t>
            </a:r>
            <a:r>
              <a:rPr lang="uk-UA" dirty="0" err="1" smtClean="0"/>
              <a:t>щлунку</a:t>
            </a:r>
            <a:r>
              <a:rPr lang="uk-UA" dirty="0" smtClean="0"/>
              <a:t>, вимивається із зубів і кісток кальцій, і відкладається у вигляді каменю у </a:t>
            </a:r>
            <a:r>
              <a:rPr lang="uk-UA" dirty="0" err="1" smtClean="0"/>
              <a:t>нирках.Складіть</a:t>
            </a:r>
            <a:r>
              <a:rPr lang="uk-UA" dirty="0" smtClean="0"/>
              <a:t> рівняння реакції якими можна промоделювати процес вимивання кальцію </a:t>
            </a:r>
            <a:r>
              <a:rPr lang="uk-UA" dirty="0" err="1" smtClean="0"/>
              <a:t>ортофосфатною</a:t>
            </a:r>
            <a:r>
              <a:rPr lang="uk-UA" dirty="0" smtClean="0"/>
              <a:t> кислотою. За  сполуку кальцію візьміть кальцій карбонат, що входить до складу зубної емалі.</a:t>
            </a:r>
          </a:p>
          <a:p>
            <a:pPr algn="l"/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642918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КОЛА - КОЛА</a:t>
            </a:r>
            <a:endParaRPr lang="uk-UA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38200" y="642918"/>
            <a:ext cx="7924800" cy="1143008"/>
          </a:xfrm>
        </p:spPr>
        <p:txBody>
          <a:bodyPr/>
          <a:lstStyle/>
          <a:p>
            <a:pPr algn="ctr"/>
            <a:r>
              <a:rPr lang="uk-UA" sz="2400" dirty="0" smtClean="0">
                <a:solidFill>
                  <a:srgbClr val="C00000"/>
                </a:solidFill>
              </a:rPr>
              <a:t>Розв'язати задачу </a:t>
            </a:r>
            <a:endParaRPr lang="uk-UA" sz="2400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38200" y="1643050"/>
            <a:ext cx="7924800" cy="346235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uk-UA" dirty="0" smtClean="0"/>
              <a:t>       Яка кількість речовини </a:t>
            </a:r>
            <a:r>
              <a:rPr lang="uk-UA" dirty="0" err="1" smtClean="0"/>
              <a:t>ферум</a:t>
            </a:r>
            <a:r>
              <a:rPr lang="uk-UA" dirty="0" smtClean="0"/>
              <a:t>(ІІІ)сульфату утвориться внаслідок взаємодії </a:t>
            </a:r>
            <a:r>
              <a:rPr lang="uk-UA" dirty="0" err="1" smtClean="0"/>
              <a:t>ферум</a:t>
            </a:r>
            <a:r>
              <a:rPr lang="uk-UA" dirty="0" smtClean="0"/>
              <a:t> (ІІІ) оксиду із сульфатною кислотою масою 588 грам?</a:t>
            </a:r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38200" y="642918"/>
            <a:ext cx="7924800" cy="1143008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C00000"/>
                </a:solidFill>
              </a:rPr>
              <a:t>Д</a:t>
            </a:r>
            <a:r>
              <a:rPr lang="uk-UA" sz="2400" dirty="0" smtClean="0">
                <a:solidFill>
                  <a:srgbClr val="C00000"/>
                </a:solidFill>
              </a:rPr>
              <a:t>омашнє завдання</a:t>
            </a:r>
            <a:endParaRPr lang="uk-UA" sz="2400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38200" y="1785926"/>
            <a:ext cx="7924800" cy="3319474"/>
          </a:xfrm>
        </p:spPr>
        <p:txBody>
          <a:bodyPr/>
          <a:lstStyle/>
          <a:p>
            <a:pPr algn="l"/>
            <a:r>
              <a:rPr lang="uk-UA" dirty="0" smtClean="0"/>
              <a:t>Опрацювати параграф 29.</a:t>
            </a:r>
          </a:p>
          <a:p>
            <a:pPr algn="l"/>
            <a:r>
              <a:rPr lang="uk-UA" dirty="0" smtClean="0"/>
              <a:t>Вправа 3 сторінка 113.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924800" cy="1071570"/>
          </a:xfrm>
        </p:spPr>
        <p:txBody>
          <a:bodyPr/>
          <a:lstStyle/>
          <a:p>
            <a:pPr algn="ctr"/>
            <a:r>
              <a:rPr lang="uk-UA" sz="2000" dirty="0" smtClean="0">
                <a:solidFill>
                  <a:srgbClr val="C00000"/>
                </a:solidFill>
              </a:rPr>
              <a:t>Розподіліть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uk-UA" sz="2000" dirty="0" smtClean="0">
                <a:solidFill>
                  <a:srgbClr val="C00000"/>
                </a:solidFill>
              </a:rPr>
              <a:t>дані сполуки за класами речовин і дайте їм назву: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1571612"/>
            <a:ext cx="7924800" cy="4500594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/>
              <a:t>BaS</a:t>
            </a:r>
            <a:r>
              <a:rPr lang="uk-UA" sz="2000" dirty="0" smtClean="0"/>
              <a:t> – барій сульфід (сіль)</a:t>
            </a:r>
          </a:p>
          <a:p>
            <a:pPr algn="l"/>
            <a:r>
              <a:rPr lang="en-US" sz="2000" dirty="0" err="1" smtClean="0"/>
              <a:t>MgO</a:t>
            </a:r>
            <a:r>
              <a:rPr lang="en-US" sz="2000" dirty="0" smtClean="0"/>
              <a:t> –</a:t>
            </a:r>
            <a:r>
              <a:rPr lang="uk-UA" sz="2000" dirty="0" smtClean="0"/>
              <a:t>магній оксид</a:t>
            </a:r>
            <a:endParaRPr lang="en-US" sz="2000" dirty="0" smtClean="0"/>
          </a:p>
          <a:p>
            <a:pPr algn="l"/>
            <a:r>
              <a:rPr lang="en-US" sz="2000" dirty="0" smtClean="0"/>
              <a:t>HNO</a:t>
            </a:r>
            <a:r>
              <a:rPr lang="en-US" sz="1100" dirty="0" smtClean="0"/>
              <a:t>3</a:t>
            </a:r>
            <a:r>
              <a:rPr lang="en-US" sz="2000" dirty="0" smtClean="0"/>
              <a:t> </a:t>
            </a:r>
            <a:r>
              <a:rPr lang="uk-UA" sz="2000" dirty="0" smtClean="0"/>
              <a:t>– нітратна кислота</a:t>
            </a:r>
            <a:endParaRPr lang="en-US" sz="2000" dirty="0" smtClean="0"/>
          </a:p>
          <a:p>
            <a:pPr algn="l"/>
            <a:r>
              <a:rPr lang="en-US" sz="2000" dirty="0" smtClean="0"/>
              <a:t>Cr(OH)</a:t>
            </a:r>
            <a:r>
              <a:rPr lang="en-US" sz="1100" dirty="0" smtClean="0"/>
              <a:t>3</a:t>
            </a:r>
            <a:r>
              <a:rPr lang="uk-UA" sz="1100" dirty="0" smtClean="0"/>
              <a:t> – </a:t>
            </a:r>
            <a:r>
              <a:rPr lang="uk-UA" sz="2000" dirty="0" smtClean="0"/>
              <a:t>хром гідроксид (основа)</a:t>
            </a:r>
          </a:p>
          <a:p>
            <a:pPr algn="l"/>
            <a:r>
              <a:rPr lang="en-US" sz="2000" dirty="0" smtClean="0"/>
              <a:t>N</a:t>
            </a:r>
            <a:r>
              <a:rPr lang="en-US" sz="1100" dirty="0" smtClean="0"/>
              <a:t>2</a:t>
            </a:r>
            <a:r>
              <a:rPr lang="en-US" sz="2000" dirty="0" smtClean="0"/>
              <a:t>O</a:t>
            </a:r>
            <a:r>
              <a:rPr lang="en-US" sz="1100" dirty="0" smtClean="0"/>
              <a:t>5 – </a:t>
            </a:r>
            <a:r>
              <a:rPr lang="uk-UA" sz="2000" dirty="0" smtClean="0"/>
              <a:t>нітроген оксид</a:t>
            </a:r>
            <a:endParaRPr lang="en-US" sz="2000" dirty="0" smtClean="0"/>
          </a:p>
          <a:p>
            <a:pPr algn="l"/>
            <a:r>
              <a:rPr lang="en-US" sz="2000" dirty="0" smtClean="0"/>
              <a:t>H</a:t>
            </a:r>
            <a:r>
              <a:rPr lang="en-US" sz="1100" dirty="0" smtClean="0"/>
              <a:t>3</a:t>
            </a:r>
            <a:r>
              <a:rPr lang="en-US" sz="2000" dirty="0" smtClean="0"/>
              <a:t>PO</a:t>
            </a:r>
            <a:r>
              <a:rPr lang="en-US" sz="1100" dirty="0" smtClean="0"/>
              <a:t>4 – </a:t>
            </a:r>
            <a:r>
              <a:rPr lang="uk-UA" sz="2000" dirty="0" err="1" smtClean="0"/>
              <a:t>ортофосфатна</a:t>
            </a:r>
            <a:r>
              <a:rPr lang="uk-UA" sz="2000" dirty="0" smtClean="0"/>
              <a:t> кислота</a:t>
            </a:r>
            <a:endParaRPr lang="en-US" sz="1100" dirty="0" smtClean="0"/>
          </a:p>
          <a:p>
            <a:pPr algn="l"/>
            <a:r>
              <a:rPr lang="en-US" sz="2000" dirty="0" err="1" smtClean="0"/>
              <a:t>NaCl</a:t>
            </a:r>
            <a:r>
              <a:rPr lang="en-US" sz="2000" dirty="0" smtClean="0"/>
              <a:t> –</a:t>
            </a:r>
            <a:r>
              <a:rPr lang="uk-UA" sz="2000" dirty="0" smtClean="0"/>
              <a:t> натрій хлорид (сіль)</a:t>
            </a:r>
            <a:endParaRPr lang="en-US" sz="2000" dirty="0" smtClean="0"/>
          </a:p>
          <a:p>
            <a:pPr algn="l"/>
            <a:r>
              <a:rPr lang="en-US" sz="2000" dirty="0" smtClean="0"/>
              <a:t>KOH – </a:t>
            </a:r>
            <a:r>
              <a:rPr lang="uk-UA" sz="2000" dirty="0" smtClean="0"/>
              <a:t>калій гідроксид (основа)</a:t>
            </a:r>
            <a:endParaRPr lang="en-US" sz="2000" dirty="0" smtClean="0"/>
          </a:p>
          <a:p>
            <a:pPr algn="l"/>
            <a:endParaRPr lang="uk-UA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924800" cy="1571636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C00000"/>
                </a:solidFill>
              </a:rPr>
              <a:t>Розділіть формули кислот на групи за  вмістом </a:t>
            </a:r>
            <a:r>
              <a:rPr lang="uk-UA" sz="3200" dirty="0" err="1" smtClean="0">
                <a:solidFill>
                  <a:srgbClr val="C00000"/>
                </a:solidFill>
              </a:rPr>
              <a:t>Оксигену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000372"/>
            <a:ext cx="7924800" cy="14287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</a:t>
            </a:r>
            <a:r>
              <a:rPr lang="en-US" sz="1200" dirty="0" smtClean="0"/>
              <a:t>2</a:t>
            </a:r>
            <a:r>
              <a:rPr lang="en-US" sz="3200" dirty="0" smtClean="0"/>
              <a:t>SO</a:t>
            </a:r>
            <a:r>
              <a:rPr lang="en-US" sz="1200" dirty="0" smtClean="0"/>
              <a:t>4 </a:t>
            </a:r>
            <a:r>
              <a:rPr lang="en-US" sz="3200" dirty="0" smtClean="0"/>
              <a:t>,H</a:t>
            </a:r>
            <a:r>
              <a:rPr lang="en-US" sz="1200" dirty="0" smtClean="0"/>
              <a:t>2</a:t>
            </a:r>
            <a:r>
              <a:rPr lang="en-US" sz="3200" dirty="0" smtClean="0"/>
              <a:t>CO</a:t>
            </a:r>
            <a:r>
              <a:rPr lang="en-US" sz="1200" dirty="0" smtClean="0"/>
              <a:t>3 ,</a:t>
            </a:r>
            <a:r>
              <a:rPr lang="en-US" sz="3200" dirty="0" err="1" smtClean="0"/>
              <a:t>HCl</a:t>
            </a:r>
            <a:r>
              <a:rPr lang="en-US" sz="3200" dirty="0" smtClean="0"/>
              <a:t>, HNO</a:t>
            </a:r>
            <a:r>
              <a:rPr lang="en-US" sz="1200" dirty="0" smtClean="0"/>
              <a:t>3 </a:t>
            </a:r>
            <a:r>
              <a:rPr lang="en-US" sz="3200" dirty="0" smtClean="0"/>
              <a:t>,H</a:t>
            </a:r>
            <a:r>
              <a:rPr lang="en-US" sz="1200" dirty="0" smtClean="0"/>
              <a:t>2</a:t>
            </a:r>
            <a:r>
              <a:rPr lang="en-US" sz="3200" dirty="0" smtClean="0"/>
              <a:t>S,HBr. </a:t>
            </a:r>
            <a:endParaRPr lang="uk-UA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38200" y="428604"/>
            <a:ext cx="7924800" cy="1714512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C00000"/>
                </a:solidFill>
              </a:rPr>
              <a:t>Розділіть формули кислот на групи за  кількістю атомів гідрогену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38200" y="2500306"/>
            <a:ext cx="7924800" cy="1928826"/>
          </a:xfrm>
        </p:spPr>
        <p:txBody>
          <a:bodyPr/>
          <a:lstStyle/>
          <a:p>
            <a:pPr algn="ctr"/>
            <a:r>
              <a:rPr lang="en-US" dirty="0" smtClean="0"/>
              <a:t>H</a:t>
            </a:r>
            <a:r>
              <a:rPr lang="en-US" sz="1050" dirty="0" smtClean="0"/>
              <a:t>2</a:t>
            </a:r>
            <a:r>
              <a:rPr lang="en-US" dirty="0" smtClean="0"/>
              <a:t>SO</a:t>
            </a:r>
            <a:r>
              <a:rPr lang="en-US" sz="1050" dirty="0" smtClean="0"/>
              <a:t>4 </a:t>
            </a:r>
            <a:r>
              <a:rPr lang="en-US" smtClean="0"/>
              <a:t>,</a:t>
            </a:r>
            <a:r>
              <a:rPr lang="uk-UA" smtClean="0"/>
              <a:t> </a:t>
            </a:r>
            <a:r>
              <a:rPr lang="en-US" smtClean="0"/>
              <a:t>H</a:t>
            </a:r>
            <a:r>
              <a:rPr lang="en-US" sz="1200" smtClean="0"/>
              <a:t>2</a:t>
            </a:r>
            <a:r>
              <a:rPr lang="en-US" smtClean="0"/>
              <a:t>SiO</a:t>
            </a:r>
            <a:r>
              <a:rPr lang="en-US" sz="1050" smtClean="0"/>
              <a:t> </a:t>
            </a:r>
            <a:r>
              <a:rPr lang="en-US" sz="1050" dirty="0" smtClean="0"/>
              <a:t>,</a:t>
            </a:r>
            <a:r>
              <a:rPr lang="en-US" dirty="0" smtClean="0"/>
              <a:t>HCl,H</a:t>
            </a:r>
            <a:r>
              <a:rPr lang="en-US" sz="1200" dirty="0" smtClean="0"/>
              <a:t>3</a:t>
            </a:r>
            <a:r>
              <a:rPr lang="en-US" dirty="0" smtClean="0"/>
              <a:t>BO</a:t>
            </a:r>
            <a:r>
              <a:rPr lang="en-US" sz="1200" dirty="0" smtClean="0"/>
              <a:t>3,</a:t>
            </a:r>
            <a:r>
              <a:rPr lang="en-US" dirty="0" smtClean="0"/>
              <a:t> HNO</a:t>
            </a:r>
            <a:r>
              <a:rPr lang="en-US" sz="1050" dirty="0" smtClean="0"/>
              <a:t>3 </a:t>
            </a:r>
            <a:r>
              <a:rPr lang="en-US" dirty="0" smtClean="0"/>
              <a:t>,H</a:t>
            </a:r>
            <a:r>
              <a:rPr lang="en-US" sz="1050" dirty="0" smtClean="0"/>
              <a:t>2</a:t>
            </a:r>
            <a:r>
              <a:rPr lang="en-US" dirty="0" smtClean="0"/>
              <a:t>S,HBr,H</a:t>
            </a:r>
            <a:r>
              <a:rPr lang="en-US" sz="1200" dirty="0" smtClean="0"/>
              <a:t>3</a:t>
            </a:r>
            <a:r>
              <a:rPr lang="en-US" dirty="0" smtClean="0"/>
              <a:t>PO</a:t>
            </a:r>
            <a:r>
              <a:rPr lang="en-US" sz="1200" dirty="0" smtClean="0"/>
              <a:t>4.</a:t>
            </a:r>
            <a:r>
              <a:rPr lang="en-US" dirty="0" smtClean="0"/>
              <a:t> 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 властивості кислот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31173"/>
            <a:ext cx="2304256" cy="2567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321339"/>
            <a:ext cx="1944793" cy="2231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337" y="4838272"/>
            <a:ext cx="1828959" cy="15972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414" y="231173"/>
            <a:ext cx="1828959" cy="20057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88441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38200" y="428604"/>
            <a:ext cx="7924800" cy="1571636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Правила</a:t>
            </a:r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uk-UA" sz="3200" b="1" dirty="0" smtClean="0">
                <a:solidFill>
                  <a:srgbClr val="FF0000"/>
                </a:solidFill>
              </a:rPr>
              <a:t>техніки  безпеки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38200" y="2500306"/>
            <a:ext cx="7924800" cy="2643206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000241"/>
            <a:ext cx="71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accent1"/>
                </a:solidFill>
              </a:rPr>
              <a:t>під час роботи з кислотами</a:t>
            </a:r>
            <a:endParaRPr lang="uk-UA" sz="5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0100" y="428604"/>
            <a:ext cx="7762900" cy="857256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dirty="0" smtClean="0">
                <a:solidFill>
                  <a:schemeClr val="accent1"/>
                </a:solidFill>
              </a:rPr>
              <a:t>.	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Уважно</a:t>
            </a: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читайте </a:t>
            </a:r>
            <a:r>
              <a:rPr lang="ru-RU" sz="1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етикетки</a:t>
            </a: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склянках</a:t>
            </a:r>
            <a:endParaRPr lang="uk-UA" sz="1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1538" y="3429000"/>
            <a:ext cx="7639048" cy="857256"/>
          </a:xfrm>
        </p:spPr>
        <p:txBody>
          <a:bodyPr>
            <a:normAutofit fontScale="925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потрапила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руки -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змийте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водою,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нейтралізуйте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розчином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соди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змийте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водою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28586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дослідів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беріть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1 - 2 мл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071678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Не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залишайте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склянки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кислотами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відкритими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2714620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Не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виливайте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реактивів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пробірки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назад у склянку,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узятий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4357694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 startAt="6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Нагріваючи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користуйся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тримачем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стежте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рівномірно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прогрівалася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вся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пробірка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 startAt="6"/>
            </a:pPr>
            <a:endParaRPr lang="en-US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 startAt="6"/>
            </a:pPr>
            <a:r>
              <a:rPr lang="uk-UA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Щоб отримати розведений розчин кислоти, потрібно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лити кислоту у воду, а не навпаки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38200" y="428604"/>
            <a:ext cx="7924800" cy="857256"/>
          </a:xfrm>
        </p:spPr>
        <p:txBody>
          <a:bodyPr/>
          <a:lstStyle/>
          <a:p>
            <a:pPr algn="ctr"/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38200" y="2500306"/>
            <a:ext cx="7924800" cy="1928826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2657"/>
            <a:ext cx="8640959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38200" y="428604"/>
            <a:ext cx="7924800" cy="1428760"/>
          </a:xfrm>
        </p:spPr>
        <p:txBody>
          <a:bodyPr/>
          <a:lstStyle/>
          <a:p>
            <a:pPr algn="ctr"/>
            <a:r>
              <a:rPr lang="uk-UA" sz="3200" b="1" cap="none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Хімічні властивості кислот</a:t>
            </a:r>
            <a:r>
              <a:rPr lang="uk-UA" b="1" cap="none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cap="none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/>
              <a:t>Кислоти змінюють колір індикаторів: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38200" y="1357298"/>
            <a:ext cx="7924800" cy="428628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" name="Picture 2" descr="Картинки по запросу колір індикаторів у кислотах кольо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8001056" cy="4599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451</Words>
  <Application>Microsoft Office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Celebration</vt:lpstr>
      <vt:lpstr>Виконаєм вправу</vt:lpstr>
      <vt:lpstr>Розподіліть дані сполуки за класами речовин і дайте їм назву: </vt:lpstr>
      <vt:lpstr>Розділіть формули кислот на групи за  вмістом Оксигену</vt:lpstr>
      <vt:lpstr>Розділіть формули кислот на групи за  кількістю атомів гідрогену</vt:lpstr>
      <vt:lpstr> Хімічні властивості кислот</vt:lpstr>
      <vt:lpstr>Правила  техніки  безпеки</vt:lpstr>
      <vt:lpstr>1. Уважно читайте етикетки на склянках</vt:lpstr>
      <vt:lpstr>Слайд 8</vt:lpstr>
      <vt:lpstr>Хімічні властивості кислот Кислоти змінюють колір індикаторів: </vt:lpstr>
      <vt:lpstr>Слайд 10</vt:lpstr>
      <vt:lpstr>Хімічні властивості кислот</vt:lpstr>
      <vt:lpstr>Хімічні властивості кислот 3.Взаємодія кислот з основними оксидами:</vt:lpstr>
      <vt:lpstr>Використання кислот</vt:lpstr>
      <vt:lpstr>Швидка  допомога шкірі</vt:lpstr>
      <vt:lpstr>Слайд 15</vt:lpstr>
      <vt:lpstr>Розв'язати задачу </vt:lpstr>
      <vt:lpstr>Домашнє завдання</vt:lpstr>
    </vt:vector>
  </TitlesOfParts>
  <Company>Шкільне життя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КИСЛОТИ</dc:title>
  <dc:creator>Шкільне життя</dc:creator>
  <cp:lastModifiedBy>User</cp:lastModifiedBy>
  <cp:revision>67</cp:revision>
  <dcterms:created xsi:type="dcterms:W3CDTF">2011-12-18T09:22:17Z</dcterms:created>
  <dcterms:modified xsi:type="dcterms:W3CDTF">2021-03-10T12:37:11Z</dcterms:modified>
</cp:coreProperties>
</file>