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1"/>
  </p:notesMasterIdLst>
  <p:sldIdLst>
    <p:sldId id="256" r:id="rId2"/>
    <p:sldId id="282" r:id="rId3"/>
    <p:sldId id="270" r:id="rId4"/>
    <p:sldId id="272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5" r:id="rId22"/>
    <p:sldId id="268" r:id="rId23"/>
    <p:sldId id="269" r:id="rId24"/>
    <p:sldId id="284" r:id="rId25"/>
    <p:sldId id="285" r:id="rId26"/>
    <p:sldId id="266" r:id="rId27"/>
    <p:sldId id="267" r:id="rId28"/>
    <p:sldId id="264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352F43-1DBF-487D-9575-B661E2C78B6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9F00F87-027C-4CE5-A651-110D619FC052}">
      <dgm:prSet phldrT="[Текст]" custT="1"/>
      <dgm:spPr/>
      <dgm:t>
        <a:bodyPr/>
        <a:lstStyle/>
        <a:p>
          <a:r>
            <a:rPr lang="uk-UA" sz="1600" b="1" dirty="0" smtClean="0"/>
            <a:t>систематичність</a:t>
          </a:r>
          <a:endParaRPr lang="ru-RU" sz="1600" b="1" dirty="0"/>
        </a:p>
      </dgm:t>
    </dgm:pt>
    <dgm:pt modelId="{0E61E144-5C4B-4FB0-A51E-5E6B76DC10E4}" type="parTrans" cxnId="{75F12B38-2F4D-4D2B-A126-BF30E36F06CF}">
      <dgm:prSet/>
      <dgm:spPr/>
      <dgm:t>
        <a:bodyPr/>
        <a:lstStyle/>
        <a:p>
          <a:endParaRPr lang="ru-RU"/>
        </a:p>
      </dgm:t>
    </dgm:pt>
    <dgm:pt modelId="{E4A20929-AA99-4F5F-9A29-17C4493B8DA6}" type="sibTrans" cxnId="{75F12B38-2F4D-4D2B-A126-BF30E36F06CF}">
      <dgm:prSet/>
      <dgm:spPr/>
      <dgm:t>
        <a:bodyPr/>
        <a:lstStyle/>
        <a:p>
          <a:endParaRPr lang="ru-RU"/>
        </a:p>
      </dgm:t>
    </dgm:pt>
    <dgm:pt modelId="{55FD0705-1F76-4284-9594-FB294A36C3D0}">
      <dgm:prSet phldrT="[Текст]" custT="1"/>
      <dgm:spPr/>
      <dgm:t>
        <a:bodyPr/>
        <a:lstStyle/>
        <a:p>
          <a:r>
            <a:rPr lang="uk-UA" sz="1600" b="1" dirty="0" smtClean="0"/>
            <a:t>наявність сторін</a:t>
          </a:r>
          <a:endParaRPr lang="ru-RU" sz="1600" b="1" dirty="0"/>
        </a:p>
      </dgm:t>
    </dgm:pt>
    <dgm:pt modelId="{58607280-5F16-4ABD-9F12-703A328DFEC0}" type="parTrans" cxnId="{51D2B82D-11A3-4C59-90B3-6E3BCAA7366A}">
      <dgm:prSet/>
      <dgm:spPr/>
      <dgm:t>
        <a:bodyPr/>
        <a:lstStyle/>
        <a:p>
          <a:endParaRPr lang="ru-RU"/>
        </a:p>
      </dgm:t>
    </dgm:pt>
    <dgm:pt modelId="{90013B4F-EE0D-4912-9452-702A6EE8C155}" type="sibTrans" cxnId="{51D2B82D-11A3-4C59-90B3-6E3BCAA7366A}">
      <dgm:prSet/>
      <dgm:spPr/>
      <dgm:t>
        <a:bodyPr/>
        <a:lstStyle/>
        <a:p>
          <a:endParaRPr lang="ru-RU"/>
        </a:p>
      </dgm:t>
    </dgm:pt>
    <dgm:pt modelId="{9C108601-918C-4E65-A1F6-3FF86532CAD7}">
      <dgm:prSet phldrT="[Текст]" custT="1"/>
      <dgm:spPr/>
      <dgm:t>
        <a:bodyPr/>
        <a:lstStyle/>
        <a:p>
          <a:r>
            <a:rPr lang="uk-UA" sz="1600" b="1" dirty="0" smtClean="0"/>
            <a:t>дії або бездіяльність кривдника</a:t>
          </a:r>
          <a:endParaRPr lang="ru-RU" sz="1600" b="1" dirty="0"/>
        </a:p>
      </dgm:t>
    </dgm:pt>
    <dgm:pt modelId="{8839AD01-BF39-4F9D-B4E0-92FCBE68A3BB}" type="parTrans" cxnId="{5ED0811E-0AEF-470E-BE47-0E7984269F6B}">
      <dgm:prSet/>
      <dgm:spPr/>
      <dgm:t>
        <a:bodyPr/>
        <a:lstStyle/>
        <a:p>
          <a:endParaRPr lang="ru-RU"/>
        </a:p>
      </dgm:t>
    </dgm:pt>
    <dgm:pt modelId="{2C0763B8-A4EB-4432-B43A-2153958F5DDF}" type="sibTrans" cxnId="{5ED0811E-0AEF-470E-BE47-0E7984269F6B}">
      <dgm:prSet/>
      <dgm:spPr/>
      <dgm:t>
        <a:bodyPr/>
        <a:lstStyle/>
        <a:p>
          <a:endParaRPr lang="ru-RU"/>
        </a:p>
      </dgm:t>
    </dgm:pt>
    <dgm:pt modelId="{CAF73C46-89F2-4734-A5C0-14CB975F59B5}" type="pres">
      <dgm:prSet presAssocID="{68352F43-1DBF-487D-9575-B661E2C78B6B}" presName="compositeShape" presStyleCnt="0">
        <dgm:presLayoutVars>
          <dgm:chMax val="7"/>
          <dgm:dir/>
          <dgm:resizeHandles val="exact"/>
        </dgm:presLayoutVars>
      </dgm:prSet>
      <dgm:spPr/>
    </dgm:pt>
    <dgm:pt modelId="{8016BC83-1AC2-442F-8143-034C8EE32FFC}" type="pres">
      <dgm:prSet presAssocID="{99F00F87-027C-4CE5-A651-110D619FC052}" presName="circ1" presStyleLbl="vennNode1" presStyleIdx="0" presStyleCnt="3" custLinFactNeighborX="0" custLinFactNeighborY="1517"/>
      <dgm:spPr/>
      <dgm:t>
        <a:bodyPr/>
        <a:lstStyle/>
        <a:p>
          <a:endParaRPr lang="ru-RU"/>
        </a:p>
      </dgm:t>
    </dgm:pt>
    <dgm:pt modelId="{BC94BFE7-0010-4A10-B5D9-FD64843F3A08}" type="pres">
      <dgm:prSet presAssocID="{99F00F87-027C-4CE5-A651-110D619FC05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9BCB7-0B43-4F7F-B59F-66D642D40B5B}" type="pres">
      <dgm:prSet presAssocID="{55FD0705-1F76-4284-9594-FB294A36C3D0}" presName="circ2" presStyleLbl="vennNode1" presStyleIdx="1" presStyleCnt="3"/>
      <dgm:spPr/>
      <dgm:t>
        <a:bodyPr/>
        <a:lstStyle/>
        <a:p>
          <a:endParaRPr lang="ru-RU"/>
        </a:p>
      </dgm:t>
    </dgm:pt>
    <dgm:pt modelId="{F05E8801-6E40-42A7-8EF1-C36C8D8B71E2}" type="pres">
      <dgm:prSet presAssocID="{55FD0705-1F76-4284-9594-FB294A36C3D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D74DA6-1369-4892-BC7E-E5E79536B6BB}" type="pres">
      <dgm:prSet presAssocID="{9C108601-918C-4E65-A1F6-3FF86532CAD7}" presName="circ3" presStyleLbl="vennNode1" presStyleIdx="2" presStyleCnt="3"/>
      <dgm:spPr/>
      <dgm:t>
        <a:bodyPr/>
        <a:lstStyle/>
        <a:p>
          <a:endParaRPr lang="ru-RU"/>
        </a:p>
      </dgm:t>
    </dgm:pt>
    <dgm:pt modelId="{F0EAD4D7-328B-4940-BB46-22198C883FCD}" type="pres">
      <dgm:prSet presAssocID="{9C108601-918C-4E65-A1F6-3FF86532CAD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8FFCED-DEF5-4D61-AEA6-3B70EAED25FD}" type="presOf" srcId="{68352F43-1DBF-487D-9575-B661E2C78B6B}" destId="{CAF73C46-89F2-4734-A5C0-14CB975F59B5}" srcOrd="0" destOrd="0" presId="urn:microsoft.com/office/officeart/2005/8/layout/venn1"/>
    <dgm:cxn modelId="{738514C5-5B80-42B4-A9EE-E621D30C93A4}" type="presOf" srcId="{99F00F87-027C-4CE5-A651-110D619FC052}" destId="{8016BC83-1AC2-442F-8143-034C8EE32FFC}" srcOrd="0" destOrd="0" presId="urn:microsoft.com/office/officeart/2005/8/layout/venn1"/>
    <dgm:cxn modelId="{7E72F49B-AAB1-4FD0-ABD5-F777370EB4CE}" type="presOf" srcId="{55FD0705-1F76-4284-9594-FB294A36C3D0}" destId="{F05E8801-6E40-42A7-8EF1-C36C8D8B71E2}" srcOrd="1" destOrd="0" presId="urn:microsoft.com/office/officeart/2005/8/layout/venn1"/>
    <dgm:cxn modelId="{C0D19D00-7CE5-4FF1-9F41-43B711498628}" type="presOf" srcId="{9C108601-918C-4E65-A1F6-3FF86532CAD7}" destId="{F0EAD4D7-328B-4940-BB46-22198C883FCD}" srcOrd="1" destOrd="0" presId="urn:microsoft.com/office/officeart/2005/8/layout/venn1"/>
    <dgm:cxn modelId="{51D2B82D-11A3-4C59-90B3-6E3BCAA7366A}" srcId="{68352F43-1DBF-487D-9575-B661E2C78B6B}" destId="{55FD0705-1F76-4284-9594-FB294A36C3D0}" srcOrd="1" destOrd="0" parTransId="{58607280-5F16-4ABD-9F12-703A328DFEC0}" sibTransId="{90013B4F-EE0D-4912-9452-702A6EE8C155}"/>
    <dgm:cxn modelId="{0A20721B-D3AC-43E7-BF0D-4E1080C350C2}" type="presOf" srcId="{55FD0705-1F76-4284-9594-FB294A36C3D0}" destId="{E939BCB7-0B43-4F7F-B59F-66D642D40B5B}" srcOrd="0" destOrd="0" presId="urn:microsoft.com/office/officeart/2005/8/layout/venn1"/>
    <dgm:cxn modelId="{89AFDA59-B617-4003-A506-F45A16C43A55}" type="presOf" srcId="{9C108601-918C-4E65-A1F6-3FF86532CAD7}" destId="{44D74DA6-1369-4892-BC7E-E5E79536B6BB}" srcOrd="0" destOrd="0" presId="urn:microsoft.com/office/officeart/2005/8/layout/venn1"/>
    <dgm:cxn modelId="{259870DE-C73F-47BE-91FA-6FCAC7916A0E}" type="presOf" srcId="{99F00F87-027C-4CE5-A651-110D619FC052}" destId="{BC94BFE7-0010-4A10-B5D9-FD64843F3A08}" srcOrd="1" destOrd="0" presId="urn:microsoft.com/office/officeart/2005/8/layout/venn1"/>
    <dgm:cxn modelId="{5ED0811E-0AEF-470E-BE47-0E7984269F6B}" srcId="{68352F43-1DBF-487D-9575-B661E2C78B6B}" destId="{9C108601-918C-4E65-A1F6-3FF86532CAD7}" srcOrd="2" destOrd="0" parTransId="{8839AD01-BF39-4F9D-B4E0-92FCBE68A3BB}" sibTransId="{2C0763B8-A4EB-4432-B43A-2153958F5DDF}"/>
    <dgm:cxn modelId="{75F12B38-2F4D-4D2B-A126-BF30E36F06CF}" srcId="{68352F43-1DBF-487D-9575-B661E2C78B6B}" destId="{99F00F87-027C-4CE5-A651-110D619FC052}" srcOrd="0" destOrd="0" parTransId="{0E61E144-5C4B-4FB0-A51E-5E6B76DC10E4}" sibTransId="{E4A20929-AA99-4F5F-9A29-17C4493B8DA6}"/>
    <dgm:cxn modelId="{7CA6012D-8057-46E6-8472-E2E529706504}" type="presParOf" srcId="{CAF73C46-89F2-4734-A5C0-14CB975F59B5}" destId="{8016BC83-1AC2-442F-8143-034C8EE32FFC}" srcOrd="0" destOrd="0" presId="urn:microsoft.com/office/officeart/2005/8/layout/venn1"/>
    <dgm:cxn modelId="{C85833BA-F49E-40A7-AFD5-4A3EA39AA2B6}" type="presParOf" srcId="{CAF73C46-89F2-4734-A5C0-14CB975F59B5}" destId="{BC94BFE7-0010-4A10-B5D9-FD64843F3A08}" srcOrd="1" destOrd="0" presId="urn:microsoft.com/office/officeart/2005/8/layout/venn1"/>
    <dgm:cxn modelId="{0620A32E-C3EF-424E-831A-2ACC977CABFA}" type="presParOf" srcId="{CAF73C46-89F2-4734-A5C0-14CB975F59B5}" destId="{E939BCB7-0B43-4F7F-B59F-66D642D40B5B}" srcOrd="2" destOrd="0" presId="urn:microsoft.com/office/officeart/2005/8/layout/venn1"/>
    <dgm:cxn modelId="{868AEB36-E2A7-4A88-BB32-E9DEC2D6F619}" type="presParOf" srcId="{CAF73C46-89F2-4734-A5C0-14CB975F59B5}" destId="{F05E8801-6E40-42A7-8EF1-C36C8D8B71E2}" srcOrd="3" destOrd="0" presId="urn:microsoft.com/office/officeart/2005/8/layout/venn1"/>
    <dgm:cxn modelId="{4DF0CD5E-ABED-4744-B15A-5FC3E471CF95}" type="presParOf" srcId="{CAF73C46-89F2-4734-A5C0-14CB975F59B5}" destId="{44D74DA6-1369-4892-BC7E-E5E79536B6BB}" srcOrd="4" destOrd="0" presId="urn:microsoft.com/office/officeart/2005/8/layout/venn1"/>
    <dgm:cxn modelId="{71C04043-E74F-46C4-8D22-C8954D6E2662}" type="presParOf" srcId="{CAF73C46-89F2-4734-A5C0-14CB975F59B5}" destId="{F0EAD4D7-328B-4940-BB46-22198C883FC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6BC83-1AC2-442F-8143-034C8EE32FFC}">
      <dsp:nvSpPr>
        <dsp:cNvPr id="0" name=""/>
        <dsp:cNvSpPr/>
      </dsp:nvSpPr>
      <dsp:spPr>
        <a:xfrm>
          <a:off x="1828799" y="8779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систематичність</a:t>
          </a:r>
          <a:endParaRPr lang="ru-RU" sz="1600" b="1" kern="1200" dirty="0"/>
        </a:p>
      </dsp:txBody>
      <dsp:txXfrm>
        <a:off x="2153920" y="514510"/>
        <a:ext cx="1788160" cy="1097280"/>
      </dsp:txXfrm>
    </dsp:sp>
    <dsp:sp modelId="{E939BCB7-0B43-4F7F-B59F-66D642D40B5B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наявність сторін</a:t>
          </a:r>
          <a:endParaRPr lang="ru-RU" sz="1600" b="1" kern="1200" dirty="0"/>
        </a:p>
      </dsp:txBody>
      <dsp:txXfrm>
        <a:off x="3454400" y="2204720"/>
        <a:ext cx="1463040" cy="1341120"/>
      </dsp:txXfrm>
    </dsp:sp>
    <dsp:sp modelId="{44D74DA6-1369-4892-BC7E-E5E79536B6BB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дії або бездіяльність кривдника</a:t>
          </a:r>
          <a:endParaRPr lang="ru-RU" sz="1600" b="1" kern="1200" dirty="0"/>
        </a:p>
      </dsp:txBody>
      <dsp:txXfrm>
        <a:off x="1178560" y="2204720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811C4-954D-452D-A081-A25BC7908781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C82AC-6DB8-4C45-A597-C36868627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67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Цим</a:t>
            </a:r>
            <a:r>
              <a:rPr lang="uk-UA" baseline="0" dirty="0" smtClean="0"/>
              <a:t> правовим актом внесені зміни до </a:t>
            </a:r>
            <a:r>
              <a:rPr lang="uk-UA" dirty="0" smtClean="0"/>
              <a:t>Кодексу України про адміністративні правопорушення</a:t>
            </a:r>
            <a:r>
              <a:rPr lang="uk-UA" baseline="0" dirty="0" smtClean="0"/>
              <a:t> та </a:t>
            </a:r>
            <a:r>
              <a:rPr lang="uk-UA" dirty="0" smtClean="0"/>
              <a:t>Закону України «Про освіту».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014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Жил-был вспыльчивый и несдержанный юноша. И вот в один прекрасный день отец дал ему мешочек с гвоздями и приказал, чтобы каждый раз, когда он не сможет сдержать свой гнев, вбивать один гвоздь в столб забора. В первый день в столбе было несколько десятков гвоздей. Потом постепенно юноша научился сдерживать свой гнев, и каждый день число гвоздей, которые он забивал, становилось меньше. Молодой человек понял, что намного легче контролировать свой гнев, чем вбивать гвозди. И вот пришёл тот день, когда он ни разу не потерял контроль над собой. Он рассказал об этом отцу. Тот посмотрел на него и сказал, что теперь, когда сыну удастся сдержать свой гнев, он может вытаскивать по одному гвоздю из столба. Время шло, и наступил такой день, когда юноша пришёл к отцу и сказал, что в столбе не осталось ни одного гвоздя. Тогда отец подвёл сына за руку к столбу и сказал: -Ты хорошо справился, но ты посмотри, сколько в столбе дыр? Он уже никогда в жизни не будет таким, как раньше. Вот когда говоришь человеку что-нибудь злое или плохое, у него остаётся шрам, как эти дыры в столбе. И неважно, сколько раз после этого ты извинишься: шрам всё равно останется у человека.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C82AC-6DB8-4C45-A597-C36868627D3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080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uk-UA" dirty="0" smtClean="0"/>
              <a:t>Типовими ознаками</a:t>
            </a:r>
            <a:r>
              <a:rPr lang="uk-UA" baseline="0" dirty="0" smtClean="0"/>
              <a:t> </a:t>
            </a:r>
            <a:r>
              <a:rPr lang="uk-UA" baseline="0" dirty="0" err="1" smtClean="0"/>
              <a:t>булінгу</a:t>
            </a:r>
            <a:r>
              <a:rPr lang="uk-UA" baseline="0" dirty="0" smtClean="0"/>
              <a:t> є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систематичність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повторюваність</a:t>
            </a:r>
            <a:r>
              <a:rPr lang="ru-RU" dirty="0" smtClean="0"/>
              <a:t>) </a:t>
            </a:r>
            <a:r>
              <a:rPr lang="ru-RU" dirty="0" err="1" smtClean="0"/>
              <a:t>діяння</a:t>
            </a:r>
            <a:r>
              <a:rPr lang="ru-RU" dirty="0" smtClean="0"/>
              <a:t>;</a:t>
            </a:r>
          </a:p>
          <a:p>
            <a:pPr algn="just"/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наявність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сторін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dirty="0" err="1" smtClean="0"/>
              <a:t>кривдник</a:t>
            </a:r>
            <a:r>
              <a:rPr lang="ru-RU" dirty="0" smtClean="0"/>
              <a:t> (</a:t>
            </a:r>
            <a:r>
              <a:rPr lang="ru-RU" dirty="0" err="1" smtClean="0"/>
              <a:t>булер</a:t>
            </a:r>
            <a:r>
              <a:rPr lang="ru-RU" dirty="0" smtClean="0"/>
              <a:t>), </a:t>
            </a:r>
            <a:r>
              <a:rPr lang="ru-RU" dirty="0" err="1" smtClean="0"/>
              <a:t>потерпілий</a:t>
            </a:r>
            <a:r>
              <a:rPr lang="ru-RU" dirty="0" smtClean="0"/>
              <a:t> (жертва </a:t>
            </a:r>
            <a:r>
              <a:rPr lang="ru-RU" dirty="0" err="1" smtClean="0"/>
              <a:t>булінгу</a:t>
            </a:r>
            <a:r>
              <a:rPr lang="ru-RU" dirty="0" smtClean="0"/>
              <a:t>), </a:t>
            </a:r>
            <a:r>
              <a:rPr lang="ru-RU" dirty="0" err="1" smtClean="0"/>
              <a:t>спостерігачі</a:t>
            </a:r>
            <a:r>
              <a:rPr lang="ru-RU" dirty="0" smtClean="0"/>
              <a:t> (за </a:t>
            </a:r>
            <a:r>
              <a:rPr lang="ru-RU" dirty="0" err="1" smtClean="0"/>
              <a:t>наявності</a:t>
            </a:r>
            <a:r>
              <a:rPr lang="ru-RU" dirty="0" smtClean="0"/>
              <a:t>);</a:t>
            </a:r>
          </a:p>
          <a:p>
            <a:pPr algn="just"/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дії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бездіяльність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кривдника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є </a:t>
            </a:r>
            <a:r>
              <a:rPr lang="ru-RU" dirty="0" err="1" smtClean="0"/>
              <a:t>заподіяння</a:t>
            </a:r>
            <a:r>
              <a:rPr lang="ru-RU" dirty="0" smtClean="0"/>
              <a:t> </a:t>
            </a:r>
            <a:r>
              <a:rPr lang="ru-RU" dirty="0" err="1" smtClean="0"/>
              <a:t>психічної</a:t>
            </a:r>
            <a:r>
              <a:rPr lang="ru-RU" dirty="0" smtClean="0"/>
              <a:t> та/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, </a:t>
            </a:r>
            <a:r>
              <a:rPr lang="ru-RU" dirty="0" err="1" smtClean="0"/>
              <a:t>приниження</a:t>
            </a:r>
            <a:r>
              <a:rPr lang="ru-RU" dirty="0" smtClean="0"/>
              <a:t>, страх, </a:t>
            </a:r>
            <a:r>
              <a:rPr lang="ru-RU" dirty="0" err="1" smtClean="0"/>
              <a:t>тривога</a:t>
            </a:r>
            <a:r>
              <a:rPr lang="ru-RU" dirty="0" smtClean="0"/>
              <a:t>, </a:t>
            </a:r>
            <a:r>
              <a:rPr lang="ru-RU" dirty="0" err="1" smtClean="0"/>
              <a:t>підпорядкування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 </a:t>
            </a:r>
            <a:r>
              <a:rPr lang="ru-RU" dirty="0" err="1" smtClean="0"/>
              <a:t>інтересам</a:t>
            </a:r>
            <a:r>
              <a:rPr lang="ru-RU" dirty="0" smtClean="0"/>
              <a:t> </a:t>
            </a:r>
            <a:r>
              <a:rPr lang="ru-RU" dirty="0" err="1" smtClean="0"/>
              <a:t>кривдника</a:t>
            </a:r>
            <a:r>
              <a:rPr lang="ru-RU" dirty="0" smtClean="0"/>
              <a:t>, та/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спричинення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ізоляції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"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558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Керівник</a:t>
            </a:r>
            <a:r>
              <a:rPr lang="ru-RU" sz="1200" b="1" baseline="0" dirty="0" smtClean="0">
                <a:solidFill>
                  <a:schemeClr val="bg2">
                    <a:lumMod val="50000"/>
                  </a:schemeClr>
                </a:solidFill>
              </a:rPr>
              <a:t> закладу </a:t>
            </a:r>
            <a:r>
              <a:rPr lang="ru-RU" sz="1200" b="1" baseline="0" dirty="0" err="1" smtClean="0">
                <a:solidFill>
                  <a:schemeClr val="bg2">
                    <a:lumMod val="50000"/>
                  </a:schemeClr>
                </a:solidFill>
              </a:rPr>
              <a:t>освіти</a:t>
            </a:r>
            <a:r>
              <a:rPr lang="ru-RU" sz="1200" b="1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забезпечує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створення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у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</a:rPr>
              <a:t>закладі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</a:rPr>
              <a:t>освіти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безпечного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освітнього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середовища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200" dirty="0" err="1" smtClean="0"/>
              <a:t>вільного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</a:t>
            </a:r>
            <a:r>
              <a:rPr lang="ru-RU" sz="1200" dirty="0" err="1" smtClean="0"/>
              <a:t>насильства</a:t>
            </a:r>
            <a:r>
              <a:rPr lang="ru-RU" sz="1200" dirty="0" smtClean="0"/>
              <a:t> та </a:t>
            </a:r>
            <a:r>
              <a:rPr lang="ru-RU" sz="1200" dirty="0" err="1" smtClean="0"/>
              <a:t>булінгу</a:t>
            </a:r>
            <a:r>
              <a:rPr lang="ru-RU" sz="1200" dirty="0" smtClean="0"/>
              <a:t>, у тому </a:t>
            </a:r>
            <a:r>
              <a:rPr lang="ru-RU" sz="1200" dirty="0" err="1" smtClean="0"/>
              <a:t>числі</a:t>
            </a:r>
            <a:r>
              <a:rPr lang="ru-RU" sz="1200" dirty="0" smtClean="0"/>
              <a:t>:</a:t>
            </a:r>
          </a:p>
          <a:p>
            <a:pPr algn="just"/>
            <a:r>
              <a:rPr lang="ru-RU" sz="1200" dirty="0" smtClean="0"/>
              <a:t>з </a:t>
            </a:r>
            <a:r>
              <a:rPr lang="ru-RU" sz="1200" dirty="0" err="1" smtClean="0"/>
              <a:t>урахуванням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пропозицій</a:t>
            </a:r>
            <a:r>
              <a:rPr lang="ru-RU" sz="1200" dirty="0" smtClean="0"/>
              <a:t> </a:t>
            </a:r>
            <a:r>
              <a:rPr lang="ru-RU" sz="1200" dirty="0" err="1" smtClean="0"/>
              <a:t>територіальних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органів</a:t>
            </a:r>
            <a:r>
              <a:rPr lang="ru-RU" sz="1200" dirty="0" smtClean="0"/>
              <a:t> (</a:t>
            </a:r>
            <a:r>
              <a:rPr lang="ru-RU" sz="1200" dirty="0" err="1" smtClean="0"/>
              <a:t>підрозділів</a:t>
            </a:r>
            <a:r>
              <a:rPr lang="ru-RU" sz="1200" dirty="0" smtClean="0"/>
              <a:t>) </a:t>
            </a:r>
            <a:r>
              <a:rPr lang="ru-RU" sz="1200" dirty="0" err="1" smtClean="0"/>
              <a:t>Національної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поліції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, центрального органу </a:t>
            </a:r>
            <a:r>
              <a:rPr lang="ru-RU" sz="1200" dirty="0" err="1" smtClean="0"/>
              <a:t>виконавчої</a:t>
            </a:r>
            <a:r>
              <a:rPr lang="ru-RU" sz="1200" dirty="0" smtClean="0"/>
              <a:t> </a:t>
            </a:r>
            <a:r>
              <a:rPr lang="ru-RU" sz="1200" dirty="0" err="1" smtClean="0"/>
              <a:t>влади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забезпечує</a:t>
            </a:r>
            <a:r>
              <a:rPr lang="ru-RU" sz="1200" dirty="0" smtClean="0"/>
              <a:t> </a:t>
            </a:r>
            <a:r>
              <a:rPr lang="ru-RU" sz="1200" dirty="0" err="1" smtClean="0"/>
              <a:t>формування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реалізує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державну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політику</a:t>
            </a:r>
            <a:r>
              <a:rPr lang="ru-RU" sz="1200" dirty="0" smtClean="0"/>
              <a:t> у </a:t>
            </a:r>
            <a:r>
              <a:rPr lang="ru-RU" sz="1200" dirty="0" err="1" smtClean="0"/>
              <a:t>сфері</a:t>
            </a:r>
            <a:r>
              <a:rPr lang="ru-RU" sz="1200" dirty="0" smtClean="0"/>
              <a:t> </a:t>
            </a:r>
            <a:r>
              <a:rPr lang="ru-RU" sz="1200" dirty="0" err="1" smtClean="0"/>
              <a:t>охорони</a:t>
            </a:r>
            <a:r>
              <a:rPr lang="ru-RU" sz="1200" dirty="0" smtClean="0"/>
              <a:t> </a:t>
            </a:r>
            <a:r>
              <a:rPr lang="ru-RU" sz="1200" dirty="0" err="1" smtClean="0"/>
              <a:t>здоров’я</a:t>
            </a:r>
            <a:r>
              <a:rPr lang="ru-RU" sz="1200" dirty="0" smtClean="0"/>
              <a:t>, головного органу у </a:t>
            </a:r>
            <a:r>
              <a:rPr lang="ru-RU" sz="1200" dirty="0" err="1" smtClean="0"/>
              <a:t>системі</a:t>
            </a:r>
            <a:r>
              <a:rPr lang="ru-RU" sz="1200" dirty="0" smtClean="0"/>
              <a:t> </a:t>
            </a:r>
            <a:r>
              <a:rPr lang="ru-RU" sz="1200" dirty="0" err="1" smtClean="0"/>
              <a:t>центральних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органів</a:t>
            </a:r>
            <a:r>
              <a:rPr lang="ru-RU" sz="1200" dirty="0" smtClean="0"/>
              <a:t> </a:t>
            </a:r>
            <a:r>
              <a:rPr lang="ru-RU" sz="1200" dirty="0" err="1" smtClean="0"/>
              <a:t>виконавчої</a:t>
            </a:r>
            <a:r>
              <a:rPr lang="ru-RU" sz="1200" dirty="0" smtClean="0"/>
              <a:t> </a:t>
            </a:r>
            <a:r>
              <a:rPr lang="ru-RU" sz="1200" dirty="0" err="1" smtClean="0"/>
              <a:t>влади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забезпечує</a:t>
            </a:r>
            <a:r>
              <a:rPr lang="ru-RU" sz="1200" dirty="0" smtClean="0"/>
              <a:t> </a:t>
            </a:r>
            <a:r>
              <a:rPr lang="ru-RU" sz="1200" dirty="0" err="1" smtClean="0"/>
              <a:t>формування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реалізує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державну</a:t>
            </a:r>
            <a:r>
              <a:rPr lang="ru-RU" sz="1200" dirty="0" smtClean="0"/>
              <a:t> </a:t>
            </a:r>
            <a:r>
              <a:rPr lang="ru-RU" sz="1200" dirty="0" err="1" smtClean="0"/>
              <a:t>правову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політику</a:t>
            </a:r>
            <a:r>
              <a:rPr lang="ru-RU" sz="1200" dirty="0" smtClean="0"/>
              <a:t>, служб у справах </a:t>
            </a:r>
            <a:r>
              <a:rPr lang="ru-RU" sz="1200" dirty="0" err="1" smtClean="0"/>
              <a:t>дітей</a:t>
            </a:r>
            <a:r>
              <a:rPr lang="ru-RU" sz="1200" dirty="0" smtClean="0"/>
              <a:t> та </a:t>
            </a:r>
            <a:r>
              <a:rPr lang="ru-RU" sz="1200" dirty="0" err="1" smtClean="0"/>
              <a:t>центрів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соціальних</a:t>
            </a:r>
            <a:r>
              <a:rPr lang="ru-RU" sz="1200" dirty="0" smtClean="0"/>
              <a:t> служб для </a:t>
            </a:r>
            <a:r>
              <a:rPr lang="ru-RU" sz="1200" dirty="0" err="1" smtClean="0"/>
              <a:t>сім’ї</a:t>
            </a:r>
            <a:r>
              <a:rPr lang="ru-RU" sz="1200" dirty="0" smtClean="0"/>
              <a:t>, </a:t>
            </a:r>
            <a:r>
              <a:rPr lang="ru-RU" sz="1200" dirty="0" err="1" smtClean="0"/>
              <a:t>дітей</a:t>
            </a:r>
            <a:r>
              <a:rPr lang="ru-RU" sz="1200" dirty="0" smtClean="0"/>
              <a:t> та </a:t>
            </a:r>
            <a:r>
              <a:rPr lang="ru-RU" sz="1200" dirty="0" err="1" smtClean="0"/>
              <a:t>молоді</a:t>
            </a: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84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Відповідно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до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вимог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Закону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України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необхідно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абезпечити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 на веб-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сайті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закладу 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відкритий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 доступ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до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такої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інформації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документів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правила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поведінки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план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заходів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1400" dirty="0" err="1" smtClean="0"/>
              <a:t>протидію</a:t>
            </a:r>
            <a:r>
              <a:rPr lang="ru-RU" sz="1400" dirty="0" smtClean="0"/>
              <a:t> </a:t>
            </a:r>
            <a:r>
              <a:rPr lang="ru-RU" sz="1400" dirty="0" err="1" smtClean="0"/>
              <a:t>булінгу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порядок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подання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розгляду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заяв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порядок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реагування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доведені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випадки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булінгу</a:t>
            </a:r>
            <a:r>
              <a:rPr lang="ru-RU" sz="1400" dirty="0" smtClean="0"/>
              <a:t> та </a:t>
            </a:r>
            <a:r>
              <a:rPr lang="ru-RU" sz="1400" dirty="0" err="1" smtClean="0"/>
              <a:t>відповідальність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причетних</a:t>
            </a:r>
            <a:r>
              <a:rPr lang="ru-RU" sz="1400" dirty="0" smtClean="0"/>
              <a:t> до </a:t>
            </a:r>
            <a:r>
              <a:rPr lang="ru-RU" sz="1400" dirty="0" err="1" smtClean="0"/>
              <a:t>нього</a:t>
            </a:r>
            <a:r>
              <a:rPr lang="ru-RU" sz="1400" dirty="0" smtClean="0"/>
              <a:t>.</a:t>
            </a:r>
          </a:p>
          <a:p>
            <a:endParaRPr lang="ru-RU" sz="14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858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Закон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України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«Про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освіту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внесені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доповнення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стосовно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прав і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обовязків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здобувачів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освіти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564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-педагогічних</a:t>
            </a:r>
            <a:r>
              <a:rPr lang="uk-UA" baseline="0" dirty="0" smtClean="0"/>
              <a:t> працівників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0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та батьків стосовно захисту від</a:t>
            </a:r>
            <a:r>
              <a:rPr lang="uk-UA" baseline="0" dirty="0" smtClean="0"/>
              <a:t> </a:t>
            </a:r>
            <a:r>
              <a:rPr lang="uk-UA" baseline="0" dirty="0" err="1" smtClean="0"/>
              <a:t>булінгу</a:t>
            </a:r>
            <a:r>
              <a:rPr lang="uk-UA" baseline="0" dirty="0" smtClean="0"/>
              <a:t> та інформування про випадки, що сталися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504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Соціально-педагогічний патронаж , який</a:t>
            </a:r>
            <a:r>
              <a:rPr lang="uk-UA" baseline="0" dirty="0" smtClean="0"/>
              <a:t> здійснюють соціальні педагоги,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профілактику</a:t>
            </a:r>
            <a:r>
              <a:rPr lang="ru-RU" dirty="0" smtClean="0"/>
              <a:t> та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булінгу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соціальні</a:t>
            </a:r>
            <a:r>
              <a:rPr lang="ru-RU" baseline="0" dirty="0" smtClean="0"/>
              <a:t> педагоги </a:t>
            </a:r>
            <a:r>
              <a:rPr lang="ru-RU" baseline="0" dirty="0" err="1" smtClean="0"/>
              <a:t>повинні</a:t>
            </a:r>
            <a:r>
              <a:rPr lang="ru-RU" baseline="0" dirty="0" smtClean="0"/>
              <a:t> стати </a:t>
            </a:r>
            <a:r>
              <a:rPr lang="ru-RU" baseline="0" dirty="0" err="1" smtClean="0"/>
              <a:t>основними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діючими</a:t>
            </a:r>
            <a:r>
              <a:rPr lang="ru-RU" baseline="0" dirty="0" smtClean="0"/>
              <a:t> особами у </a:t>
            </a:r>
            <a:r>
              <a:rPr lang="ru-RU" baseline="0" dirty="0" err="1" smtClean="0"/>
              <a:t>процесі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запобігання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булінгу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334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156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33000"/>
                <a:lumOff val="67000"/>
                <a:alpha val="56000"/>
              </a:schemeClr>
            </a:gs>
            <a:gs pos="100000">
              <a:schemeClr val="tx2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1124744"/>
            <a:ext cx="8028000" cy="2916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«Протидія </a:t>
            </a:r>
            <a:r>
              <a:rPr lang="uk-UA" sz="5400" b="1" cap="all" spc="0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буллінгу</a:t>
            </a:r>
            <a:r>
              <a:rPr lang="uk-UA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в шкільному середовищі»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69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1034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Батьки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73325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5100" b="1" dirty="0" err="1" smtClean="0">
                <a:solidFill>
                  <a:schemeClr val="bg2">
                    <a:lumMod val="50000"/>
                  </a:schemeClr>
                </a:solidFill>
              </a:rPr>
              <a:t>мають</a:t>
            </a:r>
            <a:r>
              <a:rPr lang="ru-RU" sz="51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5100" b="1" dirty="0" smtClean="0">
                <a:solidFill>
                  <a:srgbClr val="FF0000"/>
                </a:solidFill>
              </a:rPr>
              <a:t>право:</a:t>
            </a:r>
          </a:p>
          <a:p>
            <a:pPr algn="just"/>
            <a:r>
              <a:rPr lang="ru-RU" sz="5100" b="1" i="1" dirty="0" err="1" smtClean="0">
                <a:solidFill>
                  <a:srgbClr val="FF0000"/>
                </a:solidFill>
              </a:rPr>
              <a:t>подавати</a:t>
            </a:r>
            <a:r>
              <a:rPr lang="ru-RU" sz="5100" b="1" i="1" dirty="0" smtClean="0">
                <a:solidFill>
                  <a:srgbClr val="FF0000"/>
                </a:solidFill>
              </a:rPr>
              <a:t> </a:t>
            </a:r>
            <a:r>
              <a:rPr lang="ru-RU" sz="5100" b="1" i="1" dirty="0" err="1">
                <a:solidFill>
                  <a:srgbClr val="FF0000"/>
                </a:solidFill>
              </a:rPr>
              <a:t>керівництв</a:t>
            </a:r>
            <a:r>
              <a:rPr lang="ru-RU" sz="5100" b="1" i="1" dirty="0" err="1"/>
              <a:t>у</a:t>
            </a:r>
            <a:r>
              <a:rPr lang="ru-RU" sz="5100" b="1" i="1" dirty="0"/>
              <a:t> </a:t>
            </a:r>
            <a:r>
              <a:rPr lang="ru-RU" sz="5100" b="1" i="1" dirty="0" err="1"/>
              <a:t>або</a:t>
            </a:r>
            <a:r>
              <a:rPr lang="ru-RU" sz="5100" b="1" i="1" dirty="0"/>
              <a:t> </a:t>
            </a:r>
            <a:r>
              <a:rPr lang="ru-RU" sz="5100" b="1" i="1" dirty="0" err="1"/>
              <a:t>засновнику</a:t>
            </a:r>
            <a:r>
              <a:rPr lang="ru-RU" sz="5100" b="1" i="1" dirty="0"/>
              <a:t> закладу </a:t>
            </a:r>
            <a:r>
              <a:rPr lang="ru-RU" sz="5100" b="1" i="1" dirty="0" err="1"/>
              <a:t>освіти</a:t>
            </a:r>
            <a:r>
              <a:rPr lang="ru-RU" sz="5100" b="1" i="1" dirty="0"/>
              <a:t> </a:t>
            </a:r>
            <a:r>
              <a:rPr lang="ru-RU" sz="5100" b="1" i="1" dirty="0" err="1"/>
              <a:t>заяву</a:t>
            </a:r>
            <a:r>
              <a:rPr lang="ru-RU" sz="5100" b="1" i="1" dirty="0"/>
              <a:t> про </a:t>
            </a:r>
            <a:r>
              <a:rPr lang="ru-RU" sz="5100" b="1" i="1" dirty="0" err="1"/>
              <a:t>випадки</a:t>
            </a:r>
            <a:r>
              <a:rPr lang="ru-RU" sz="5100" b="1" i="1" dirty="0"/>
              <a:t> </a:t>
            </a:r>
            <a:r>
              <a:rPr lang="ru-RU" sz="5100" b="1" i="1" dirty="0" err="1"/>
              <a:t>булінгу</a:t>
            </a:r>
            <a:r>
              <a:rPr lang="ru-RU" sz="5100" b="1" i="1" dirty="0"/>
              <a:t> (</a:t>
            </a:r>
            <a:r>
              <a:rPr lang="ru-RU" sz="5100" b="1" i="1" dirty="0" err="1"/>
              <a:t>цькування</a:t>
            </a:r>
            <a:r>
              <a:rPr lang="ru-RU" sz="5100" b="1" i="1" dirty="0"/>
              <a:t>) </a:t>
            </a:r>
            <a:r>
              <a:rPr lang="ru-RU" sz="5100" b="1" i="1" dirty="0" err="1"/>
              <a:t>стосовно</a:t>
            </a:r>
            <a:r>
              <a:rPr lang="ru-RU" sz="5100" b="1" i="1" dirty="0"/>
              <a:t> </a:t>
            </a:r>
            <a:r>
              <a:rPr lang="ru-RU" sz="5100" b="1" i="1" dirty="0" err="1"/>
              <a:t>дитини</a:t>
            </a:r>
            <a:r>
              <a:rPr lang="ru-RU" sz="5100" b="1" i="1" dirty="0"/>
              <a:t> </a:t>
            </a:r>
            <a:r>
              <a:rPr lang="ru-RU" sz="5100" b="1" i="1" dirty="0" err="1"/>
              <a:t>або</a:t>
            </a:r>
            <a:r>
              <a:rPr lang="ru-RU" sz="5100" b="1" i="1" dirty="0"/>
              <a:t> будь-</a:t>
            </a:r>
            <a:r>
              <a:rPr lang="ru-RU" sz="5100" b="1" i="1" dirty="0" err="1"/>
              <a:t>якого</a:t>
            </a:r>
            <a:r>
              <a:rPr lang="ru-RU" sz="5100" b="1" i="1" dirty="0"/>
              <a:t> </a:t>
            </a:r>
            <a:r>
              <a:rPr lang="ru-RU" sz="5100" b="1" i="1" dirty="0" err="1"/>
              <a:t>іншого</a:t>
            </a:r>
            <a:r>
              <a:rPr lang="ru-RU" sz="5100" b="1" i="1" dirty="0"/>
              <a:t> </a:t>
            </a:r>
            <a:r>
              <a:rPr lang="ru-RU" sz="5100" b="1" i="1" dirty="0" err="1"/>
              <a:t>учасника</a:t>
            </a:r>
            <a:r>
              <a:rPr lang="ru-RU" sz="5100" b="1" i="1" dirty="0"/>
              <a:t> </a:t>
            </a:r>
            <a:r>
              <a:rPr lang="ru-RU" sz="5100" b="1" i="1" dirty="0" err="1"/>
              <a:t>освітнього</a:t>
            </a:r>
            <a:r>
              <a:rPr lang="ru-RU" sz="5100" b="1" i="1" dirty="0"/>
              <a:t> </a:t>
            </a:r>
            <a:r>
              <a:rPr lang="ru-RU" sz="5100" b="1" i="1" dirty="0" err="1"/>
              <a:t>процесу</a:t>
            </a:r>
            <a:r>
              <a:rPr lang="ru-RU" sz="5100" b="1" i="1" dirty="0"/>
              <a:t>;</a:t>
            </a:r>
          </a:p>
          <a:p>
            <a:pPr algn="just"/>
            <a:r>
              <a:rPr lang="ru-RU" sz="5100" b="1" i="1" dirty="0" err="1"/>
              <a:t>вимагати</a:t>
            </a:r>
            <a:r>
              <a:rPr lang="ru-RU" sz="5100" b="1" i="1" dirty="0"/>
              <a:t> </a:t>
            </a:r>
            <a:r>
              <a:rPr lang="ru-RU" sz="5100" b="1" i="1" dirty="0" err="1"/>
              <a:t>повного</a:t>
            </a:r>
            <a:r>
              <a:rPr lang="ru-RU" sz="5100" b="1" i="1" dirty="0"/>
              <a:t> та </a:t>
            </a:r>
            <a:r>
              <a:rPr lang="ru-RU" sz="5100" b="1" i="1" dirty="0" err="1"/>
              <a:t>неупередженого</a:t>
            </a:r>
            <a:r>
              <a:rPr lang="ru-RU" sz="5100" b="1" i="1" dirty="0"/>
              <a:t> </a:t>
            </a:r>
            <a:r>
              <a:rPr lang="ru-RU" sz="5100" b="1" i="1" dirty="0" err="1"/>
              <a:t>розслідування</a:t>
            </a:r>
            <a:r>
              <a:rPr lang="ru-RU" sz="5100" b="1" i="1" dirty="0"/>
              <a:t> </a:t>
            </a:r>
            <a:r>
              <a:rPr lang="ru-RU" sz="5100" b="1" i="1" dirty="0" err="1"/>
              <a:t>випадків</a:t>
            </a:r>
            <a:r>
              <a:rPr lang="ru-RU" sz="5100" b="1" i="1" dirty="0"/>
              <a:t> </a:t>
            </a:r>
            <a:r>
              <a:rPr lang="ru-RU" sz="5100" b="1" i="1" dirty="0" err="1"/>
              <a:t>булінгу</a:t>
            </a:r>
            <a:r>
              <a:rPr lang="ru-RU" sz="5100" b="1" i="1" dirty="0"/>
              <a:t> (</a:t>
            </a:r>
            <a:r>
              <a:rPr lang="ru-RU" sz="5100" b="1" i="1" dirty="0" err="1"/>
              <a:t>цькування</a:t>
            </a:r>
            <a:r>
              <a:rPr lang="ru-RU" sz="5100" b="1" i="1" dirty="0"/>
              <a:t>) </a:t>
            </a:r>
            <a:r>
              <a:rPr lang="ru-RU" sz="5100" b="1" i="1" dirty="0" err="1"/>
              <a:t>стосовно</a:t>
            </a:r>
            <a:r>
              <a:rPr lang="ru-RU" sz="5100" b="1" i="1" dirty="0"/>
              <a:t> </a:t>
            </a:r>
            <a:r>
              <a:rPr lang="ru-RU" sz="5100" b="1" i="1" dirty="0" err="1"/>
              <a:t>дитини</a:t>
            </a:r>
            <a:r>
              <a:rPr lang="ru-RU" sz="5100" b="1" i="1" dirty="0"/>
              <a:t> </a:t>
            </a:r>
            <a:r>
              <a:rPr lang="ru-RU" sz="5100" b="1" i="1" dirty="0" err="1"/>
              <a:t>або</a:t>
            </a:r>
            <a:r>
              <a:rPr lang="ru-RU" sz="5100" b="1" i="1" dirty="0"/>
              <a:t> будь-</a:t>
            </a:r>
            <a:r>
              <a:rPr lang="ru-RU" sz="5100" b="1" i="1" dirty="0" err="1"/>
              <a:t>якого</a:t>
            </a:r>
            <a:r>
              <a:rPr lang="ru-RU" sz="5100" b="1" i="1" dirty="0"/>
              <a:t> </a:t>
            </a:r>
            <a:r>
              <a:rPr lang="ru-RU" sz="5100" b="1" i="1" dirty="0" err="1"/>
              <a:t>іншого</a:t>
            </a:r>
            <a:r>
              <a:rPr lang="ru-RU" sz="5100" b="1" i="1" dirty="0"/>
              <a:t> </a:t>
            </a:r>
            <a:r>
              <a:rPr lang="ru-RU" sz="5100" b="1" i="1" dirty="0" err="1"/>
              <a:t>учасника</a:t>
            </a:r>
            <a:r>
              <a:rPr lang="ru-RU" sz="5100" b="1" i="1" dirty="0"/>
              <a:t> </a:t>
            </a:r>
            <a:r>
              <a:rPr lang="ru-RU" sz="5100" b="1" i="1" dirty="0" err="1"/>
              <a:t>освітнього</a:t>
            </a:r>
            <a:r>
              <a:rPr lang="ru-RU" sz="5100" b="1" i="1" dirty="0"/>
              <a:t> </a:t>
            </a:r>
            <a:r>
              <a:rPr lang="ru-RU" sz="5100" b="1" i="1" dirty="0" err="1"/>
              <a:t>процесу</a:t>
            </a:r>
            <a:r>
              <a:rPr lang="ru-RU" sz="5100" b="1" i="1" dirty="0" smtClean="0"/>
              <a:t>;</a:t>
            </a:r>
          </a:p>
          <a:p>
            <a:pPr marL="0" indent="0" algn="just">
              <a:buNone/>
            </a:pPr>
            <a:r>
              <a:rPr lang="ru-RU" sz="5100" b="1" dirty="0" err="1">
                <a:solidFill>
                  <a:schemeClr val="bg2">
                    <a:lumMod val="50000"/>
                  </a:schemeClr>
                </a:solidFill>
              </a:rPr>
              <a:t>зобов’язані</a:t>
            </a:r>
            <a:r>
              <a:rPr lang="ru-RU" sz="5100" b="1" dirty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algn="just"/>
            <a:r>
              <a:rPr lang="ru-RU" sz="5100" b="1" i="1" dirty="0" err="1" smtClean="0"/>
              <a:t>сприяти</a:t>
            </a:r>
            <a:r>
              <a:rPr lang="ru-RU" sz="5100" b="1" i="1" dirty="0" smtClean="0"/>
              <a:t> </a:t>
            </a:r>
            <a:r>
              <a:rPr lang="ru-RU" sz="5100" b="1" i="1" dirty="0" err="1"/>
              <a:t>керівництву</a:t>
            </a:r>
            <a:r>
              <a:rPr lang="ru-RU" sz="5100" b="1" i="1" dirty="0"/>
              <a:t> закладу </a:t>
            </a:r>
            <a:r>
              <a:rPr lang="ru-RU" sz="5100" b="1" i="1" dirty="0" err="1"/>
              <a:t>освіти</a:t>
            </a:r>
            <a:r>
              <a:rPr lang="ru-RU" sz="5100" b="1" i="1" dirty="0"/>
              <a:t> у </a:t>
            </a:r>
            <a:r>
              <a:rPr lang="ru-RU" sz="5100" b="1" i="1" dirty="0" err="1"/>
              <a:t>проведенні</a:t>
            </a:r>
            <a:r>
              <a:rPr lang="ru-RU" sz="5100" b="1" i="1" dirty="0"/>
              <a:t> </a:t>
            </a:r>
            <a:r>
              <a:rPr lang="ru-RU" sz="5100" b="1" i="1" dirty="0" err="1"/>
              <a:t>розслідування</a:t>
            </a:r>
            <a:r>
              <a:rPr lang="ru-RU" sz="5100" b="1" i="1" dirty="0"/>
              <a:t> </a:t>
            </a:r>
            <a:r>
              <a:rPr lang="ru-RU" sz="5100" b="1" i="1" dirty="0" err="1"/>
              <a:t>щодо</a:t>
            </a:r>
            <a:r>
              <a:rPr lang="ru-RU" sz="5100" b="1" i="1" dirty="0"/>
              <a:t> </a:t>
            </a:r>
            <a:r>
              <a:rPr lang="ru-RU" sz="5100" b="1" i="1" dirty="0" err="1"/>
              <a:t>випадків</a:t>
            </a:r>
            <a:r>
              <a:rPr lang="ru-RU" sz="5100" b="1" i="1" dirty="0"/>
              <a:t> </a:t>
            </a:r>
            <a:r>
              <a:rPr lang="ru-RU" sz="5100" b="1" i="1" dirty="0" err="1"/>
              <a:t>булінгу</a:t>
            </a:r>
            <a:r>
              <a:rPr lang="ru-RU" sz="5100" b="1" i="1" dirty="0"/>
              <a:t> (</a:t>
            </a:r>
            <a:r>
              <a:rPr lang="ru-RU" sz="5100" b="1" i="1" dirty="0" err="1"/>
              <a:t>цькування</a:t>
            </a:r>
            <a:r>
              <a:rPr lang="ru-RU" sz="5100" b="1" i="1" dirty="0"/>
              <a:t>);</a:t>
            </a:r>
          </a:p>
          <a:p>
            <a:pPr algn="just"/>
            <a:r>
              <a:rPr lang="ru-RU" sz="5100" b="1" i="1" dirty="0" err="1">
                <a:solidFill>
                  <a:srgbClr val="FF0000"/>
                </a:solidFill>
              </a:rPr>
              <a:t>виконувати</a:t>
            </a:r>
            <a:r>
              <a:rPr lang="ru-RU" sz="5100" b="1" i="1" dirty="0">
                <a:solidFill>
                  <a:srgbClr val="FF0000"/>
                </a:solidFill>
              </a:rPr>
              <a:t> </a:t>
            </a:r>
            <a:r>
              <a:rPr lang="ru-RU" sz="5100" b="1" i="1" dirty="0" err="1">
                <a:solidFill>
                  <a:srgbClr val="FF0000"/>
                </a:solidFill>
              </a:rPr>
              <a:t>рішення</a:t>
            </a:r>
            <a:r>
              <a:rPr lang="ru-RU" sz="5100" b="1" i="1" dirty="0">
                <a:solidFill>
                  <a:srgbClr val="FF0000"/>
                </a:solidFill>
              </a:rPr>
              <a:t> </a:t>
            </a:r>
            <a:r>
              <a:rPr lang="ru-RU" sz="5100" b="1" i="1" dirty="0"/>
              <a:t>та </a:t>
            </a:r>
            <a:r>
              <a:rPr lang="ru-RU" sz="5100" b="1" i="1" dirty="0" err="1"/>
              <a:t>рекомендації</a:t>
            </a:r>
            <a:r>
              <a:rPr lang="ru-RU" sz="5100" b="1" i="1" dirty="0"/>
              <a:t> </a:t>
            </a:r>
            <a:r>
              <a:rPr lang="ru-RU" sz="5100" b="1" i="1" dirty="0" err="1"/>
              <a:t>комісії</a:t>
            </a:r>
            <a:r>
              <a:rPr lang="ru-RU" sz="5100" b="1" i="1" dirty="0"/>
              <a:t> з </a:t>
            </a:r>
            <a:r>
              <a:rPr lang="ru-RU" sz="5100" b="1" i="1" dirty="0" err="1"/>
              <a:t>розгляду</a:t>
            </a:r>
            <a:r>
              <a:rPr lang="ru-RU" sz="5100" b="1" i="1" dirty="0"/>
              <a:t> </a:t>
            </a:r>
            <a:r>
              <a:rPr lang="ru-RU" sz="5100" b="1" i="1" dirty="0" err="1"/>
              <a:t>випадків</a:t>
            </a:r>
            <a:r>
              <a:rPr lang="ru-RU" sz="5100" b="1" i="1" dirty="0"/>
              <a:t> </a:t>
            </a:r>
            <a:r>
              <a:rPr lang="ru-RU" sz="5100" b="1" i="1" dirty="0" err="1"/>
              <a:t>булінгу</a:t>
            </a:r>
            <a:r>
              <a:rPr lang="ru-RU" sz="5100" b="1" i="1" dirty="0"/>
              <a:t> (</a:t>
            </a:r>
            <a:r>
              <a:rPr lang="ru-RU" sz="5100" b="1" i="1" dirty="0" err="1"/>
              <a:t>цькування</a:t>
            </a:r>
            <a:r>
              <a:rPr lang="ru-RU" sz="5100" b="1" i="1" dirty="0"/>
              <a:t>) в </a:t>
            </a:r>
            <a:r>
              <a:rPr lang="ru-RU" sz="5100" b="1" i="1" dirty="0" err="1"/>
              <a:t>закладі</a:t>
            </a:r>
            <a:r>
              <a:rPr lang="ru-RU" sz="5100" b="1" i="1" dirty="0"/>
              <a:t> </a:t>
            </a:r>
            <a:r>
              <a:rPr lang="ru-RU" sz="5100" b="1" i="1" dirty="0" err="1" smtClean="0"/>
              <a:t>освіти</a:t>
            </a:r>
            <a:r>
              <a:rPr lang="ru-RU" sz="5100" b="1" i="1" dirty="0" smtClean="0"/>
              <a:t>.</a:t>
            </a:r>
            <a:endParaRPr lang="ru-RU" sz="5100" b="1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1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88424" cy="1202485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>
                <a:solidFill>
                  <a:schemeClr val="tx2">
                    <a:lumMod val="75000"/>
                  </a:schemeClr>
                </a:solidFill>
              </a:rPr>
              <a:t>Психологічна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 служба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та </a:t>
            </a:r>
            <a:r>
              <a:rPr lang="ru-RU" sz="3200" dirty="0" err="1">
                <a:solidFill>
                  <a:schemeClr val="tx2">
                    <a:lumMod val="75000"/>
                  </a:schemeClr>
                </a:solidFill>
              </a:rPr>
              <a:t>соціально-педагогічний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 патронаж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40141"/>
            <a:ext cx="8784976" cy="5328591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err="1"/>
              <a:t>Соціально-педагогічний</a:t>
            </a:r>
            <a:r>
              <a:rPr lang="ru-RU" b="1" i="1" dirty="0"/>
              <a:t> патронаж у </a:t>
            </a:r>
            <a:r>
              <a:rPr lang="ru-RU" b="1" i="1" dirty="0" err="1"/>
              <a:t>системі</a:t>
            </a:r>
            <a:r>
              <a:rPr lang="ru-RU" b="1" i="1" dirty="0"/>
              <a:t> </a:t>
            </a:r>
            <a:r>
              <a:rPr lang="ru-RU" b="1" i="1" dirty="0" err="1"/>
              <a:t>освіти</a:t>
            </a:r>
            <a:r>
              <a:rPr lang="ru-RU" b="1" i="1" dirty="0"/>
              <a:t> </a:t>
            </a:r>
            <a:r>
              <a:rPr lang="ru-RU" b="1" i="1" dirty="0" err="1"/>
              <a:t>сприяє</a:t>
            </a:r>
            <a:r>
              <a:rPr lang="ru-RU" b="1" i="1" dirty="0"/>
              <a:t> </a:t>
            </a:r>
            <a:r>
              <a:rPr lang="ru-RU" b="1" i="1" dirty="0" err="1"/>
              <a:t>взаємодії</a:t>
            </a:r>
            <a:r>
              <a:rPr lang="ru-RU" b="1" i="1" dirty="0"/>
              <a:t> </a:t>
            </a:r>
            <a:r>
              <a:rPr lang="ru-RU" b="1" i="1" dirty="0" err="1"/>
              <a:t>закладів</a:t>
            </a:r>
            <a:r>
              <a:rPr lang="ru-RU" b="1" i="1" dirty="0"/>
              <a:t> </a:t>
            </a:r>
            <a:r>
              <a:rPr lang="ru-RU" b="1" i="1" dirty="0" err="1"/>
              <a:t>освіти</a:t>
            </a:r>
            <a:r>
              <a:rPr lang="ru-RU" b="1" i="1" dirty="0"/>
              <a:t>, </a:t>
            </a:r>
            <a:r>
              <a:rPr lang="ru-RU" b="1" i="1" dirty="0" err="1"/>
              <a:t>сім’ї</a:t>
            </a:r>
            <a:r>
              <a:rPr lang="ru-RU" b="1" i="1" dirty="0"/>
              <a:t> і </a:t>
            </a:r>
            <a:r>
              <a:rPr lang="ru-RU" b="1" i="1" dirty="0" err="1"/>
              <a:t>суспільства</a:t>
            </a:r>
            <a:r>
              <a:rPr lang="ru-RU" b="1" i="1" dirty="0"/>
              <a:t> у </a:t>
            </a:r>
            <a:r>
              <a:rPr lang="ru-RU" b="1" i="1" dirty="0" err="1"/>
              <a:t>вихованні</a:t>
            </a:r>
            <a:r>
              <a:rPr lang="ru-RU" b="1" i="1" dirty="0"/>
              <a:t> </a:t>
            </a:r>
            <a:r>
              <a:rPr lang="ru-RU" b="1" i="1" dirty="0" err="1"/>
              <a:t>здобувачів</a:t>
            </a:r>
            <a:r>
              <a:rPr lang="ru-RU" b="1" i="1" dirty="0"/>
              <a:t> </a:t>
            </a:r>
            <a:r>
              <a:rPr lang="ru-RU" b="1" i="1" dirty="0" err="1"/>
              <a:t>освіти</a:t>
            </a:r>
            <a:r>
              <a:rPr lang="ru-RU" b="1" i="1" dirty="0"/>
              <a:t>, </a:t>
            </a:r>
            <a:r>
              <a:rPr lang="ru-RU" b="1" i="1" dirty="0" err="1"/>
              <a:t>їх</a:t>
            </a:r>
            <a:r>
              <a:rPr lang="ru-RU" b="1" i="1" dirty="0"/>
              <a:t> </a:t>
            </a:r>
            <a:r>
              <a:rPr lang="ru-RU" b="1" i="1" dirty="0" err="1"/>
              <a:t>адаптації</a:t>
            </a:r>
            <a:r>
              <a:rPr lang="ru-RU" b="1" i="1" dirty="0"/>
              <a:t> до умов </a:t>
            </a:r>
            <a:r>
              <a:rPr lang="ru-RU" b="1" i="1" dirty="0" err="1"/>
              <a:t>соціального</a:t>
            </a:r>
            <a:r>
              <a:rPr lang="ru-RU" b="1" i="1" dirty="0"/>
              <a:t> </a:t>
            </a:r>
            <a:r>
              <a:rPr lang="ru-RU" b="1" i="1" dirty="0" err="1"/>
              <a:t>середовища</a:t>
            </a:r>
            <a:r>
              <a:rPr lang="ru-RU" b="1" i="1" dirty="0"/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забезпечує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профілактику</a:t>
            </a:r>
            <a:r>
              <a:rPr lang="ru-RU" b="1" i="1" dirty="0">
                <a:solidFill>
                  <a:srgbClr val="FF0000"/>
                </a:solidFill>
              </a:rPr>
              <a:t> та </a:t>
            </a:r>
            <a:r>
              <a:rPr lang="ru-RU" b="1" i="1" dirty="0" err="1">
                <a:solidFill>
                  <a:srgbClr val="FF0000"/>
                </a:solidFill>
              </a:rPr>
              <a:t>запобігання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булінгу</a:t>
            </a:r>
            <a:r>
              <a:rPr lang="ru-RU" b="1" i="1" dirty="0">
                <a:solidFill>
                  <a:srgbClr val="FF0000"/>
                </a:solidFill>
              </a:rPr>
              <a:t> (</a:t>
            </a:r>
            <a:r>
              <a:rPr lang="ru-RU" b="1" i="1" dirty="0" err="1">
                <a:solidFill>
                  <a:srgbClr val="FF0000"/>
                </a:solidFill>
              </a:rPr>
              <a:t>цькуванню</a:t>
            </a:r>
            <a:r>
              <a:rPr lang="ru-RU" b="1" i="1" dirty="0">
                <a:solidFill>
                  <a:srgbClr val="FF0000"/>
                </a:solidFill>
              </a:rPr>
              <a:t>), </a:t>
            </a:r>
            <a:r>
              <a:rPr lang="ru-RU" b="1" i="1" dirty="0" err="1"/>
              <a:t>надання</a:t>
            </a:r>
            <a:r>
              <a:rPr lang="ru-RU" b="1" i="1" dirty="0"/>
              <a:t> </a:t>
            </a:r>
            <a:r>
              <a:rPr lang="ru-RU" b="1" i="1" dirty="0" err="1"/>
              <a:t>консультативної</a:t>
            </a:r>
            <a:r>
              <a:rPr lang="ru-RU" b="1" i="1" dirty="0"/>
              <a:t> </a:t>
            </a:r>
            <a:r>
              <a:rPr lang="ru-RU" b="1" i="1" dirty="0" err="1"/>
              <a:t>допомоги</a:t>
            </a:r>
            <a:r>
              <a:rPr lang="ru-RU" b="1" i="1" dirty="0"/>
              <a:t> батькам, </a:t>
            </a:r>
            <a:r>
              <a:rPr lang="ru-RU" b="1" i="1" dirty="0" err="1"/>
              <a:t>психологічного</a:t>
            </a:r>
            <a:r>
              <a:rPr lang="ru-RU" b="1" i="1" dirty="0"/>
              <a:t> </a:t>
            </a:r>
            <a:r>
              <a:rPr lang="ru-RU" b="1" i="1" dirty="0" err="1"/>
              <a:t>супроводу</a:t>
            </a:r>
            <a:r>
              <a:rPr lang="ru-RU" b="1" i="1" dirty="0"/>
              <a:t> </a:t>
            </a:r>
            <a:r>
              <a:rPr lang="ru-RU" b="1" i="1" dirty="0" err="1"/>
              <a:t>здобувачів</a:t>
            </a:r>
            <a:r>
              <a:rPr lang="ru-RU" b="1" i="1" dirty="0"/>
              <a:t> </a:t>
            </a:r>
            <a:r>
              <a:rPr lang="ru-RU" b="1" i="1" dirty="0" err="1"/>
              <a:t>освіти</a:t>
            </a:r>
            <a:r>
              <a:rPr lang="ru-RU" b="1" i="1" dirty="0"/>
              <a:t>, </a:t>
            </a:r>
            <a:r>
              <a:rPr lang="ru-RU" b="1" i="1" dirty="0" err="1"/>
              <a:t>які</a:t>
            </a:r>
            <a:r>
              <a:rPr lang="ru-RU" b="1" i="1" dirty="0"/>
              <a:t> </a:t>
            </a:r>
            <a:r>
              <a:rPr lang="ru-RU" b="1" i="1" dirty="0" err="1"/>
              <a:t>постраждали</a:t>
            </a:r>
            <a:r>
              <a:rPr lang="ru-RU" b="1" i="1" dirty="0"/>
              <a:t> </a:t>
            </a:r>
            <a:r>
              <a:rPr lang="ru-RU" b="1" i="1" dirty="0" err="1"/>
              <a:t>від</a:t>
            </a:r>
            <a:r>
              <a:rPr lang="ru-RU" b="1" i="1" dirty="0"/>
              <a:t> </a:t>
            </a:r>
            <a:r>
              <a:rPr lang="ru-RU" b="1" i="1" dirty="0" err="1"/>
              <a:t>булінгу</a:t>
            </a:r>
            <a:r>
              <a:rPr lang="ru-RU" b="1" i="1" dirty="0"/>
              <a:t> (</a:t>
            </a:r>
            <a:r>
              <a:rPr lang="ru-RU" b="1" i="1" dirty="0" err="1"/>
              <a:t>цькування</a:t>
            </a:r>
            <a:r>
              <a:rPr lang="ru-RU" b="1" i="1" dirty="0"/>
              <a:t>), стали </a:t>
            </a:r>
            <a:r>
              <a:rPr lang="ru-RU" b="1" i="1" dirty="0" err="1"/>
              <a:t>його</a:t>
            </a:r>
            <a:r>
              <a:rPr lang="ru-RU" b="1" i="1" dirty="0"/>
              <a:t> </a:t>
            </a:r>
            <a:r>
              <a:rPr lang="ru-RU" b="1" i="1" dirty="0" err="1"/>
              <a:t>свідками</a:t>
            </a:r>
            <a:r>
              <a:rPr lang="ru-RU" b="1" i="1" dirty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вчинили </a:t>
            </a:r>
            <a:r>
              <a:rPr lang="ru-RU" b="1" i="1" dirty="0" err="1"/>
              <a:t>булінг</a:t>
            </a:r>
            <a:r>
              <a:rPr lang="ru-RU" b="1" i="1" dirty="0"/>
              <a:t> (</a:t>
            </a:r>
            <a:r>
              <a:rPr lang="ru-RU" b="1" i="1" dirty="0" err="1"/>
              <a:t>цькування</a:t>
            </a:r>
            <a:r>
              <a:rPr lang="ru-RU" b="1" i="1" dirty="0"/>
              <a:t>). </a:t>
            </a:r>
            <a:endParaRPr lang="ru-RU" b="1" i="1" dirty="0" smtClean="0"/>
          </a:p>
          <a:p>
            <a:pPr algn="just"/>
            <a:r>
              <a:rPr lang="ru-RU" b="1" i="1" dirty="0" err="1" smtClean="0"/>
              <a:t>Соціально-педагогічний</a:t>
            </a:r>
            <a:r>
              <a:rPr lang="ru-RU" b="1" i="1" dirty="0" smtClean="0"/>
              <a:t> </a:t>
            </a:r>
            <a:r>
              <a:rPr lang="ru-RU" b="1" i="1" dirty="0"/>
              <a:t>патронаж </a:t>
            </a:r>
            <a:r>
              <a:rPr lang="ru-RU" b="1" i="1" dirty="0" err="1"/>
              <a:t>здійснюється</a:t>
            </a:r>
            <a:r>
              <a:rPr lang="ru-RU" b="1" i="1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соціальними</a:t>
            </a:r>
            <a:r>
              <a:rPr lang="ru-RU" b="1" i="1" dirty="0">
                <a:solidFill>
                  <a:srgbClr val="FF0000"/>
                </a:solidFill>
              </a:rPr>
              <a:t> педагогами</a:t>
            </a:r>
          </a:p>
        </p:txBody>
      </p:sp>
    </p:spTree>
    <p:extLst>
      <p:ext uri="{BB962C8B-B14F-4D97-AF65-F5344CB8AC3E}">
        <p14:creationId xmlns:p14="http://schemas.microsoft.com/office/powerpoint/2010/main" val="270087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965245" cy="1202485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Доручення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Керівникам закладів загальної середньої освіти забезпечити проведення широкої інформаційно-роз</a:t>
            </a:r>
            <a:r>
              <a:rPr lang="ru-RU" dirty="0"/>
              <a:t>’</a:t>
            </a:r>
            <a:r>
              <a:rPr lang="uk-UA" dirty="0" err="1" smtClean="0"/>
              <a:t>яснювальної</a:t>
            </a:r>
            <a:r>
              <a:rPr lang="uk-UA" dirty="0" smtClean="0"/>
              <a:t> роботи серед усіх учасників освітнього процесу стосовно виконання вимог Закону України </a:t>
            </a:r>
            <a:r>
              <a:rPr lang="uk-UA" dirty="0"/>
              <a:t>«Про внесення змін до деяких законодавчих актів України щодо протидії </a:t>
            </a:r>
            <a:r>
              <a:rPr lang="uk-UA" dirty="0" err="1"/>
              <a:t>булінгу</a:t>
            </a:r>
            <a:r>
              <a:rPr lang="uk-UA" dirty="0"/>
              <a:t> (цькуванню</a:t>
            </a:r>
            <a:r>
              <a:rPr lang="uk-UA" dirty="0" smtClean="0"/>
              <a:t>)»</a:t>
            </a:r>
            <a:r>
              <a:rPr lang="en-US" dirty="0" smtClean="0"/>
              <a:t> </a:t>
            </a:r>
            <a:r>
              <a:rPr lang="uk-UA" dirty="0" smtClean="0"/>
              <a:t>та відкритий </a:t>
            </a:r>
            <a:r>
              <a:rPr lang="ru-RU" dirty="0" smtClean="0"/>
              <a:t>доступ до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 smtClean="0"/>
              <a:t>документів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протидії</a:t>
            </a:r>
            <a:r>
              <a:rPr lang="ru-RU" dirty="0" smtClean="0"/>
              <a:t> булінгу</a:t>
            </a:r>
            <a:r>
              <a:rPr lang="uk-UA" dirty="0" smtClean="0"/>
              <a:t>.</a:t>
            </a:r>
            <a:endParaRPr lang="uk-UA" dirty="0"/>
          </a:p>
          <a:p>
            <a:pPr marL="0" indent="0" algn="just">
              <a:buNone/>
            </a:pPr>
            <a:r>
              <a:rPr lang="uk-UA" dirty="0" smtClean="0"/>
              <a:t>                                      Лютий-березень 2019 року</a:t>
            </a:r>
          </a:p>
          <a:p>
            <a:pPr marL="0" indent="0" algn="ctr">
              <a:buNone/>
            </a:pPr>
            <a:r>
              <a:rPr lang="uk-UA" dirty="0" smtClean="0"/>
              <a:t>     Постійно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67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1124744"/>
            <a:ext cx="864802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Психолого-педагогічний </a:t>
            </a:r>
            <a:r>
              <a:rPr lang="uk-UA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аспект протидії </a:t>
            </a:r>
            <a:r>
              <a:rPr lang="uk-UA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буллінгу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77072"/>
            <a:ext cx="264372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33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852792" cy="2088232"/>
          </a:xfrm>
        </p:spPr>
        <p:txBody>
          <a:bodyPr>
            <a:normAutofit fontScale="90000"/>
          </a:bodyPr>
          <a:lstStyle/>
          <a:p>
            <a:r>
              <a:rPr lang="uk-UA" sz="5400" b="1" u="sng" dirty="0"/>
              <a:t>Мозковий штурм </a:t>
            </a:r>
            <a:r>
              <a:rPr lang="uk-UA" sz="5400" b="1" u="sng" dirty="0" smtClean="0"/>
              <a:t/>
            </a:r>
            <a:br>
              <a:rPr lang="uk-UA" sz="5400" b="1" u="sng" dirty="0" smtClean="0"/>
            </a:br>
            <a:r>
              <a:rPr lang="uk-UA" sz="5400" u="sng" dirty="0"/>
              <a:t/>
            </a:r>
            <a:br>
              <a:rPr lang="uk-UA" sz="5400" u="sng" dirty="0"/>
            </a:br>
            <a:r>
              <a:rPr lang="uk-UA" sz="5400" i="1" dirty="0" smtClean="0">
                <a:solidFill>
                  <a:srgbClr val="FF0000"/>
                </a:solidFill>
              </a:rPr>
              <a:t>«</a:t>
            </a:r>
            <a:r>
              <a:rPr lang="uk-UA" sz="5400" i="1" dirty="0" err="1">
                <a:solidFill>
                  <a:srgbClr val="FF0000"/>
                </a:solidFill>
              </a:rPr>
              <a:t>Буллінг</a:t>
            </a:r>
            <a:r>
              <a:rPr lang="uk-UA" sz="5400" i="1" dirty="0">
                <a:solidFill>
                  <a:srgbClr val="FF0000"/>
                </a:solidFill>
              </a:rPr>
              <a:t> -  це </a:t>
            </a:r>
            <a:r>
              <a:rPr lang="uk-UA" sz="5400" i="1" dirty="0" smtClean="0">
                <a:solidFill>
                  <a:srgbClr val="FF0000"/>
                </a:solidFill>
              </a:rPr>
              <a:t>…»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ÐÐ°ÑÑÐ¸Ð½ÐºÐ¸ Ð¿Ð¾ Ð·Ð°Ð¿ÑÐ¾ÑÑ Ð±ÑÐ»Ð»Ð¸Ð½Ð³ ÑÑÐ¾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1" t="17329" r="13822" b="29505"/>
          <a:stretch/>
        </p:blipFill>
        <p:spPr bwMode="auto">
          <a:xfrm>
            <a:off x="2339752" y="2720961"/>
            <a:ext cx="6592982" cy="388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4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38138"/>
          </a:xfrm>
        </p:spPr>
        <p:txBody>
          <a:bodyPr>
            <a:noAutofit/>
          </a:bodyPr>
          <a:lstStyle/>
          <a:p>
            <a:r>
              <a:rPr lang="uk-UA" sz="5400" i="1" dirty="0" smtClean="0">
                <a:solidFill>
                  <a:srgbClr val="FF0000"/>
                </a:solidFill>
              </a:rPr>
              <a:t>Причини </a:t>
            </a:r>
            <a:r>
              <a:rPr lang="uk-UA" sz="5400" i="1" dirty="0" err="1" smtClean="0">
                <a:solidFill>
                  <a:srgbClr val="FF0000"/>
                </a:solidFill>
              </a:rPr>
              <a:t>буллінгу</a:t>
            </a:r>
            <a:endParaRPr lang="ru-RU" sz="5400" i="1" dirty="0">
              <a:solidFill>
                <a:srgbClr val="FF0000"/>
              </a:solidFill>
            </a:endParaRPr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b="1" dirty="0"/>
              <a:t>Засіб самореалізації;</a:t>
            </a:r>
            <a:endParaRPr lang="ru-RU" b="1" dirty="0"/>
          </a:p>
          <a:p>
            <a:pPr lvl="0"/>
            <a:r>
              <a:rPr lang="uk-UA" b="1" dirty="0"/>
              <a:t>Бажання стати популярним у колективі;</a:t>
            </a:r>
            <a:endParaRPr lang="ru-RU" b="1" dirty="0"/>
          </a:p>
          <a:p>
            <a:pPr lvl="0"/>
            <a:r>
              <a:rPr lang="uk-UA" b="1" dirty="0"/>
              <a:t>Бажання здаватися сильнішим («крутішим»), ніж є насправді;</a:t>
            </a:r>
            <a:endParaRPr lang="ru-RU" b="1" dirty="0"/>
          </a:p>
          <a:p>
            <a:pPr lvl="0"/>
            <a:r>
              <a:rPr lang="uk-UA" b="1" dirty="0"/>
              <a:t>Привертання до себе уваги;</a:t>
            </a:r>
            <a:endParaRPr lang="ru-RU" b="1" dirty="0"/>
          </a:p>
          <a:p>
            <a:pPr lvl="0"/>
            <a:r>
              <a:rPr lang="uk-UA" b="1" dirty="0"/>
              <a:t>Бажання залякати оточуючих;</a:t>
            </a:r>
            <a:endParaRPr lang="ru-RU" b="1" dirty="0"/>
          </a:p>
          <a:p>
            <a:pPr lvl="0"/>
            <a:r>
              <a:rPr lang="uk-UA" b="1" dirty="0"/>
              <a:t>Заздрість до жертви;</a:t>
            </a:r>
            <a:endParaRPr lang="ru-RU" b="1" dirty="0"/>
          </a:p>
          <a:p>
            <a:pPr lvl="0"/>
            <a:r>
              <a:rPr lang="uk-UA" b="1" dirty="0"/>
              <a:t>Помста (після того, як агресор сам постраждав від жорсткості – бажання поквитатися з іншими та вимістити на них свою злість);</a:t>
            </a:r>
            <a:endParaRPr lang="ru-RU" b="1" dirty="0"/>
          </a:p>
          <a:p>
            <a:pPr lvl="0"/>
            <a:r>
              <a:rPr lang="uk-UA" b="1" dirty="0"/>
              <a:t>Відсутність у агресора розуміння, що агресія – це погано, відсутність співчуття та жалості до </a:t>
            </a:r>
            <a:r>
              <a:rPr lang="uk-UA" b="1" dirty="0" smtClean="0"/>
              <a:t>жертви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5489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972008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b="1" dirty="0" smtClean="0"/>
              <a:t>Развитие серьёзного </a:t>
            </a:r>
            <a:r>
              <a:rPr lang="ru-RU" b="1" dirty="0"/>
              <a:t>посттравматического стрессового расстройства (ПТСР</a:t>
            </a:r>
            <a:r>
              <a:rPr lang="ru-RU" b="1" dirty="0" smtClean="0"/>
              <a:t>)</a:t>
            </a:r>
          </a:p>
          <a:p>
            <a:r>
              <a:rPr lang="ru-RU" b="1" dirty="0"/>
              <a:t>1. Фаза отчаяния - повышенный уровень тревожности, когда ребёнок ещё плохо осознаёт происходящее с ним.</a:t>
            </a:r>
            <a:r>
              <a:rPr lang="uk-UA" b="1" dirty="0"/>
              <a:t> </a:t>
            </a:r>
            <a:endParaRPr lang="ru-RU" dirty="0"/>
          </a:p>
          <a:p>
            <a:r>
              <a:rPr lang="ru-RU" b="1" dirty="0"/>
              <a:t>2. Фаза отрицания - попытка вытеснить из памяти происшедшее с ним. Могут появиться соматические расстройства, бесчувственность и бессонница.</a:t>
            </a:r>
            <a:r>
              <a:rPr lang="uk-UA" b="1" dirty="0"/>
              <a:t> </a:t>
            </a:r>
            <a:endParaRPr lang="ru-RU" dirty="0"/>
          </a:p>
          <a:p>
            <a:r>
              <a:rPr lang="ru-RU" b="1" dirty="0"/>
              <a:t>3. Фаза навязчивости или депрессии. Смирение с происшедшим насилием на фоне эмоциональной лабильности, нарушения сна и плохого настроения.</a:t>
            </a:r>
            <a:r>
              <a:rPr lang="uk-UA" b="1" dirty="0"/>
              <a:t> </a:t>
            </a:r>
            <a:endParaRPr lang="ru-RU" dirty="0"/>
          </a:p>
          <a:p>
            <a:r>
              <a:rPr lang="ru-RU" b="1" dirty="0"/>
              <a:t>4. Фаза прорабатывания того, что произошло, с осознанием причины происшедшего.</a:t>
            </a:r>
            <a:r>
              <a:rPr lang="uk-UA" b="1" dirty="0"/>
              <a:t> </a:t>
            </a:r>
            <a:endParaRPr lang="ru-RU" dirty="0"/>
          </a:p>
          <a:p>
            <a:r>
              <a:rPr lang="ru-RU" b="1" dirty="0"/>
              <a:t>5. Фаза завершения - появляется надежда на будущее. Возможна впоследствии и армейская дедовщина, и дедовщина на работе. Самое главное, если </a:t>
            </a:r>
            <a:r>
              <a:rPr lang="ru-RU" b="1" dirty="0" err="1"/>
              <a:t>буллинг</a:t>
            </a:r>
            <a:r>
              <a:rPr lang="ru-RU" b="1" dirty="0"/>
              <a:t> был прерван в самом начале, то последствия минимальны в виде слабых негативных эмоций. </a:t>
            </a: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i="1" dirty="0" smtClean="0">
                <a:solidFill>
                  <a:srgbClr val="FF0000"/>
                </a:solidFill>
              </a:rPr>
              <a:t>Наслідки </a:t>
            </a:r>
            <a:r>
              <a:rPr lang="uk-UA" sz="4400" i="1" dirty="0" err="1" smtClean="0">
                <a:solidFill>
                  <a:srgbClr val="FF0000"/>
                </a:solidFill>
              </a:rPr>
              <a:t>буллінгу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97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pPr algn="ctr"/>
            <a:r>
              <a:rPr lang="uk-UA" sz="5400" i="1" dirty="0">
                <a:solidFill>
                  <a:srgbClr val="FF0000"/>
                </a:solidFill>
              </a:rPr>
              <a:t>Притча </a:t>
            </a:r>
            <a:r>
              <a:rPr lang="uk-UA" sz="5400" i="1" dirty="0" smtClean="0">
                <a:solidFill>
                  <a:srgbClr val="FF0000"/>
                </a:solidFill>
              </a:rPr>
              <a:t/>
            </a:r>
            <a:br>
              <a:rPr lang="uk-UA" sz="5400" i="1" dirty="0" smtClean="0">
                <a:solidFill>
                  <a:srgbClr val="FF0000"/>
                </a:solidFill>
              </a:rPr>
            </a:br>
            <a:r>
              <a:rPr lang="uk-UA" sz="5400" i="1" dirty="0" smtClean="0">
                <a:solidFill>
                  <a:srgbClr val="FF0000"/>
                </a:solidFill>
              </a:rPr>
              <a:t>«</a:t>
            </a:r>
            <a:r>
              <a:rPr lang="uk-UA" sz="5400" i="1" dirty="0">
                <a:solidFill>
                  <a:srgbClr val="FF0000"/>
                </a:solidFill>
              </a:rPr>
              <a:t>Стовп та цвяхи» </a:t>
            </a:r>
            <a:endParaRPr lang="ru-RU" sz="5400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ÐÐ²Ð¾Ð·Ð´Ð¸ Ð² Ð·Ð°Ð±Ð¾ÑÐµ (Ð¿ÑÐ¸ÑÑÐ° Ð¾ Ð³Ð½ÐµÐ²Ðµ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655" y="2708920"/>
            <a:ext cx="3744416" cy="372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69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733256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ru-RU" sz="4400" b="1" u="sng" dirty="0" smtClean="0"/>
              <a:t>Ваш ребенок может быть жертвой </a:t>
            </a:r>
            <a:r>
              <a:rPr lang="ru-RU" sz="4400" b="1" u="sng" dirty="0" err="1" smtClean="0"/>
              <a:t>буллинга</a:t>
            </a:r>
            <a:r>
              <a:rPr lang="ru-RU" sz="4400" b="1" u="sng" dirty="0" smtClean="0"/>
              <a:t> если: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sz="4000" b="1" i="1" dirty="0" smtClean="0"/>
              <a:t>не </a:t>
            </a:r>
            <a:r>
              <a:rPr lang="ru-RU" sz="4000" b="1" i="1" dirty="0"/>
              <a:t>приводит домой кого-либо из одноклассников или сверстников и постоянно проводит свободное время дома в полном одиночестве;</a:t>
            </a:r>
          </a:p>
          <a:p>
            <a:r>
              <a:rPr lang="ru-RU" sz="4000" b="1" i="1" dirty="0" smtClean="0"/>
              <a:t>не </a:t>
            </a:r>
            <a:r>
              <a:rPr lang="ru-RU" sz="4000" b="1" i="1" dirty="0"/>
              <a:t>имеет близких приятелей, с которыми проводит досуг (спорт, компьютерные игры, музыка, долгие беседы по телефону);</a:t>
            </a:r>
          </a:p>
          <a:p>
            <a:r>
              <a:rPr lang="ru-RU" sz="4000" b="1" i="1" dirty="0" smtClean="0"/>
              <a:t>одноклассники </a:t>
            </a:r>
            <a:r>
              <a:rPr lang="ru-RU" sz="4000" b="1" i="1" dirty="0"/>
              <a:t>редко приглашают его на дни рождения, праздники или он сам никого не приглашает к себе, потому что боится, что никто не придёт;</a:t>
            </a:r>
          </a:p>
          <a:p>
            <a:r>
              <a:rPr lang="ru-RU" sz="4000" b="1" i="1" dirty="0" smtClean="0"/>
              <a:t>по </a:t>
            </a:r>
            <a:r>
              <a:rPr lang="ru-RU" sz="4000" b="1" i="1" dirty="0"/>
              <a:t>утрам часто жалуется на головные боли, расстройство в желудке или придумывает </a:t>
            </a:r>
            <a:r>
              <a:rPr lang="ru-RU" sz="4000" b="1" i="1" dirty="0" err="1"/>
              <a:t>какиелибо</a:t>
            </a:r>
            <a:r>
              <a:rPr lang="ru-RU" sz="4000" b="1" i="1" dirty="0"/>
              <a:t> причины, чтобы не идти в школу;</a:t>
            </a:r>
          </a:p>
          <a:p>
            <a:r>
              <a:rPr lang="ru-RU" sz="4000" b="1" i="1" dirty="0" smtClean="0"/>
              <a:t>задумчив</a:t>
            </a:r>
            <a:r>
              <a:rPr lang="ru-RU" sz="4000" b="1" i="1" dirty="0"/>
              <a:t>, замкнут, ест без аппетита, неспокойно спит, плачет или кричит во сне;</a:t>
            </a:r>
          </a:p>
          <a:p>
            <a:r>
              <a:rPr lang="ru-RU" sz="4000" b="1" i="1" dirty="0" smtClean="0"/>
              <a:t>у </a:t>
            </a:r>
            <a:r>
              <a:rPr lang="ru-RU" sz="4000" b="1" i="1" dirty="0"/>
              <a:t>него наблюдается пессимистичное настроение, может говорить о том, что боится ходить в школу или покончит жизнь самоубийством;</a:t>
            </a:r>
            <a:r>
              <a:rPr lang="uk-UA" sz="4000" b="1" i="1" dirty="0"/>
              <a:t> </a:t>
            </a:r>
            <a:endParaRPr lang="ru-RU" sz="4000" b="1" i="1" dirty="0"/>
          </a:p>
          <a:p>
            <a:r>
              <a:rPr lang="ru-RU" sz="4000" b="1" i="1" dirty="0" smtClean="0"/>
              <a:t>выглядит </a:t>
            </a:r>
            <a:r>
              <a:rPr lang="ru-RU" sz="4000" b="1" i="1" dirty="0"/>
              <a:t>неудачником, в его поведении просматриваются резкие перемены в настроении. Злость, обиду, раздражение, вымещает на родителях, родственниках, более слабых объектах (младших братьях и сестрах, домашних животных);</a:t>
            </a:r>
            <a:r>
              <a:rPr lang="uk-UA" sz="4000" b="1" i="1" dirty="0"/>
              <a:t> </a:t>
            </a:r>
            <a:endParaRPr lang="ru-RU" sz="4000" b="1" i="1" dirty="0"/>
          </a:p>
          <a:p>
            <a:r>
              <a:rPr lang="ru-RU" sz="4000" b="1" i="1" dirty="0" smtClean="0"/>
              <a:t>выпрашивает </a:t>
            </a:r>
            <a:r>
              <a:rPr lang="ru-RU" sz="4000" b="1" i="1" dirty="0"/>
              <a:t>или тайно крадёт деньги, внятно не объясняя причину своего проступка. Особую тревогу стоит проявлять в том случае, если исчезают крупные суммы денег, дорогие вещи,</a:t>
            </a:r>
            <a:r>
              <a:rPr lang="uk-UA" sz="4000" b="1" i="1" dirty="0"/>
              <a:t> у</a:t>
            </a:r>
            <a:r>
              <a:rPr lang="ru-RU" sz="4000" b="1" i="1" dirty="0"/>
              <a:t>крашения. Деньги могут быть использованы на откуп от вымогателей, покупку алкоголя, наркотиков; приходит домой с мелкими ссадинами, ушибами, его вещи выглядят так, словно кто-то ими вытирал пол. Книги, тетради, школьная сумка находятся в аварийном состоянии; выбирает нестандартную дорогу в школу</a:t>
            </a:r>
            <a:r>
              <a:rPr lang="ru-RU" sz="4000" b="1" i="1" dirty="0" smtClean="0"/>
              <a:t>.</a:t>
            </a:r>
            <a:endParaRPr lang="ru-RU" sz="40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400" i="1" dirty="0">
                <a:solidFill>
                  <a:srgbClr val="FF0000"/>
                </a:solidFill>
              </a:rPr>
              <a:t>ПАМЯТКА ДЛЯ</a:t>
            </a:r>
            <a:r>
              <a:rPr lang="uk-UA" sz="4400" i="1" dirty="0">
                <a:solidFill>
                  <a:srgbClr val="FF0000"/>
                </a:solidFill>
              </a:rPr>
              <a:t> РОДИТЕЛЕЙ</a:t>
            </a:r>
            <a:endParaRPr lang="ru-RU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5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733256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ru-RU" sz="4400" b="1" u="sng" dirty="0" smtClean="0"/>
              <a:t>Ваш ребенок может быть </a:t>
            </a:r>
            <a:r>
              <a:rPr lang="ru-RU" sz="4400" b="1" u="sng" dirty="0" err="1" smtClean="0"/>
              <a:t>буллиром</a:t>
            </a:r>
            <a:r>
              <a:rPr lang="ru-RU" sz="4400" b="1" u="sng" dirty="0" smtClean="0"/>
              <a:t> если: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sz="4500" b="1" dirty="0" smtClean="0"/>
              <a:t>вспыльчив</a:t>
            </a:r>
            <a:r>
              <a:rPr lang="ru-RU" sz="4500" b="1" dirty="0"/>
              <a:t>, неуравновешен (дерётся, обзывается, ябедничает, кусается);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типичным </a:t>
            </a:r>
            <a:r>
              <a:rPr lang="ru-RU" sz="4500" b="1" dirty="0"/>
              <a:t>агрессором, как правило, является ребёнок, более физически развитый, чем его сверстники, имеющий проблемы с успеваемостью, воспитывающийся в неблагополучной семье;</a:t>
            </a:r>
          </a:p>
          <a:p>
            <a:r>
              <a:rPr lang="ru-RU" sz="4500" b="1" dirty="0" smtClean="0"/>
              <a:t>ребёнок </a:t>
            </a:r>
            <a:r>
              <a:rPr lang="ru-RU" sz="4500" b="1" dirty="0"/>
              <a:t>с завышенной самооценкой, постоянно вступает в споры, конфликты со сверстниками и взрослыми;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в </a:t>
            </a:r>
            <a:r>
              <a:rPr lang="ru-RU" sz="4500" b="1" dirty="0"/>
              <a:t>раннем возрасте начинает проявлять асоциальное поведение (курить, прогуливать уроки, пробовать алкоголь, наркотики, вымогать деньги у одноклассников и младших школьников);</a:t>
            </a:r>
          </a:p>
          <a:p>
            <a:r>
              <a:rPr lang="ru-RU" sz="4500" b="1" dirty="0" smtClean="0"/>
              <a:t>приносит </a:t>
            </a:r>
            <a:r>
              <a:rPr lang="ru-RU" sz="4500" b="1" dirty="0"/>
              <a:t>домой дорогие безделушки, имеет собственные деньги, не объясняя причину их появления;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группируется </a:t>
            </a:r>
            <a:r>
              <a:rPr lang="ru-RU" sz="4500" b="1" dirty="0"/>
              <a:t>со старшими подростками;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имеет </a:t>
            </a:r>
            <a:r>
              <a:rPr lang="ru-RU" sz="4500" b="1" dirty="0"/>
              <a:t>садистские наклонности;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в </a:t>
            </a:r>
            <a:r>
              <a:rPr lang="ru-RU" sz="4500" b="1" dirty="0"/>
              <a:t>мгновение ока переходит от довольства к злобе;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в </a:t>
            </a:r>
            <a:r>
              <a:rPr lang="ru-RU" sz="4500" b="1" dirty="0"/>
              <a:t>игре навязывает друзьям свои правила;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злопамятен </a:t>
            </a:r>
            <a:r>
              <a:rPr lang="ru-RU" sz="4500" b="1" dirty="0"/>
              <a:t>на мелкие обиды, вместо того чтобы забывать их;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игнорирует </a:t>
            </a:r>
            <a:r>
              <a:rPr lang="ru-RU" sz="4500" b="1" dirty="0"/>
              <a:t>указания и легко раздражается;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ведет </a:t>
            </a:r>
            <a:r>
              <a:rPr lang="ru-RU" sz="4500" b="1" dirty="0"/>
              <a:t>себя так, будто ищет повод к ссоре;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не </a:t>
            </a:r>
            <a:r>
              <a:rPr lang="ru-RU" sz="4500" b="1" dirty="0"/>
              <a:t>уважает родителей или не считается с ними, особенно с мамой.</a:t>
            </a:r>
          </a:p>
          <a:p>
            <a:endParaRPr lang="ru-RU" sz="45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400" i="1" dirty="0">
                <a:solidFill>
                  <a:srgbClr val="FF0000"/>
                </a:solidFill>
              </a:rPr>
              <a:t>ПАМЯТКА ДЛЯ</a:t>
            </a:r>
            <a:r>
              <a:rPr lang="uk-UA" sz="4400" i="1" dirty="0">
                <a:solidFill>
                  <a:srgbClr val="FF0000"/>
                </a:solidFill>
              </a:rPr>
              <a:t> РОДИТЕЛЕЙ</a:t>
            </a:r>
            <a:endParaRPr lang="ru-RU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2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1124744"/>
            <a:ext cx="864802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Нормативно-правовий аспект протидії </a:t>
            </a:r>
            <a:r>
              <a:rPr lang="uk-UA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буллінгу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77072"/>
            <a:ext cx="264372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sz="2800" b="1" u="sng" dirty="0" smtClean="0"/>
              <a:t>Ребенок </a:t>
            </a:r>
            <a:r>
              <a:rPr lang="ru-RU" sz="2800" b="1" u="sng" dirty="0"/>
              <a:t>может быть жертвой </a:t>
            </a:r>
            <a:r>
              <a:rPr lang="ru-RU" sz="2800" b="1" u="sng" dirty="0" err="1"/>
              <a:t>буллинга</a:t>
            </a:r>
            <a:r>
              <a:rPr lang="ru-RU" sz="2800" b="1" u="sng" dirty="0"/>
              <a:t> если</a:t>
            </a:r>
            <a:r>
              <a:rPr lang="ru-RU" sz="2800" b="1" u="sng" dirty="0" smtClean="0"/>
              <a:t>:</a:t>
            </a:r>
          </a:p>
          <a:p>
            <a:pPr marL="109728" indent="0">
              <a:buNone/>
            </a:pPr>
            <a:endParaRPr lang="ru-RU" sz="2800" b="1" u="sng" dirty="0"/>
          </a:p>
          <a:p>
            <a:r>
              <a:rPr lang="ru-RU" b="1" i="1" dirty="0" smtClean="0"/>
              <a:t>его </a:t>
            </a:r>
            <a:r>
              <a:rPr lang="ru-RU" b="1" i="1" dirty="0"/>
              <a:t>школьные принадлежности (учебники, тетради, личные вещи) часто бывают разбросаны по классу или спрятаны;</a:t>
            </a:r>
          </a:p>
          <a:p>
            <a:r>
              <a:rPr lang="ru-RU" b="1" i="1" dirty="0" smtClean="0"/>
              <a:t>на </a:t>
            </a:r>
            <a:r>
              <a:rPr lang="ru-RU" b="1" i="1" dirty="0"/>
              <a:t>уроках ведёт себя скрытно, боязливо; когда отвечает, в классе начинают распространяться шум, помехи, комментарии;</a:t>
            </a:r>
          </a:p>
          <a:p>
            <a:r>
              <a:rPr lang="ru-RU" b="1" i="1" dirty="0" smtClean="0"/>
              <a:t>во </a:t>
            </a:r>
            <a:r>
              <a:rPr lang="ru-RU" b="1" i="1" dirty="0"/>
              <a:t>время перемены, в столовой держится в стороне от других школьников, скрывается, убегает от сверстников и старших школьников, старается находиться недалеко от учителей, взрослых;</a:t>
            </a:r>
          </a:p>
          <a:p>
            <a:r>
              <a:rPr lang="ru-RU" b="1" i="1" dirty="0" smtClean="0"/>
              <a:t>его </a:t>
            </a:r>
            <a:r>
              <a:rPr lang="ru-RU" b="1" i="1" dirty="0"/>
              <a:t>оскорбляют, дразнят, дают обидные прозвища, на агрессивные действия со стороны других детей он реагирует глупой улыбкой, старается отшутиться, убежать, плачет;</a:t>
            </a:r>
            <a:r>
              <a:rPr lang="uk-UA" b="1" i="1" dirty="0"/>
              <a:t> </a:t>
            </a:r>
            <a:endParaRPr lang="ru-RU" b="1" i="1" dirty="0"/>
          </a:p>
          <a:p>
            <a:r>
              <a:rPr lang="ru-RU" b="1" i="1" dirty="0" smtClean="0"/>
              <a:t>как </a:t>
            </a:r>
            <a:r>
              <a:rPr lang="ru-RU" b="1" i="1" dirty="0"/>
              <a:t>правило, потенциальными жертвами агрессии являются физически слабые, неспортивные юноши, девочки, которые одеваются беднее своих сверстниц;</a:t>
            </a:r>
          </a:p>
          <a:p>
            <a:r>
              <a:rPr lang="ru-RU" b="1" i="1" dirty="0" smtClean="0"/>
              <a:t>хорошо </a:t>
            </a:r>
            <a:r>
              <a:rPr lang="ru-RU" b="1" i="1" dirty="0"/>
              <a:t>ладит с учителями и плохо со сверстниками;</a:t>
            </a:r>
          </a:p>
          <a:p>
            <a:r>
              <a:rPr lang="ru-RU" b="1" i="1" dirty="0" smtClean="0"/>
              <a:t>опаздывает </a:t>
            </a:r>
            <a:r>
              <a:rPr lang="ru-RU" b="1" i="1" dirty="0"/>
              <a:t>к началу занятий или поздно покидает школу;</a:t>
            </a:r>
          </a:p>
          <a:p>
            <a:r>
              <a:rPr lang="ru-RU" b="1" i="1" dirty="0" smtClean="0"/>
              <a:t>во </a:t>
            </a:r>
            <a:r>
              <a:rPr lang="ru-RU" b="1" i="1" dirty="0"/>
              <a:t>время групповых игр, занятий его игнорируют или выбирают </a:t>
            </a:r>
            <a:r>
              <a:rPr lang="ru-RU" b="1" i="1" dirty="0" smtClean="0"/>
              <a:t>последним</a:t>
            </a: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sz="4000" i="1" dirty="0">
                <a:solidFill>
                  <a:srgbClr val="FF0000"/>
                </a:solidFill>
              </a:rPr>
              <a:t>ПАМЯТКА ДЛЯ</a:t>
            </a:r>
            <a:r>
              <a:rPr lang="uk-UA" sz="4000" i="1" dirty="0">
                <a:solidFill>
                  <a:srgbClr val="FF0000"/>
                </a:solidFill>
              </a:rPr>
              <a:t> </a:t>
            </a:r>
            <a:r>
              <a:rPr lang="uk-UA" sz="4000" i="1" dirty="0" smtClean="0">
                <a:solidFill>
                  <a:srgbClr val="FF0000"/>
                </a:solidFill>
              </a:rPr>
              <a:t>УЧИТЕЛЕЙ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5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sz="2800" b="1" u="sng" dirty="0" smtClean="0"/>
              <a:t>Ребенок </a:t>
            </a:r>
            <a:r>
              <a:rPr lang="ru-RU" sz="2800" b="1" u="sng" dirty="0"/>
              <a:t>может быть жертвой </a:t>
            </a:r>
            <a:r>
              <a:rPr lang="ru-RU" sz="2800" b="1" u="sng" dirty="0" smtClean="0"/>
              <a:t>агрессором если:</a:t>
            </a:r>
          </a:p>
          <a:p>
            <a:pPr marL="109728" indent="0">
              <a:buNone/>
            </a:pPr>
            <a:endParaRPr lang="ru-RU" sz="2800" b="1" u="sng" dirty="0" smtClean="0"/>
          </a:p>
          <a:p>
            <a:r>
              <a:rPr lang="ru-RU" sz="2800" b="1" i="1" dirty="0" smtClean="0"/>
              <a:t>на </a:t>
            </a:r>
            <a:r>
              <a:rPr lang="ru-RU" sz="2800" b="1" i="1" dirty="0"/>
              <a:t>уроке постоянно привлекает к себе внимание, вступает в пререкания при получении отрицательной отметки, вспыльчив и груб;</a:t>
            </a:r>
          </a:p>
          <a:p>
            <a:r>
              <a:rPr lang="ru-RU" sz="2800" b="1" i="1" dirty="0" smtClean="0"/>
              <a:t>манипулирует </a:t>
            </a:r>
            <a:r>
              <a:rPr lang="ru-RU" sz="2800" b="1" i="1" dirty="0"/>
              <a:t>кругом друзей и знакомых, многие дети его боятся или заискивают перед ним;</a:t>
            </a:r>
          </a:p>
          <a:p>
            <a:r>
              <a:rPr lang="ru-RU" sz="2800" b="1" i="1" dirty="0" smtClean="0"/>
              <a:t>может </a:t>
            </a:r>
            <a:r>
              <a:rPr lang="ru-RU" sz="2800" b="1" i="1" dirty="0"/>
              <a:t>лгать или жульничать, чтобы избежать ответственности за свои действия;</a:t>
            </a:r>
          </a:p>
          <a:p>
            <a:r>
              <a:rPr lang="ru-RU" sz="2800" b="1" i="1" dirty="0" smtClean="0"/>
              <a:t>на </a:t>
            </a:r>
            <a:r>
              <a:rPr lang="ru-RU" sz="2800" b="1" i="1" dirty="0"/>
              <a:t>его поведение поступают жалобы как от детей, так и от взрослых;</a:t>
            </a:r>
          </a:p>
          <a:p>
            <a:r>
              <a:rPr lang="ru-RU" sz="2800" b="1" i="1" dirty="0" smtClean="0"/>
              <a:t>не </a:t>
            </a:r>
            <a:r>
              <a:rPr lang="ru-RU" sz="2800" b="1" i="1" dirty="0"/>
              <a:t>может обуздать свой нрав так, как это умеют делать его ровесники;</a:t>
            </a:r>
          </a:p>
          <a:p>
            <a:r>
              <a:rPr lang="ru-RU" sz="2800" b="1" i="1" dirty="0" smtClean="0"/>
              <a:t>прогуливает </a:t>
            </a:r>
            <a:r>
              <a:rPr lang="ru-RU" sz="2800" b="1" i="1" dirty="0"/>
              <a:t>школу, часто бывает в компании сверстников из других школ, районов;</a:t>
            </a:r>
          </a:p>
          <a:p>
            <a:r>
              <a:rPr lang="ru-RU" sz="2800" b="1" i="1" dirty="0" smtClean="0"/>
              <a:t>входит </a:t>
            </a:r>
            <a:r>
              <a:rPr lang="ru-RU" sz="2800" b="1" i="1" dirty="0"/>
              <a:t>в состав небольшой группы, терроризирующей класс или школу;</a:t>
            </a:r>
          </a:p>
          <a:p>
            <a:r>
              <a:rPr lang="ru-RU" sz="2800" b="1" i="1" dirty="0" smtClean="0"/>
              <a:t>спекулирует </a:t>
            </a:r>
            <a:r>
              <a:rPr lang="ru-RU" sz="2800" b="1" i="1" dirty="0"/>
              <a:t>на непонимании, враждебном социуме, избегает общественно полезной деятельности, поскольку это может быть истолковано как признак слабости.</a:t>
            </a:r>
          </a:p>
          <a:p>
            <a:pPr marL="109728" indent="0">
              <a:buNone/>
            </a:pPr>
            <a:endParaRPr lang="ru-RU" sz="2800" b="1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4000" i="1" dirty="0">
                <a:solidFill>
                  <a:srgbClr val="FF0000"/>
                </a:solidFill>
              </a:rPr>
              <a:t>ПАМЯТКА ДЛЯ</a:t>
            </a:r>
            <a:r>
              <a:rPr lang="uk-UA" sz="4000" i="1" dirty="0">
                <a:solidFill>
                  <a:srgbClr val="FF0000"/>
                </a:solidFill>
              </a:rPr>
              <a:t> </a:t>
            </a:r>
            <a:r>
              <a:rPr lang="uk-UA" sz="4000" i="1" dirty="0" smtClean="0">
                <a:solidFill>
                  <a:srgbClr val="FF0000"/>
                </a:solidFill>
              </a:rPr>
              <a:t>УЧИТЕЛЕЙ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03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827992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Підняття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самооцінки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Фізичне</a:t>
            </a:r>
            <a:r>
              <a:rPr lang="ru-RU" b="1" dirty="0" smtClean="0"/>
              <a:t> </a:t>
            </a:r>
            <a:r>
              <a:rPr lang="ru-RU" b="1" dirty="0" err="1" smtClean="0"/>
              <a:t>удосконалення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Створення</a:t>
            </a:r>
            <a:r>
              <a:rPr lang="ru-RU" b="1" dirty="0"/>
              <a:t> </a:t>
            </a:r>
            <a:r>
              <a:rPr lang="ru-RU" b="1" dirty="0" err="1"/>
              <a:t>сприятливого</a:t>
            </a:r>
            <a:r>
              <a:rPr lang="ru-RU" b="1" dirty="0"/>
              <a:t> </a:t>
            </a:r>
            <a:r>
              <a:rPr lang="ru-RU" b="1" dirty="0" err="1"/>
              <a:t>середовища</a:t>
            </a:r>
            <a:r>
              <a:rPr lang="ru-RU" b="1" dirty="0"/>
              <a:t> для </a:t>
            </a:r>
            <a:r>
              <a:rPr lang="ru-RU" b="1" dirty="0" err="1"/>
              <a:t>дитини</a:t>
            </a:r>
            <a:r>
              <a:rPr lang="ru-RU" b="1" dirty="0"/>
              <a:t>, в </a:t>
            </a:r>
            <a:r>
              <a:rPr lang="ru-RU" b="1" dirty="0" err="1"/>
              <a:t>якому</a:t>
            </a:r>
            <a:r>
              <a:rPr lang="ru-RU" b="1" dirty="0"/>
              <a:t> вона буде </a:t>
            </a:r>
            <a:r>
              <a:rPr lang="ru-RU" b="1" dirty="0" err="1"/>
              <a:t>спроможна</a:t>
            </a:r>
            <a:r>
              <a:rPr lang="ru-RU" b="1" dirty="0"/>
              <a:t> </a:t>
            </a:r>
            <a:r>
              <a:rPr lang="ru-RU" b="1" dirty="0" err="1"/>
              <a:t>налагодити</a:t>
            </a:r>
            <a:r>
              <a:rPr lang="ru-RU" b="1" dirty="0"/>
              <a:t> </a:t>
            </a:r>
            <a:r>
              <a:rPr lang="ru-RU" b="1" dirty="0" err="1" smtClean="0"/>
              <a:t>контакти</a:t>
            </a:r>
            <a:r>
              <a:rPr lang="ru-RU" b="1" dirty="0" smtClean="0"/>
              <a:t> </a:t>
            </a:r>
            <a:r>
              <a:rPr lang="ru-RU" b="1" dirty="0" err="1"/>
              <a:t>зі</a:t>
            </a:r>
            <a:r>
              <a:rPr lang="ru-RU" b="1" dirty="0"/>
              <a:t> </a:t>
            </a:r>
            <a:r>
              <a:rPr lang="ru-RU" b="1" dirty="0" err="1"/>
              <a:t>своїми</a:t>
            </a:r>
            <a:r>
              <a:rPr lang="ru-RU" b="1" dirty="0"/>
              <a:t> </a:t>
            </a:r>
            <a:r>
              <a:rPr lang="ru-RU" b="1" dirty="0" err="1" smtClean="0"/>
              <a:t>однолітками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Формування</a:t>
            </a:r>
            <a:r>
              <a:rPr lang="ru-RU" b="1" dirty="0" smtClean="0"/>
              <a:t> у </a:t>
            </a:r>
            <a:r>
              <a:rPr lang="ru-RU" b="1" dirty="0" err="1"/>
              <a:t>дитини</a:t>
            </a:r>
            <a:r>
              <a:rPr lang="ru-RU" b="1" dirty="0"/>
              <a:t> </a:t>
            </a:r>
            <a:r>
              <a:rPr lang="ru-RU" b="1" dirty="0" err="1" smtClean="0"/>
              <a:t>соціальних</a:t>
            </a:r>
            <a:r>
              <a:rPr lang="ru-RU" b="1" dirty="0" smtClean="0"/>
              <a:t> </a:t>
            </a:r>
            <a:r>
              <a:rPr lang="ru-RU" b="1" dirty="0" err="1" smtClean="0"/>
              <a:t>навичок</a:t>
            </a:r>
            <a:r>
              <a:rPr lang="ru-RU" b="1" dirty="0" smtClean="0"/>
              <a:t> (</a:t>
            </a:r>
            <a:r>
              <a:rPr lang="ru-RU" b="1" dirty="0" err="1" smtClean="0"/>
              <a:t>стрестостійкість</a:t>
            </a:r>
            <a:r>
              <a:rPr lang="ru-RU" b="1" dirty="0" smtClean="0"/>
              <a:t>, </a:t>
            </a:r>
            <a:r>
              <a:rPr lang="ru-RU" b="1" dirty="0" err="1" smtClean="0"/>
              <a:t>вміння</a:t>
            </a:r>
            <a:r>
              <a:rPr lang="ru-RU" b="1" dirty="0" smtClean="0"/>
              <a:t> </a:t>
            </a:r>
            <a:r>
              <a:rPr lang="ru-RU" b="1" dirty="0" err="1" smtClean="0"/>
              <a:t>відкрито</a:t>
            </a:r>
            <a:r>
              <a:rPr lang="ru-RU" b="1" dirty="0" smtClean="0"/>
              <a:t> </a:t>
            </a:r>
            <a:r>
              <a:rPr lang="ru-RU" b="1" dirty="0" err="1"/>
              <a:t>висловлювати</a:t>
            </a:r>
            <a:r>
              <a:rPr lang="ru-RU" b="1" dirty="0"/>
              <a:t> </a:t>
            </a:r>
            <a:r>
              <a:rPr lang="ru-RU" b="1" dirty="0" err="1" smtClean="0"/>
              <a:t>незадоволення</a:t>
            </a:r>
            <a:r>
              <a:rPr lang="ru-RU" b="1" dirty="0" smtClean="0"/>
              <a:t>, </a:t>
            </a:r>
            <a:r>
              <a:rPr lang="ru-RU" b="1" dirty="0" err="1" smtClean="0"/>
              <a:t>навички</a:t>
            </a:r>
            <a:r>
              <a:rPr lang="ru-RU" b="1" dirty="0" smtClean="0"/>
              <a:t> </a:t>
            </a:r>
            <a:r>
              <a:rPr lang="ru-RU" b="1" dirty="0" err="1"/>
              <a:t>командної</a:t>
            </a:r>
            <a:r>
              <a:rPr lang="ru-RU" b="1" dirty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, </a:t>
            </a:r>
            <a:r>
              <a:rPr lang="ru-RU" b="1" dirty="0" err="1" smtClean="0"/>
              <a:t>звернення</a:t>
            </a:r>
            <a:r>
              <a:rPr lang="ru-RU" b="1" dirty="0" smtClean="0"/>
              <a:t> за </a:t>
            </a:r>
            <a:r>
              <a:rPr lang="ru-RU" b="1" dirty="0" err="1" smtClean="0"/>
              <a:t>порадою</a:t>
            </a:r>
            <a:r>
              <a:rPr lang="ru-RU" b="1" dirty="0" smtClean="0"/>
              <a:t>, </a:t>
            </a:r>
            <a:r>
              <a:rPr lang="ru-RU" b="1" dirty="0" err="1" smtClean="0"/>
              <a:t>потаришувати</a:t>
            </a:r>
            <a:r>
              <a:rPr lang="ru-RU" b="1" dirty="0" smtClean="0"/>
              <a:t> з </a:t>
            </a:r>
            <a:r>
              <a:rPr lang="ru-RU" b="1" dirty="0" err="1" smtClean="0"/>
              <a:t>агресором</a:t>
            </a:r>
            <a:r>
              <a:rPr lang="ru-RU" b="1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uk-UA" b="1" dirty="0" smtClean="0"/>
              <a:t>Реалізація дитини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/>
              </a:rPr>
              <a:t>ЩО РОБИТИ З ЖЕРТВОЮ?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3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900000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uk-UA" b="1" dirty="0"/>
              <a:t>Виявлення справжнього ініціатора </a:t>
            </a:r>
            <a:r>
              <a:rPr lang="uk-UA" b="1" dirty="0" err="1"/>
              <a:t>буллінгу</a:t>
            </a:r>
            <a:endParaRPr lang="uk-UA" b="1" dirty="0"/>
          </a:p>
          <a:p>
            <a:pPr marL="624078" indent="-514350">
              <a:buFont typeface="+mj-lt"/>
              <a:buAutoNum type="arabicPeriod"/>
            </a:pPr>
            <a:r>
              <a:rPr lang="uk-UA" b="1" dirty="0"/>
              <a:t>Роз’яснювальна робота з дитиною (правова та моральна просвіта)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соціальних</a:t>
            </a:r>
            <a:r>
              <a:rPr lang="ru-RU" b="1" dirty="0"/>
              <a:t> </a:t>
            </a:r>
            <a:r>
              <a:rPr lang="ru-RU" b="1" dirty="0" err="1"/>
              <a:t>навичок</a:t>
            </a:r>
            <a:r>
              <a:rPr lang="ru-RU" b="1" dirty="0"/>
              <a:t> (</a:t>
            </a: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емпатії</a:t>
            </a:r>
            <a:r>
              <a:rPr lang="ru-RU" b="1" dirty="0"/>
              <a:t>, </a:t>
            </a:r>
            <a:r>
              <a:rPr lang="ru-RU" b="1" dirty="0" err="1"/>
              <a:t>слухати</a:t>
            </a:r>
            <a:r>
              <a:rPr lang="ru-RU" b="1" dirty="0"/>
              <a:t> та </a:t>
            </a:r>
            <a:r>
              <a:rPr lang="ru-RU" b="1" dirty="0" err="1"/>
              <a:t>чути</a:t>
            </a:r>
            <a:r>
              <a:rPr lang="ru-RU" b="1" dirty="0"/>
              <a:t> </a:t>
            </a:r>
            <a:r>
              <a:rPr lang="ru-RU" b="1" dirty="0" err="1"/>
              <a:t>інших</a:t>
            </a:r>
            <a:r>
              <a:rPr lang="ru-RU" b="1" dirty="0"/>
              <a:t>, </a:t>
            </a:r>
            <a:r>
              <a:rPr lang="ru-RU" b="1" dirty="0" err="1"/>
              <a:t>спостерігати</a:t>
            </a:r>
            <a:r>
              <a:rPr lang="ru-RU" b="1" dirty="0"/>
              <a:t> за </a:t>
            </a:r>
            <a:r>
              <a:rPr lang="ru-RU" b="1" dirty="0" err="1"/>
              <a:t>діями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, </a:t>
            </a:r>
            <a:r>
              <a:rPr lang="ru-RU" b="1" dirty="0" err="1"/>
              <a:t>аналізувати</a:t>
            </a:r>
            <a:r>
              <a:rPr lang="ru-RU" b="1" dirty="0"/>
              <a:t> </a:t>
            </a:r>
            <a:r>
              <a:rPr lang="ru-RU" b="1" dirty="0" err="1"/>
              <a:t>власні</a:t>
            </a:r>
            <a:r>
              <a:rPr lang="ru-RU" b="1" dirty="0"/>
              <a:t> </a:t>
            </a:r>
            <a:r>
              <a:rPr lang="ru-RU" b="1" dirty="0" err="1"/>
              <a:t>почуття</a:t>
            </a:r>
            <a:r>
              <a:rPr lang="ru-RU" b="1" dirty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uk-UA" b="1" dirty="0"/>
              <a:t>Робота з </a:t>
            </a:r>
            <a:r>
              <a:rPr lang="uk-UA" b="1" dirty="0" err="1"/>
              <a:t>сімїєю</a:t>
            </a:r>
            <a:endParaRPr lang="uk-UA" b="1" dirty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Визначити</a:t>
            </a:r>
            <a:r>
              <a:rPr lang="ru-RU" b="1" dirty="0"/>
              <a:t> </a:t>
            </a:r>
            <a:r>
              <a:rPr lang="ru-RU" b="1" dirty="0" err="1"/>
              <a:t>мотиви</a:t>
            </a:r>
            <a:r>
              <a:rPr lang="ru-RU" b="1" dirty="0"/>
              <a:t> </a:t>
            </a:r>
            <a:r>
              <a:rPr lang="ru-RU" b="1" dirty="0" err="1"/>
              <a:t>насильницької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r>
              <a:rPr lang="ru-RU" b="1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effectLst/>
              </a:rPr>
              <a:t>ЩО РОБИТИ З ПЕРЕСЛІДУВАЧАМИ</a:t>
            </a:r>
            <a:r>
              <a:rPr lang="ru-RU" i="1" dirty="0" smtClean="0">
                <a:effectLst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87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Контроль </a:t>
            </a:r>
            <a:r>
              <a:rPr lang="ru-RU" b="1" dirty="0"/>
              <a:t>за </a:t>
            </a:r>
            <a:r>
              <a:rPr lang="ru-RU" b="1" dirty="0" err="1"/>
              <a:t>самооцінкою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. 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Донесення</a:t>
            </a:r>
            <a:r>
              <a:rPr lang="ru-RU" b="1" dirty="0"/>
              <a:t> думки,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позиції</a:t>
            </a:r>
            <a:r>
              <a:rPr lang="ru-RU" b="1" dirty="0"/>
              <a:t> кожного 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 </a:t>
            </a:r>
            <a:r>
              <a:rPr lang="ru-RU" b="1" dirty="0" err="1"/>
              <a:t>втручання</a:t>
            </a:r>
            <a:r>
              <a:rPr lang="ru-RU" b="1" dirty="0"/>
              <a:t> в </a:t>
            </a:r>
            <a:r>
              <a:rPr lang="ru-RU" b="1" dirty="0" err="1"/>
              <a:t>процес</a:t>
            </a:r>
            <a:r>
              <a:rPr lang="ru-RU" b="1" dirty="0"/>
              <a:t> </a:t>
            </a:r>
            <a:r>
              <a:rPr lang="ru-RU" b="1" dirty="0" err="1" smtClean="0"/>
              <a:t>насилля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Закріплення</a:t>
            </a:r>
            <a:r>
              <a:rPr lang="ru-RU" b="1" dirty="0" smtClean="0"/>
              <a:t> </a:t>
            </a:r>
            <a:r>
              <a:rPr lang="ru-RU" b="1" dirty="0" err="1" smtClean="0"/>
              <a:t>дієвості</a:t>
            </a:r>
            <a:r>
              <a:rPr lang="ru-RU" b="1" dirty="0" smtClean="0"/>
              <a:t> </a:t>
            </a:r>
            <a:r>
              <a:rPr lang="ru-RU" b="1" dirty="0" err="1"/>
              <a:t>інституту</a:t>
            </a:r>
            <a:r>
              <a:rPr lang="ru-RU" b="1" dirty="0"/>
              <a:t> </a:t>
            </a:r>
            <a:r>
              <a:rPr lang="ru-RU" b="1" dirty="0" err="1"/>
              <a:t>скарг</a:t>
            </a:r>
            <a:r>
              <a:rPr lang="ru-RU" b="1" dirty="0"/>
              <a:t> у </a:t>
            </a:r>
            <a:r>
              <a:rPr lang="ru-RU" b="1" dirty="0" err="1"/>
              <a:t>школі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>
                <a:effectLst/>
              </a:rPr>
              <a:t>ЩО РОБИТИ ЗІ СПОСТЕРІГАЧАМИ?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0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Позашкільні</a:t>
            </a:r>
            <a:r>
              <a:rPr lang="ru-RU" b="1" dirty="0"/>
              <a:t> </a:t>
            </a:r>
            <a:r>
              <a:rPr lang="ru-RU" b="1" dirty="0" err="1"/>
              <a:t>заняття</a:t>
            </a:r>
            <a:r>
              <a:rPr lang="ru-RU" b="1" dirty="0"/>
              <a:t> з </a:t>
            </a:r>
            <a:r>
              <a:rPr lang="ru-RU" b="1" dirty="0" err="1"/>
              <a:t>класом</a:t>
            </a:r>
            <a:r>
              <a:rPr lang="ru-RU" dirty="0"/>
              <a:t> 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Роз’яснення</a:t>
            </a:r>
            <a:r>
              <a:rPr lang="ru-RU" b="1" dirty="0"/>
              <a:t> </a:t>
            </a:r>
            <a:r>
              <a:rPr lang="ru-RU" b="1" dirty="0" err="1"/>
              <a:t>класу</a:t>
            </a:r>
            <a:r>
              <a:rPr lang="ru-RU" b="1" dirty="0"/>
              <a:t> (</a:t>
            </a:r>
            <a:r>
              <a:rPr lang="ru-RU" b="1" dirty="0" err="1"/>
              <a:t>групі</a:t>
            </a:r>
            <a:r>
              <a:rPr lang="ru-RU" b="1" dirty="0"/>
              <a:t>) </a:t>
            </a:r>
            <a:r>
              <a:rPr lang="ru-RU" b="1" dirty="0" err="1"/>
              <a:t>поняття</a:t>
            </a:r>
            <a:r>
              <a:rPr lang="ru-RU" b="1" dirty="0"/>
              <a:t> булінгу як </a:t>
            </a:r>
            <a:r>
              <a:rPr lang="ru-RU" b="1" dirty="0" err="1" smtClean="0"/>
              <a:t>явища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uk-UA" b="1" dirty="0"/>
              <a:t>Розвивати та закріплювати у дітей</a:t>
            </a:r>
            <a:r>
              <a:rPr lang="uk-UA" dirty="0"/>
              <a:t> (особливо – стосується свідків) </a:t>
            </a:r>
            <a:r>
              <a:rPr lang="uk-UA" b="1" dirty="0"/>
              <a:t>упевненість щодо необхідності захищати і свої межі</a:t>
            </a:r>
            <a:r>
              <a:rPr lang="uk-UA" dirty="0"/>
              <a:t>, і межі слабших (жертви</a:t>
            </a:r>
            <a:r>
              <a:rPr lang="uk-UA" dirty="0" smtClean="0"/>
              <a:t>).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емпатії</a:t>
            </a:r>
            <a:r>
              <a:rPr lang="ru-RU" b="1" dirty="0"/>
              <a:t> в </a:t>
            </a:r>
            <a:r>
              <a:rPr lang="ru-RU" b="1" dirty="0" err="1"/>
              <a:t>групі</a:t>
            </a:r>
            <a:r>
              <a:rPr lang="ru-RU" b="1" dirty="0"/>
              <a:t> та </a:t>
            </a:r>
            <a:r>
              <a:rPr lang="ru-RU" b="1" dirty="0" err="1"/>
              <a:t>спроможності</a:t>
            </a:r>
            <a:r>
              <a:rPr lang="ru-RU" b="1" dirty="0"/>
              <a:t> </a:t>
            </a:r>
            <a:r>
              <a:rPr lang="ru-RU" b="1" dirty="0" err="1"/>
              <a:t>контролювати</a:t>
            </a:r>
            <a:r>
              <a:rPr lang="ru-RU" b="1" dirty="0"/>
              <a:t> </a:t>
            </a:r>
            <a:r>
              <a:rPr lang="ru-RU" b="1" dirty="0" err="1"/>
              <a:t>свої</a:t>
            </a:r>
            <a:r>
              <a:rPr lang="ru-RU" b="1" dirty="0"/>
              <a:t> </a:t>
            </a:r>
            <a:r>
              <a:rPr lang="ru-RU" b="1" dirty="0" err="1"/>
              <a:t>почуття</a:t>
            </a:r>
            <a:r>
              <a:rPr lang="ru-RU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Залучення</a:t>
            </a:r>
            <a:r>
              <a:rPr lang="ru-RU" b="1" dirty="0" smtClean="0"/>
              <a:t> </a:t>
            </a:r>
            <a:r>
              <a:rPr lang="ru-RU" b="1" dirty="0" err="1" smtClean="0"/>
              <a:t>батьків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Формування</a:t>
            </a:r>
            <a:r>
              <a:rPr lang="ru-RU" b="1" dirty="0"/>
              <a:t> у </a:t>
            </a:r>
            <a:r>
              <a:rPr lang="ru-RU" b="1" dirty="0" err="1"/>
              <a:t>дітей</a:t>
            </a:r>
            <a:r>
              <a:rPr lang="ru-RU" b="1" dirty="0"/>
              <a:t> </a:t>
            </a:r>
            <a:r>
              <a:rPr lang="ru-RU" b="1" dirty="0" err="1"/>
              <a:t>навичок</a:t>
            </a:r>
            <a:r>
              <a:rPr lang="ru-RU" b="1" dirty="0"/>
              <a:t> </a:t>
            </a:r>
            <a:r>
              <a:rPr lang="ru-RU" b="1" dirty="0" err="1"/>
              <a:t>антибулінгової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Групова робота щодо </a:t>
            </a:r>
            <a:r>
              <a:rPr lang="uk-UA" dirty="0" err="1" smtClean="0"/>
              <a:t>антибуллінгу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3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980728"/>
            <a:ext cx="3406552" cy="4176464"/>
          </a:xfrm>
        </p:spPr>
        <p:txBody>
          <a:bodyPr>
            <a:normAutofit/>
          </a:bodyPr>
          <a:lstStyle/>
          <a:p>
            <a:pPr lvl="0" algn="ctr"/>
            <a:r>
              <a:rPr lang="uk-UA" sz="5400" i="1" dirty="0">
                <a:solidFill>
                  <a:srgbClr val="FF0000"/>
                </a:solidFill>
              </a:rPr>
              <a:t>Притча </a:t>
            </a:r>
            <a:r>
              <a:rPr lang="uk-UA" sz="5400" i="1" dirty="0" smtClean="0">
                <a:solidFill>
                  <a:srgbClr val="FF0000"/>
                </a:solidFill>
              </a:rPr>
              <a:t>про двох вовків</a:t>
            </a:r>
            <a:endParaRPr lang="ru-RU" sz="5400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ÐÐ°ÑÑÐ¸Ð½ÐºÐ¸ Ð¿Ð¾ Ð·Ð°Ð¿ÑÐ¾ÑÑ ÐÐ ÐÐ¢Ð§Ð Ð ÐÐÐ£Ð¥ ÐÐÐÐÐÐ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39122"/>
            <a:ext cx="478155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65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1. </a:t>
            </a:r>
            <a:r>
              <a:rPr lang="ru-RU" dirty="0" err="1" smtClean="0"/>
              <a:t>Носсрат</a:t>
            </a:r>
            <a:r>
              <a:rPr lang="ru-RU" dirty="0" smtClean="0"/>
              <a:t> </a:t>
            </a:r>
            <a:r>
              <a:rPr lang="ru-RU" dirty="0" err="1"/>
              <a:t>Пезешкян</a:t>
            </a:r>
            <a:r>
              <a:rPr lang="ru-RU" dirty="0"/>
              <a:t> «Торговец и попугай». Восточные истории и психотерапия.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2. Миллс </a:t>
            </a:r>
            <a:r>
              <a:rPr lang="ru-RU" dirty="0"/>
              <a:t>Дж., </a:t>
            </a:r>
            <a:r>
              <a:rPr lang="ru-RU" dirty="0" err="1"/>
              <a:t>Кроули</a:t>
            </a:r>
            <a:r>
              <a:rPr lang="ru-RU" dirty="0"/>
              <a:t> Р. «Терапевтические метафоры для детей и «внутреннего ребенка».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3. Дорис </a:t>
            </a:r>
            <a:r>
              <a:rPr lang="ru-RU" dirty="0" err="1"/>
              <a:t>Бретт</a:t>
            </a:r>
            <a:r>
              <a:rPr lang="ru-RU" dirty="0"/>
              <a:t>. «Жила-была девочка, похожая на тебя...». Психотерапевтические истории для детей.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Советую почитать:</a:t>
            </a:r>
          </a:p>
        </p:txBody>
      </p:sp>
    </p:spTree>
    <p:extLst>
      <p:ext uri="{BB962C8B-B14F-4D97-AF65-F5344CB8AC3E}">
        <p14:creationId xmlns:p14="http://schemas.microsoft.com/office/powerpoint/2010/main" val="133160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/>
          </a:bodyPr>
          <a:lstStyle/>
          <a:p>
            <a:r>
              <a:rPr lang="uk-UA" sz="3200" i="1" dirty="0"/>
              <a:t>Сьогодні мене вразило…</a:t>
            </a:r>
            <a:endParaRPr lang="ru-RU" sz="3200" dirty="0"/>
          </a:p>
          <a:p>
            <a:r>
              <a:rPr lang="uk-UA" sz="3200" i="1" dirty="0"/>
              <a:t>Сьогодні мене згадалося…</a:t>
            </a:r>
            <a:endParaRPr lang="ru-RU" sz="3200" dirty="0"/>
          </a:p>
          <a:p>
            <a:r>
              <a:rPr lang="uk-UA" sz="3200" i="1" dirty="0"/>
              <a:t>Мені запам'яталося…</a:t>
            </a:r>
            <a:endParaRPr lang="ru-RU" sz="3200" dirty="0"/>
          </a:p>
          <a:p>
            <a:r>
              <a:rPr lang="uk-UA" sz="3200" i="1" dirty="0"/>
              <a:t>Мене дратувало…</a:t>
            </a:r>
            <a:endParaRPr lang="ru-RU" sz="3200" dirty="0"/>
          </a:p>
          <a:p>
            <a:r>
              <a:rPr lang="uk-UA" sz="3200" i="1" dirty="0"/>
              <a:t>Мені було цікаво…</a:t>
            </a:r>
            <a:endParaRPr lang="ru-RU" sz="3200" dirty="0"/>
          </a:p>
          <a:p>
            <a:r>
              <a:rPr lang="uk-UA" sz="3200" i="1" dirty="0"/>
              <a:t>Мене порадувало…</a:t>
            </a:r>
            <a:endParaRPr lang="ru-RU" sz="3200" dirty="0"/>
          </a:p>
          <a:p>
            <a:r>
              <a:rPr lang="uk-UA" sz="3200" i="1" dirty="0"/>
              <a:t>Спілкування було</a:t>
            </a:r>
            <a:r>
              <a:rPr lang="uk-UA" sz="3200" i="1" dirty="0" smtClean="0"/>
              <a:t>…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>
                <a:effectLst/>
              </a:rPr>
              <a:t>Вправа «Прес»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70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42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04864"/>
            <a:ext cx="8435280" cy="4392488"/>
          </a:xfrm>
        </p:spPr>
        <p:txBody>
          <a:bodyPr>
            <a:normAutofit/>
          </a:bodyPr>
          <a:lstStyle/>
          <a:p>
            <a:r>
              <a:rPr lang="ru-RU" sz="2400" b="1" i="1" dirty="0" err="1">
                <a:solidFill>
                  <a:srgbClr val="FF0000"/>
                </a:solidFill>
              </a:rPr>
              <a:t>Булінг</a:t>
            </a:r>
            <a:r>
              <a:rPr lang="ru-RU" sz="2400" b="1" i="1" dirty="0">
                <a:solidFill>
                  <a:srgbClr val="FF0000"/>
                </a:solidFill>
              </a:rPr>
              <a:t> (</a:t>
            </a:r>
            <a:r>
              <a:rPr lang="ru-RU" sz="2400" b="1" i="1" dirty="0" err="1">
                <a:solidFill>
                  <a:srgbClr val="FF0000"/>
                </a:solidFill>
              </a:rPr>
              <a:t>цькування</a:t>
            </a:r>
            <a:r>
              <a:rPr lang="ru-RU" sz="2400" b="1" i="1" dirty="0">
                <a:solidFill>
                  <a:srgbClr val="FF0000"/>
                </a:solidFill>
              </a:rPr>
              <a:t>) </a:t>
            </a:r>
            <a:r>
              <a:rPr lang="ru-RU" sz="2400" i="1" dirty="0">
                <a:solidFill>
                  <a:srgbClr val="FF0000"/>
                </a:solidFill>
              </a:rPr>
              <a:t>- </a:t>
            </a:r>
            <a:r>
              <a:rPr lang="ru-RU" sz="2400" b="1" i="1" dirty="0" err="1"/>
              <a:t>діяння</a:t>
            </a:r>
            <a:r>
              <a:rPr lang="ru-RU" sz="2400" b="1" i="1" dirty="0"/>
              <a:t> </a:t>
            </a:r>
            <a:r>
              <a:rPr lang="ru-RU" sz="2400" b="1" i="1" dirty="0" err="1"/>
              <a:t>учасників</a:t>
            </a:r>
            <a:r>
              <a:rPr lang="ru-RU" sz="2400" b="1" i="1" dirty="0"/>
              <a:t> </a:t>
            </a:r>
            <a:r>
              <a:rPr lang="ru-RU" sz="2400" b="1" i="1" dirty="0" err="1"/>
              <a:t>освітнього</a:t>
            </a:r>
            <a:r>
              <a:rPr lang="ru-RU" sz="2400" b="1" i="1" dirty="0"/>
              <a:t> </a:t>
            </a:r>
            <a:r>
              <a:rPr lang="ru-RU" sz="2400" b="1" i="1" dirty="0" err="1"/>
              <a:t>процесу</a:t>
            </a:r>
            <a:r>
              <a:rPr lang="ru-RU" sz="2400" b="1" i="1" dirty="0"/>
              <a:t>, </a:t>
            </a:r>
            <a:r>
              <a:rPr lang="ru-RU" sz="2400" b="1" i="1" dirty="0" err="1"/>
              <a:t>які</a:t>
            </a:r>
            <a:r>
              <a:rPr lang="ru-RU" sz="2400" b="1" i="1" dirty="0"/>
              <a:t> </a:t>
            </a:r>
            <a:r>
              <a:rPr lang="ru-RU" sz="2400" b="1" i="1" dirty="0" err="1"/>
              <a:t>полягають</a:t>
            </a:r>
            <a:r>
              <a:rPr lang="ru-RU" sz="2400" b="1" i="1" dirty="0"/>
              <a:t> у </a:t>
            </a:r>
            <a:r>
              <a:rPr lang="ru-RU" sz="2400" b="1" i="1" dirty="0" err="1"/>
              <a:t>психологічному</a:t>
            </a:r>
            <a:r>
              <a:rPr lang="ru-RU" sz="2400" b="1" i="1" dirty="0"/>
              <a:t>, </a:t>
            </a:r>
            <a:r>
              <a:rPr lang="ru-RU" sz="2400" b="1" i="1" dirty="0" err="1"/>
              <a:t>фізичному</a:t>
            </a:r>
            <a:r>
              <a:rPr lang="ru-RU" sz="2400" b="1" i="1" dirty="0"/>
              <a:t>, </a:t>
            </a:r>
            <a:r>
              <a:rPr lang="ru-RU" sz="2400" b="1" i="1" dirty="0" err="1"/>
              <a:t>економічному</a:t>
            </a:r>
            <a:r>
              <a:rPr lang="ru-RU" sz="2400" b="1" i="1" dirty="0"/>
              <a:t>, сексуальному </a:t>
            </a:r>
            <a:r>
              <a:rPr lang="ru-RU" sz="2400" b="1" i="1" dirty="0" err="1"/>
              <a:t>насильстві</a:t>
            </a:r>
            <a:r>
              <a:rPr lang="ru-RU" sz="2400" b="1" i="1" dirty="0"/>
              <a:t>, у тому </a:t>
            </a:r>
            <a:r>
              <a:rPr lang="ru-RU" sz="2400" b="1" i="1" dirty="0" err="1"/>
              <a:t>числі</a:t>
            </a:r>
            <a:r>
              <a:rPr lang="ru-RU" sz="2400" b="1" i="1" dirty="0"/>
              <a:t> </a:t>
            </a:r>
            <a:r>
              <a:rPr lang="ru-RU" sz="2400" b="1" i="1" dirty="0" err="1"/>
              <a:t>із</a:t>
            </a:r>
            <a:r>
              <a:rPr lang="ru-RU" sz="2400" b="1" i="1" dirty="0"/>
              <a:t> </a:t>
            </a:r>
            <a:r>
              <a:rPr lang="ru-RU" sz="2400" b="1" i="1" dirty="0" err="1"/>
              <a:t>застосуванням</a:t>
            </a:r>
            <a:r>
              <a:rPr lang="ru-RU" sz="2400" b="1" i="1" dirty="0"/>
              <a:t> </a:t>
            </a:r>
            <a:r>
              <a:rPr lang="ru-RU" sz="2400" b="1" i="1" dirty="0" err="1"/>
              <a:t>засобів</a:t>
            </a:r>
            <a:r>
              <a:rPr lang="ru-RU" sz="2400" b="1" i="1" dirty="0"/>
              <a:t> </a:t>
            </a:r>
            <a:r>
              <a:rPr lang="ru-RU" sz="2400" b="1" i="1" dirty="0" err="1"/>
              <a:t>електронних</a:t>
            </a:r>
            <a:r>
              <a:rPr lang="ru-RU" sz="2400" b="1" i="1" dirty="0"/>
              <a:t> </a:t>
            </a:r>
            <a:r>
              <a:rPr lang="ru-RU" sz="2400" b="1" i="1" dirty="0" err="1"/>
              <a:t>комунікацій</a:t>
            </a:r>
            <a:r>
              <a:rPr lang="ru-RU" sz="2400" b="1" i="1" dirty="0"/>
              <a:t>, </a:t>
            </a:r>
            <a:r>
              <a:rPr lang="ru-RU" sz="2400" b="1" i="1" dirty="0" err="1"/>
              <a:t>що</a:t>
            </a:r>
            <a:r>
              <a:rPr lang="ru-RU" sz="2400" b="1" i="1" dirty="0"/>
              <a:t> </a:t>
            </a:r>
            <a:r>
              <a:rPr lang="ru-RU" sz="2400" b="1" i="1" dirty="0" err="1"/>
              <a:t>вчиняються</a:t>
            </a:r>
            <a:r>
              <a:rPr lang="ru-RU" sz="2400" b="1" i="1" dirty="0"/>
              <a:t> </a:t>
            </a:r>
            <a:r>
              <a:rPr lang="ru-RU" sz="2400" b="1" i="1" dirty="0" err="1"/>
              <a:t>стосовно</a:t>
            </a:r>
            <a:r>
              <a:rPr lang="ru-RU" sz="2400" b="1" i="1" dirty="0"/>
              <a:t> </a:t>
            </a:r>
            <a:r>
              <a:rPr lang="ru-RU" sz="2400" b="1" i="1" dirty="0" err="1"/>
              <a:t>малолітньої</a:t>
            </a:r>
            <a:r>
              <a:rPr lang="ru-RU" sz="2400" b="1" i="1" dirty="0"/>
              <a:t> </a:t>
            </a:r>
            <a:r>
              <a:rPr lang="ru-RU" sz="2400" b="1" i="1" dirty="0" err="1"/>
              <a:t>чи</a:t>
            </a:r>
            <a:r>
              <a:rPr lang="ru-RU" sz="2400" b="1" i="1" dirty="0"/>
              <a:t> </a:t>
            </a:r>
            <a:r>
              <a:rPr lang="ru-RU" sz="2400" b="1" i="1" dirty="0" err="1"/>
              <a:t>неповнолітньої</a:t>
            </a:r>
            <a:r>
              <a:rPr lang="ru-RU" sz="2400" b="1" i="1" dirty="0"/>
              <a:t> особи </a:t>
            </a:r>
            <a:r>
              <a:rPr lang="ru-RU" sz="2400" b="1" i="1" dirty="0" err="1"/>
              <a:t>або</a:t>
            </a:r>
            <a:r>
              <a:rPr lang="ru-RU" sz="2400" b="1" i="1" dirty="0"/>
              <a:t> такою особою </a:t>
            </a:r>
            <a:r>
              <a:rPr lang="ru-RU" sz="2400" b="1" i="1" dirty="0" err="1"/>
              <a:t>стосовно</a:t>
            </a:r>
            <a:r>
              <a:rPr lang="ru-RU" sz="2400" b="1" i="1" dirty="0"/>
              <a:t> </a:t>
            </a:r>
            <a:r>
              <a:rPr lang="ru-RU" sz="2400" b="1" i="1" dirty="0" err="1"/>
              <a:t>інших</a:t>
            </a:r>
            <a:r>
              <a:rPr lang="ru-RU" sz="2400" b="1" i="1" dirty="0"/>
              <a:t> </a:t>
            </a:r>
            <a:r>
              <a:rPr lang="ru-RU" sz="2400" b="1" i="1" dirty="0" err="1"/>
              <a:t>учасників</a:t>
            </a:r>
            <a:r>
              <a:rPr lang="ru-RU" sz="2400" b="1" i="1" dirty="0"/>
              <a:t> </a:t>
            </a:r>
            <a:r>
              <a:rPr lang="ru-RU" sz="2400" b="1" i="1" dirty="0" err="1"/>
              <a:t>освітнього</a:t>
            </a:r>
            <a:r>
              <a:rPr lang="ru-RU" sz="2400" b="1" i="1" dirty="0"/>
              <a:t> </a:t>
            </a:r>
            <a:r>
              <a:rPr lang="ru-RU" sz="2400" b="1" i="1" dirty="0" err="1"/>
              <a:t>процесу</a:t>
            </a:r>
            <a:r>
              <a:rPr lang="ru-RU" sz="2400" b="1" i="1" dirty="0"/>
              <a:t>, </a:t>
            </a:r>
            <a:r>
              <a:rPr lang="ru-RU" sz="2400" b="1" i="1" dirty="0" err="1"/>
              <a:t>внаслідок</a:t>
            </a:r>
            <a:r>
              <a:rPr lang="ru-RU" sz="2400" b="1" i="1" dirty="0"/>
              <a:t> </a:t>
            </a:r>
            <a:r>
              <a:rPr lang="ru-RU" sz="2400" b="1" i="1" dirty="0" err="1"/>
              <a:t>чого</a:t>
            </a:r>
            <a:r>
              <a:rPr lang="ru-RU" sz="2400" b="1" i="1" dirty="0"/>
              <a:t> </a:t>
            </a:r>
            <a:r>
              <a:rPr lang="ru-RU" sz="2800" b="1" i="1" dirty="0">
                <a:solidFill>
                  <a:srgbClr val="FF0000"/>
                </a:solidFill>
              </a:rPr>
              <a:t>могла бути </a:t>
            </a:r>
            <a:r>
              <a:rPr lang="ru-RU" sz="2400" b="1" i="1" dirty="0" err="1"/>
              <a:t>чи</a:t>
            </a:r>
            <a:r>
              <a:rPr lang="ru-RU" sz="2400" b="1" i="1" dirty="0"/>
              <a:t> </a:t>
            </a:r>
            <a:r>
              <a:rPr lang="ru-RU" sz="2400" b="1" i="1" dirty="0" err="1"/>
              <a:t>була</a:t>
            </a:r>
            <a:r>
              <a:rPr lang="ru-RU" sz="2400" b="1" i="1" dirty="0"/>
              <a:t> </a:t>
            </a:r>
            <a:r>
              <a:rPr lang="ru-RU" sz="2400" b="1" i="1" dirty="0" err="1"/>
              <a:t>заподіяна</a:t>
            </a:r>
            <a:r>
              <a:rPr lang="ru-RU" sz="2400" b="1" i="1" dirty="0"/>
              <a:t> шкода </a:t>
            </a:r>
            <a:r>
              <a:rPr lang="ru-RU" sz="2400" b="1" i="1" dirty="0" err="1"/>
              <a:t>психічному</a:t>
            </a:r>
            <a:r>
              <a:rPr lang="ru-RU" sz="2400" b="1" i="1" dirty="0"/>
              <a:t> </a:t>
            </a:r>
            <a:r>
              <a:rPr lang="ru-RU" sz="2400" b="1" i="1" dirty="0" err="1"/>
              <a:t>або</a:t>
            </a:r>
            <a:r>
              <a:rPr lang="ru-RU" sz="2400" b="1" i="1" dirty="0"/>
              <a:t> </a:t>
            </a:r>
            <a:r>
              <a:rPr lang="ru-RU" sz="2400" b="1" i="1" dirty="0" err="1"/>
              <a:t>фізичному</a:t>
            </a:r>
            <a:r>
              <a:rPr lang="ru-RU" sz="2400" b="1" i="1" dirty="0"/>
              <a:t> </a:t>
            </a:r>
            <a:r>
              <a:rPr lang="ru-RU" sz="2400" b="1" i="1" dirty="0" err="1"/>
              <a:t>здоров’ю</a:t>
            </a:r>
            <a:r>
              <a:rPr lang="ru-RU" sz="2400" b="1" i="1" dirty="0"/>
              <a:t> </a:t>
            </a:r>
            <a:r>
              <a:rPr lang="ru-RU" sz="2400" b="1" i="1" dirty="0" err="1"/>
              <a:t>потерпілого</a:t>
            </a:r>
            <a:r>
              <a:rPr lang="ru-RU" sz="2400" b="1" i="1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noAutofit/>
          </a:bodyPr>
          <a:lstStyle/>
          <a:p>
            <a:pPr algn="r"/>
            <a: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  <a:t>Закон 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</a:rPr>
              <a:t>України «Про внесення змін до деяких законодавчих актів України щодо протидії булінгу (цькуванню)»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2896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01608" cy="2016224"/>
          </a:xfrm>
        </p:spPr>
        <p:txBody>
          <a:bodyPr>
            <a:normAutofit/>
          </a:bodyPr>
          <a:lstStyle/>
          <a:p>
            <a:pPr algn="ctr"/>
            <a:r>
              <a:rPr lang="uk-UA" sz="3100" dirty="0">
                <a:solidFill>
                  <a:schemeClr val="tx2">
                    <a:lumMod val="75000"/>
                  </a:schemeClr>
                </a:solidFill>
              </a:rPr>
              <a:t>Закон України «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Про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внесення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tx2">
                    <a:lumMod val="75000"/>
                  </a:schemeClr>
                </a:solidFill>
              </a:rPr>
              <a:t>змін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деяких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законодавчих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актів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України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щодо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протидії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булінгу (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цькуванню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)»</a:t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err="1" smtClean="0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18.12.2019 № 2657-</a:t>
            </a:r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  <a:t>VIII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780928"/>
            <a:ext cx="7776864" cy="4325112"/>
          </a:xfrm>
        </p:spPr>
        <p:txBody>
          <a:bodyPr/>
          <a:lstStyle/>
          <a:p>
            <a:pPr marL="109728" indent="0">
              <a:buNone/>
            </a:pPr>
            <a:r>
              <a:rPr lang="uk-UA" b="1" dirty="0" smtClean="0">
                <a:solidFill>
                  <a:srgbClr val="00B050"/>
                </a:solidFill>
              </a:rPr>
              <a:t>Внесені зміни до </a:t>
            </a:r>
          </a:p>
          <a:p>
            <a:r>
              <a:rPr lang="uk-UA" dirty="0" smtClean="0"/>
              <a:t>Кодексу України про адміністративні правопорушення;</a:t>
            </a:r>
          </a:p>
          <a:p>
            <a:r>
              <a:rPr lang="uk-UA" dirty="0" smtClean="0"/>
              <a:t>Закону України «Про освіту»</a:t>
            </a:r>
          </a:p>
        </p:txBody>
      </p:sp>
    </p:spTree>
    <p:extLst>
      <p:ext uri="{BB962C8B-B14F-4D97-AF65-F5344CB8AC3E}">
        <p14:creationId xmlns:p14="http://schemas.microsoft.com/office/powerpoint/2010/main" val="32636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37889370"/>
              </p:ext>
            </p:extLst>
          </p:nvPr>
        </p:nvGraphicFramePr>
        <p:xfrm>
          <a:off x="1560004" y="201613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11560" y="692696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>
                <a:solidFill>
                  <a:srgbClr val="FF0000"/>
                </a:solidFill>
              </a:rPr>
              <a:t>Типові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ознаки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b="1" dirty="0" err="1">
                <a:solidFill>
                  <a:srgbClr val="FF0000"/>
                </a:solidFill>
              </a:rPr>
              <a:t>булінгу</a:t>
            </a:r>
            <a:r>
              <a:rPr lang="ru-RU" sz="4000" b="1" dirty="0">
                <a:solidFill>
                  <a:srgbClr val="FF0000"/>
                </a:solidFill>
              </a:rPr>
              <a:t> (</a:t>
            </a:r>
            <a:r>
              <a:rPr lang="ru-RU" sz="4000" b="1" dirty="0" err="1">
                <a:solidFill>
                  <a:srgbClr val="FF0000"/>
                </a:solidFill>
              </a:rPr>
              <a:t>цькування</a:t>
            </a:r>
            <a:r>
              <a:rPr lang="ru-RU" sz="4000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5538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28092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</a:rPr>
              <a:t>Обо</a:t>
            </a:r>
            <a:r>
              <a:rPr lang="ru-RU" sz="3600" b="1" dirty="0" err="1">
                <a:solidFill>
                  <a:srgbClr val="FF0000"/>
                </a:solidFill>
              </a:rPr>
              <a:t>в’яз</a:t>
            </a:r>
            <a:r>
              <a:rPr lang="ru-RU" sz="3600" b="1" dirty="0" err="1" smtClean="0">
                <a:solidFill>
                  <a:srgbClr val="FF0000"/>
                </a:solidFill>
              </a:rPr>
              <a:t>ки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керівника</a:t>
            </a:r>
            <a:r>
              <a:rPr lang="ru-RU" sz="3600" b="1" dirty="0" smtClean="0">
                <a:solidFill>
                  <a:srgbClr val="FF0000"/>
                </a:solidFill>
              </a:rPr>
              <a:t> закладу </a:t>
            </a:r>
            <a:r>
              <a:rPr lang="ru-RU" sz="3600" b="1" dirty="0" err="1" smtClean="0">
                <a:solidFill>
                  <a:srgbClr val="FF0000"/>
                </a:solidFill>
              </a:rPr>
              <a:t>освіти</a:t>
            </a:r>
            <a:r>
              <a:rPr lang="ru-RU" sz="2700" dirty="0" smtClean="0"/>
              <a:t>     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/>
              <a:t> </a:t>
            </a:r>
            <a:r>
              <a:rPr lang="ru-RU" sz="3100" i="1" dirty="0" smtClean="0"/>
              <a:t>(</a:t>
            </a:r>
            <a:r>
              <a:rPr lang="ru-RU" sz="3100" i="1" dirty="0" err="1" smtClean="0"/>
              <a:t>стаття</a:t>
            </a:r>
            <a:r>
              <a:rPr lang="ru-RU" sz="3100" i="1" dirty="0" smtClean="0"/>
              <a:t> 26 Закону </a:t>
            </a:r>
            <a:r>
              <a:rPr lang="ru-RU" sz="3100" i="1" dirty="0" err="1" smtClean="0"/>
              <a:t>України</a:t>
            </a:r>
            <a:r>
              <a:rPr lang="ru-RU" sz="3100" i="1" dirty="0" smtClean="0"/>
              <a:t> «Про </a:t>
            </a:r>
            <a:r>
              <a:rPr lang="ru-RU" sz="3100" i="1" dirty="0" err="1" smtClean="0"/>
              <a:t>освіту</a:t>
            </a:r>
            <a:r>
              <a:rPr lang="ru-RU" sz="3100" i="1" dirty="0" smtClean="0"/>
              <a:t>»)</a:t>
            </a:r>
            <a:endParaRPr lang="ru-RU" sz="31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517232"/>
          </a:xfrm>
        </p:spPr>
        <p:txBody>
          <a:bodyPr>
            <a:noAutofit/>
          </a:bodyPr>
          <a:lstStyle/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uk-UA" sz="2000" b="1" i="1" dirty="0" smtClean="0"/>
              <a:t>Затвердження </a:t>
            </a:r>
            <a:r>
              <a:rPr lang="uk-UA" sz="2000" b="1" i="1" dirty="0"/>
              <a:t>і оприлюднення плану заходів, </a:t>
            </a:r>
            <a:r>
              <a:rPr lang="ru-RU" sz="2000" b="1" i="1" dirty="0" err="1"/>
              <a:t>спрямованих</a:t>
            </a:r>
            <a:r>
              <a:rPr lang="ru-RU" sz="2000" b="1" i="1" dirty="0"/>
              <a:t> на </a:t>
            </a:r>
            <a:r>
              <a:rPr lang="ru-RU" sz="2000" b="1" i="1" dirty="0" err="1"/>
              <a:t>запобігання</a:t>
            </a:r>
            <a:r>
              <a:rPr lang="ru-RU" sz="2000" b="1" i="1" dirty="0"/>
              <a:t> та </a:t>
            </a:r>
            <a:r>
              <a:rPr lang="ru-RU" sz="2000" b="1" i="1" dirty="0" err="1"/>
              <a:t>протидію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цькуванню</a:t>
            </a:r>
            <a:r>
              <a:rPr lang="ru-RU" sz="2000" b="1" i="1" dirty="0"/>
              <a:t>) </a:t>
            </a:r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Розгляд</a:t>
            </a:r>
            <a:r>
              <a:rPr lang="ru-RU" sz="2000" b="1" i="1" dirty="0"/>
              <a:t>  </a:t>
            </a:r>
            <a:r>
              <a:rPr lang="ru-RU" sz="2000" b="1" i="1" dirty="0" err="1"/>
              <a:t>заяв</a:t>
            </a:r>
            <a:r>
              <a:rPr lang="ru-RU" sz="2000" b="1" i="1" dirty="0"/>
              <a:t> про </a:t>
            </a:r>
            <a:r>
              <a:rPr lang="ru-RU" sz="2000" b="1" i="1" dirty="0" err="1"/>
              <a:t>випадки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цькування</a:t>
            </a:r>
            <a:r>
              <a:rPr lang="ru-RU" sz="2000" b="1" i="1" dirty="0"/>
              <a:t>) </a:t>
            </a:r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Видання</a:t>
            </a:r>
            <a:r>
              <a:rPr lang="ru-RU" sz="2000" b="1" i="1" dirty="0"/>
              <a:t> наказу про </a:t>
            </a:r>
            <a:r>
              <a:rPr lang="ru-RU" sz="2000" b="1" i="1" dirty="0" err="1"/>
              <a:t>проведення</a:t>
            </a:r>
            <a:r>
              <a:rPr lang="ru-RU" sz="2000" b="1" i="1" dirty="0"/>
              <a:t> </a:t>
            </a:r>
            <a:r>
              <a:rPr lang="ru-RU" sz="2000" b="1" i="1" dirty="0" err="1"/>
              <a:t>розслідування</a:t>
            </a:r>
            <a:endParaRPr lang="ru-RU" sz="2000" b="1" i="1" dirty="0"/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Скликання</a:t>
            </a:r>
            <a:r>
              <a:rPr lang="ru-RU" sz="2000" b="1" i="1" dirty="0"/>
              <a:t> </a:t>
            </a:r>
            <a:r>
              <a:rPr lang="ru-RU" sz="2000" b="1" i="1" dirty="0" err="1"/>
              <a:t>засідання</a:t>
            </a:r>
            <a:r>
              <a:rPr lang="ru-RU" sz="2000" b="1" i="1" dirty="0"/>
              <a:t> </a:t>
            </a:r>
            <a:r>
              <a:rPr lang="ru-RU" sz="2000" b="1" i="1" dirty="0" err="1"/>
              <a:t>комісії</a:t>
            </a:r>
            <a:r>
              <a:rPr lang="ru-RU" sz="2000" b="1" i="1" dirty="0"/>
              <a:t> з </a:t>
            </a:r>
            <a:r>
              <a:rPr lang="ru-RU" sz="2000" b="1" i="1" dirty="0" err="1"/>
              <a:t>розгляду</a:t>
            </a:r>
            <a:r>
              <a:rPr lang="ru-RU" sz="2000" b="1" i="1" dirty="0"/>
              <a:t> </a:t>
            </a:r>
            <a:r>
              <a:rPr lang="ru-RU" sz="2000" b="1" i="1" dirty="0" err="1"/>
              <a:t>випадків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цькування</a:t>
            </a:r>
            <a:r>
              <a:rPr lang="ru-RU" sz="2000" b="1" i="1" dirty="0"/>
              <a:t>) </a:t>
            </a:r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Вжиття</a:t>
            </a:r>
            <a:r>
              <a:rPr lang="ru-RU" sz="2000" b="1" i="1" dirty="0"/>
              <a:t> </a:t>
            </a:r>
            <a:r>
              <a:rPr lang="ru-RU" sz="2000" b="1" i="1" dirty="0" err="1"/>
              <a:t>відповідних</a:t>
            </a:r>
            <a:r>
              <a:rPr lang="ru-RU" sz="2000" b="1" i="1" dirty="0"/>
              <a:t> </a:t>
            </a:r>
            <a:r>
              <a:rPr lang="ru-RU" sz="2000" b="1" i="1" dirty="0" err="1"/>
              <a:t>заходів</a:t>
            </a:r>
            <a:r>
              <a:rPr lang="ru-RU" sz="2000" b="1" i="1" dirty="0"/>
              <a:t> </a:t>
            </a:r>
            <a:r>
              <a:rPr lang="ru-RU" sz="2000" b="1" i="1" dirty="0" err="1"/>
              <a:t>реагування</a:t>
            </a:r>
            <a:endParaRPr lang="ru-RU" sz="2000" b="1" i="1" dirty="0"/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Забезпечення</a:t>
            </a:r>
            <a:r>
              <a:rPr lang="ru-RU" sz="2000" b="1" i="1" dirty="0"/>
              <a:t> </a:t>
            </a:r>
            <a:r>
              <a:rPr lang="ru-RU" sz="2000" b="1" i="1" dirty="0" err="1"/>
              <a:t>виконання</a:t>
            </a:r>
            <a:r>
              <a:rPr lang="ru-RU" sz="2000" b="1" i="1" dirty="0"/>
              <a:t> </a:t>
            </a:r>
            <a:r>
              <a:rPr lang="ru-RU" sz="2000" b="1" i="1" dirty="0" err="1"/>
              <a:t>заходів</a:t>
            </a:r>
            <a:r>
              <a:rPr lang="ru-RU" sz="2000" b="1" i="1" dirty="0"/>
              <a:t> для </a:t>
            </a:r>
            <a:r>
              <a:rPr lang="ru-RU" sz="2000" b="1" i="1" dirty="0" err="1"/>
              <a:t>надання</a:t>
            </a:r>
            <a:r>
              <a:rPr lang="ru-RU" sz="2000" b="1" i="1" dirty="0"/>
              <a:t> </a:t>
            </a:r>
            <a:r>
              <a:rPr lang="ru-RU" sz="2000" b="1" i="1" dirty="0" err="1"/>
              <a:t>соціальних</a:t>
            </a:r>
            <a:r>
              <a:rPr lang="ru-RU" sz="2000" b="1" i="1" dirty="0"/>
              <a:t> та психолого-</a:t>
            </a:r>
            <a:r>
              <a:rPr lang="ru-RU" sz="2000" b="1" i="1" dirty="0" err="1"/>
              <a:t>педагогічних</a:t>
            </a:r>
            <a:r>
              <a:rPr lang="ru-RU" sz="2000" b="1" i="1" dirty="0"/>
              <a:t> </a:t>
            </a:r>
            <a:r>
              <a:rPr lang="ru-RU" sz="2000" b="1" i="1" dirty="0" err="1"/>
              <a:t>послуг</a:t>
            </a:r>
            <a:r>
              <a:rPr lang="ru-RU" sz="2000" b="1" i="1" dirty="0"/>
              <a:t> </a:t>
            </a:r>
            <a:r>
              <a:rPr lang="ru-RU" sz="2000" b="1" i="1" dirty="0" err="1"/>
              <a:t>здобувачам</a:t>
            </a:r>
            <a:r>
              <a:rPr lang="ru-RU" sz="2000" b="1" i="1" dirty="0"/>
              <a:t> </a:t>
            </a:r>
            <a:r>
              <a:rPr lang="ru-RU" sz="2000" b="1" i="1" dirty="0" err="1"/>
              <a:t>освіти</a:t>
            </a:r>
            <a:r>
              <a:rPr lang="ru-RU" sz="2000" b="1" i="1" dirty="0"/>
              <a:t>, </a:t>
            </a:r>
            <a:r>
              <a:rPr lang="ru-RU" sz="2000" b="1" i="1" dirty="0" err="1"/>
              <a:t>які</a:t>
            </a:r>
            <a:r>
              <a:rPr lang="ru-RU" sz="2000" b="1" i="1" dirty="0"/>
              <a:t> вчинили </a:t>
            </a:r>
            <a:r>
              <a:rPr lang="ru-RU" sz="2000" b="1" i="1" dirty="0" err="1"/>
              <a:t>булінг</a:t>
            </a:r>
            <a:r>
              <a:rPr lang="ru-RU" sz="2000" b="1" i="1" dirty="0"/>
              <a:t>, стали </a:t>
            </a:r>
            <a:r>
              <a:rPr lang="ru-RU" sz="2000" b="1" i="1" dirty="0" err="1"/>
              <a:t>його</a:t>
            </a:r>
            <a:r>
              <a:rPr lang="ru-RU" sz="2000" b="1" i="1" dirty="0"/>
              <a:t> </a:t>
            </a:r>
            <a:r>
              <a:rPr lang="ru-RU" sz="2000" b="1" i="1" dirty="0" err="1"/>
              <a:t>свідками</a:t>
            </a:r>
            <a:r>
              <a:rPr lang="ru-RU" sz="2000" b="1" i="1" dirty="0"/>
              <a:t> </a:t>
            </a:r>
            <a:r>
              <a:rPr lang="ru-RU" sz="2000" b="1" i="1" dirty="0" err="1"/>
              <a:t>або</a:t>
            </a:r>
            <a:r>
              <a:rPr lang="ru-RU" sz="2000" b="1" i="1" dirty="0"/>
              <a:t> </a:t>
            </a:r>
            <a:r>
              <a:rPr lang="ru-RU" sz="2000" b="1" i="1" dirty="0" err="1"/>
              <a:t>постраждали</a:t>
            </a:r>
            <a:r>
              <a:rPr lang="ru-RU" sz="2000" b="1" i="1" dirty="0"/>
              <a:t> </a:t>
            </a:r>
            <a:r>
              <a:rPr lang="ru-RU" sz="2000" b="1" i="1" dirty="0" err="1"/>
              <a:t>від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цькування</a:t>
            </a:r>
            <a:r>
              <a:rPr lang="ru-RU" sz="2000" b="1" i="1" dirty="0"/>
              <a:t>);</a:t>
            </a:r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Повідомлення</a:t>
            </a:r>
            <a:r>
              <a:rPr lang="ru-RU" sz="2000" b="1" i="1" dirty="0"/>
              <a:t> </a:t>
            </a:r>
            <a:r>
              <a:rPr lang="ru-RU" sz="2000" b="1" i="1" dirty="0" err="1"/>
              <a:t>уповноваженим</a:t>
            </a:r>
            <a:r>
              <a:rPr lang="ru-RU" sz="2000" b="1" i="1" dirty="0"/>
              <a:t> </a:t>
            </a:r>
            <a:r>
              <a:rPr lang="ru-RU" sz="2000" b="1" i="1" dirty="0" err="1"/>
              <a:t>підрозділам</a:t>
            </a:r>
            <a:r>
              <a:rPr lang="ru-RU" sz="2000" b="1" i="1" dirty="0"/>
              <a:t> </a:t>
            </a:r>
            <a:r>
              <a:rPr lang="ru-RU" sz="2000" b="1" i="1" dirty="0" err="1"/>
              <a:t>органів</a:t>
            </a:r>
            <a:r>
              <a:rPr lang="ru-RU" sz="2000" b="1" i="1" dirty="0"/>
              <a:t> </a:t>
            </a:r>
            <a:r>
              <a:rPr lang="ru-RU" sz="2000" b="1" i="1" dirty="0" err="1"/>
              <a:t>Національної</a:t>
            </a:r>
            <a:r>
              <a:rPr lang="ru-RU" sz="2000" b="1" i="1" dirty="0"/>
              <a:t> </a:t>
            </a:r>
            <a:r>
              <a:rPr lang="ru-RU" sz="2000" b="1" i="1" dirty="0" err="1"/>
              <a:t>поліції</a:t>
            </a:r>
            <a:r>
              <a:rPr lang="ru-RU" sz="2000" b="1" i="1" dirty="0"/>
              <a:t> </a:t>
            </a:r>
            <a:r>
              <a:rPr lang="ru-RU" sz="2000" b="1" i="1" dirty="0" err="1"/>
              <a:t>України</a:t>
            </a:r>
            <a:r>
              <a:rPr lang="ru-RU" sz="2000" b="1" i="1" dirty="0"/>
              <a:t> та </a:t>
            </a:r>
            <a:r>
              <a:rPr lang="ru-RU" sz="2000" b="1" i="1" dirty="0" err="1"/>
              <a:t>службі</a:t>
            </a:r>
            <a:r>
              <a:rPr lang="ru-RU" sz="2000" b="1" i="1" dirty="0"/>
              <a:t> у справах </a:t>
            </a:r>
            <a:r>
              <a:rPr lang="ru-RU" sz="2000" b="1" i="1" dirty="0" err="1"/>
              <a:t>дітей</a:t>
            </a:r>
            <a:r>
              <a:rPr lang="ru-RU" sz="2000" b="1" i="1" dirty="0"/>
              <a:t> про </a:t>
            </a:r>
            <a:r>
              <a:rPr lang="ru-RU" sz="2000" b="1" i="1" dirty="0" err="1"/>
              <a:t>випадки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цькування</a:t>
            </a:r>
            <a:r>
              <a:rPr lang="ru-RU" sz="2000" b="1" i="1" dirty="0"/>
              <a:t>) в </a:t>
            </a:r>
            <a:r>
              <a:rPr lang="ru-RU" sz="2000" b="1" i="1" dirty="0" err="1"/>
              <a:t>закладі</a:t>
            </a:r>
            <a:r>
              <a:rPr lang="ru-RU" sz="2000" b="1" i="1" dirty="0"/>
              <a:t> </a:t>
            </a:r>
            <a:r>
              <a:rPr lang="ru-RU" sz="2000" b="1" i="1" dirty="0" err="1"/>
              <a:t>освіти</a:t>
            </a:r>
            <a:r>
              <a:rPr lang="ru-RU" sz="20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918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8215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</a:rPr>
              <a:t>Забезпечення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на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веб-</a:t>
            </a:r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</a:rPr>
              <a:t>сайті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</a:rPr>
              <a:t>відкритого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доступу до </a:t>
            </a:r>
            <a:r>
              <a:rPr lang="ru-RU" sz="3200" b="1" dirty="0" err="1">
                <a:solidFill>
                  <a:schemeClr val="bg2">
                    <a:lumMod val="50000"/>
                  </a:schemeClr>
                </a:solidFill>
              </a:rPr>
              <a:t>такої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bg2">
                    <a:lumMod val="50000"/>
                  </a:schemeClr>
                </a:solidFill>
              </a:rPr>
              <a:t>інформації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та </a:t>
            </a:r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</a:rPr>
              <a:t>документів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968552"/>
          </a:xfrm>
        </p:spPr>
        <p:txBody>
          <a:bodyPr>
            <a:normAutofit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</a:rPr>
              <a:t>правила </a:t>
            </a:r>
            <a:r>
              <a:rPr lang="ru-RU" b="1" i="1" dirty="0" err="1">
                <a:solidFill>
                  <a:srgbClr val="FF0000"/>
                </a:solidFill>
              </a:rPr>
              <a:t>поведінк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и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err="1"/>
              <a:t>здобувача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 в </a:t>
            </a:r>
            <a:r>
              <a:rPr lang="ru-RU" i="1" dirty="0" err="1"/>
              <a:t>закладі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;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</a:rPr>
              <a:t>план </a:t>
            </a:r>
            <a:r>
              <a:rPr lang="ru-RU" b="1" i="1" dirty="0" err="1">
                <a:solidFill>
                  <a:srgbClr val="FF0000"/>
                </a:solidFill>
              </a:rPr>
              <a:t>заходів</a:t>
            </a:r>
            <a:r>
              <a:rPr lang="ru-RU" i="1" dirty="0"/>
              <a:t>, </a:t>
            </a:r>
            <a:r>
              <a:rPr lang="ru-RU" i="1" dirty="0" err="1"/>
              <a:t>спрямованих</a:t>
            </a:r>
            <a:r>
              <a:rPr lang="ru-RU" i="1" dirty="0"/>
              <a:t> на </a:t>
            </a:r>
            <a:r>
              <a:rPr lang="ru-RU" i="1" dirty="0" err="1"/>
              <a:t>запобігання</a:t>
            </a:r>
            <a:r>
              <a:rPr lang="ru-RU" i="1" dirty="0"/>
              <a:t> та </a:t>
            </a:r>
            <a:r>
              <a:rPr lang="ru-RU" i="1" dirty="0" err="1"/>
              <a:t>протидію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цькуванню</a:t>
            </a:r>
            <a:r>
              <a:rPr lang="ru-RU" i="1" dirty="0"/>
              <a:t>) в </a:t>
            </a:r>
            <a:r>
              <a:rPr lang="ru-RU" i="1" dirty="0" err="1"/>
              <a:t>закладі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;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</a:rPr>
              <a:t>порядок </a:t>
            </a:r>
            <a:r>
              <a:rPr lang="ru-RU" b="1" i="1" dirty="0" err="1">
                <a:solidFill>
                  <a:srgbClr val="FF0000"/>
                </a:solidFill>
              </a:rPr>
              <a:t>подання</a:t>
            </a:r>
            <a:r>
              <a:rPr lang="ru-RU" b="1" i="1" dirty="0">
                <a:solidFill>
                  <a:srgbClr val="FF0000"/>
                </a:solidFill>
              </a:rPr>
              <a:t> та </a:t>
            </a:r>
            <a:r>
              <a:rPr lang="ru-RU" b="1" i="1" dirty="0" err="1">
                <a:solidFill>
                  <a:srgbClr val="FF0000"/>
                </a:solidFill>
              </a:rPr>
              <a:t>розгляду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/>
              <a:t>(з </a:t>
            </a:r>
            <a:r>
              <a:rPr lang="ru-RU" i="1" dirty="0" err="1"/>
              <a:t>дотриманням</a:t>
            </a:r>
            <a:r>
              <a:rPr lang="ru-RU" i="1" dirty="0"/>
              <a:t> </a:t>
            </a:r>
            <a:r>
              <a:rPr lang="ru-RU" i="1" dirty="0" err="1"/>
              <a:t>конфіденційності</a:t>
            </a:r>
            <a:r>
              <a:rPr lang="ru-RU" i="1" dirty="0"/>
              <a:t>) 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заяв</a:t>
            </a:r>
            <a:r>
              <a:rPr lang="ru-RU" i="1" dirty="0"/>
              <a:t> про </a:t>
            </a:r>
            <a:r>
              <a:rPr lang="ru-RU" i="1" dirty="0" err="1"/>
              <a:t>випадки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 в </a:t>
            </a:r>
            <a:r>
              <a:rPr lang="ru-RU" i="1" dirty="0" err="1"/>
              <a:t>закладі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;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</a:rPr>
              <a:t>порядок </a:t>
            </a:r>
            <a:r>
              <a:rPr lang="ru-RU" b="1" i="1" dirty="0" err="1">
                <a:solidFill>
                  <a:srgbClr val="FF0000"/>
                </a:solidFill>
              </a:rPr>
              <a:t>реагування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/>
              <a:t>на </a:t>
            </a:r>
            <a:r>
              <a:rPr lang="ru-RU" i="1" dirty="0" err="1"/>
              <a:t>доведені</a:t>
            </a:r>
            <a:r>
              <a:rPr lang="ru-RU" i="1" dirty="0"/>
              <a:t> </a:t>
            </a:r>
            <a:r>
              <a:rPr lang="ru-RU" i="1" dirty="0" err="1"/>
              <a:t>випадки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 в </a:t>
            </a:r>
            <a:r>
              <a:rPr lang="ru-RU" i="1" dirty="0" err="1"/>
              <a:t>закладі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 та </a:t>
            </a:r>
            <a:r>
              <a:rPr lang="ru-RU" i="1" dirty="0" err="1"/>
              <a:t>відповідальність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причетних</a:t>
            </a:r>
            <a:r>
              <a:rPr lang="ru-RU" i="1" dirty="0"/>
              <a:t> до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88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Здобувачі освіти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</a:rPr>
              <a:t>Право на </a:t>
            </a:r>
            <a:r>
              <a:rPr lang="ru-RU" i="1" dirty="0" err="1" smtClean="0"/>
              <a:t>отримання</a:t>
            </a:r>
            <a:r>
              <a:rPr lang="ru-RU" i="1" dirty="0" smtClean="0"/>
              <a:t> </a:t>
            </a:r>
            <a:r>
              <a:rPr lang="ru-RU" i="1" dirty="0" err="1"/>
              <a:t>соціальних</a:t>
            </a:r>
            <a:r>
              <a:rPr lang="ru-RU" i="1" dirty="0"/>
              <a:t> та </a:t>
            </a:r>
            <a:r>
              <a:rPr lang="ru-RU" b="1" i="1" dirty="0">
                <a:solidFill>
                  <a:srgbClr val="FF0000"/>
                </a:solidFill>
              </a:rPr>
              <a:t>психолого-</a:t>
            </a:r>
            <a:r>
              <a:rPr lang="ru-RU" b="1" i="1" dirty="0" err="1">
                <a:solidFill>
                  <a:srgbClr val="FF0000"/>
                </a:solidFill>
              </a:rPr>
              <a:t>педагогічних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послуг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i="1" dirty="0"/>
              <a:t>як особа, яка </a:t>
            </a:r>
            <a:r>
              <a:rPr lang="ru-RU" i="1" dirty="0" err="1"/>
              <a:t>постраждала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), стала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свідком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вчинила </a:t>
            </a:r>
            <a:r>
              <a:rPr lang="ru-RU" i="1" dirty="0" err="1"/>
              <a:t>булінг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 smtClean="0"/>
              <a:t>)".</a:t>
            </a:r>
          </a:p>
          <a:p>
            <a:pPr algn="just"/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Зобов’язані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повідомляти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керівництво</a:t>
            </a:r>
            <a:r>
              <a:rPr lang="ru-RU" b="1" i="1" dirty="0">
                <a:solidFill>
                  <a:srgbClr val="FF0000"/>
                </a:solidFill>
              </a:rPr>
              <a:t> закладу </a:t>
            </a:r>
            <a:r>
              <a:rPr lang="ru-RU" i="1" dirty="0"/>
              <a:t>освіти про </a:t>
            </a:r>
            <a:r>
              <a:rPr lang="ru-RU" i="1" dirty="0" err="1"/>
              <a:t>факти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 </a:t>
            </a:r>
            <a:r>
              <a:rPr lang="ru-RU" i="1" dirty="0" err="1"/>
              <a:t>стосовно</a:t>
            </a:r>
            <a:r>
              <a:rPr lang="ru-RU" i="1" dirty="0"/>
              <a:t> </a:t>
            </a:r>
            <a:r>
              <a:rPr lang="ru-RU" i="1" dirty="0" err="1"/>
              <a:t>здобувачів</a:t>
            </a:r>
            <a:r>
              <a:rPr lang="ru-RU" i="1" dirty="0"/>
              <a:t> освіти, </a:t>
            </a:r>
            <a:r>
              <a:rPr lang="ru-RU" i="1" dirty="0" err="1" smtClean="0"/>
              <a:t>педагогічних</a:t>
            </a:r>
            <a:r>
              <a:rPr lang="ru-RU" i="1" dirty="0" smtClean="0"/>
              <a:t> </a:t>
            </a:r>
            <a:r>
              <a:rPr lang="ru-RU" i="1" dirty="0" err="1" smtClean="0"/>
              <a:t>працівників</a:t>
            </a:r>
            <a:r>
              <a:rPr lang="ru-RU" i="1" dirty="0" smtClean="0"/>
              <a:t>, …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залучаються</a:t>
            </a:r>
            <a:r>
              <a:rPr lang="ru-RU" i="1" dirty="0"/>
              <a:t> до </a:t>
            </a:r>
            <a:r>
              <a:rPr lang="ru-RU" i="1" dirty="0" err="1"/>
              <a:t>освітнього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, </a:t>
            </a:r>
            <a:r>
              <a:rPr lang="ru-RU" i="1" dirty="0" err="1"/>
              <a:t>свідком</a:t>
            </a:r>
            <a:r>
              <a:rPr lang="ru-RU" i="1" dirty="0"/>
              <a:t> </a:t>
            </a:r>
            <a:r>
              <a:rPr lang="ru-RU" i="1" dirty="0" err="1"/>
              <a:t>яких</a:t>
            </a:r>
            <a:r>
              <a:rPr lang="ru-RU" i="1" dirty="0"/>
              <a:t> вони </a:t>
            </a:r>
            <a:r>
              <a:rPr lang="ru-RU" i="1" dirty="0" err="1"/>
              <a:t>були</a:t>
            </a:r>
            <a:r>
              <a:rPr lang="ru-RU" i="1" dirty="0"/>
              <a:t> </a:t>
            </a:r>
            <a:r>
              <a:rPr lang="ru-RU" i="1" dirty="0" err="1"/>
              <a:t>особисто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про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отримали</a:t>
            </a:r>
            <a:r>
              <a:rPr lang="ru-RU" i="1" dirty="0"/>
              <a:t> </a:t>
            </a:r>
            <a:r>
              <a:rPr lang="ru-RU" i="1" dirty="0" err="1"/>
              <a:t>достовірну</a:t>
            </a:r>
            <a:r>
              <a:rPr lang="ru-RU" i="1" dirty="0"/>
              <a:t> </a:t>
            </a:r>
            <a:r>
              <a:rPr lang="ru-RU" i="1" dirty="0" err="1"/>
              <a:t>інформацію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 smtClean="0"/>
              <a:t>осіб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4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Педагогічні працівники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5188032"/>
          </a:xfrm>
        </p:spPr>
        <p:txBody>
          <a:bodyPr>
            <a:normAutofit fontScale="92500"/>
          </a:bodyPr>
          <a:lstStyle/>
          <a:p>
            <a:r>
              <a:rPr lang="ru-RU" b="1" i="1" u="sng" dirty="0">
                <a:solidFill>
                  <a:schemeClr val="bg2">
                    <a:lumMod val="50000"/>
                  </a:schemeClr>
                </a:solidFill>
              </a:rPr>
              <a:t>Право </a:t>
            </a:r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</a:rPr>
              <a:t>на</a:t>
            </a:r>
            <a:r>
              <a:rPr lang="ru-RU" i="1" u="sng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захист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i="1" dirty="0" err="1"/>
              <a:t>під</a:t>
            </a:r>
            <a:r>
              <a:rPr lang="ru-RU" i="1" dirty="0"/>
              <a:t> час </a:t>
            </a:r>
            <a:r>
              <a:rPr lang="ru-RU" i="1" dirty="0" err="1"/>
              <a:t>освітнього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будь-</a:t>
            </a:r>
            <a:r>
              <a:rPr lang="ru-RU" i="1" dirty="0" err="1"/>
              <a:t>яких</a:t>
            </a:r>
            <a:r>
              <a:rPr lang="ru-RU" i="1" dirty="0"/>
              <a:t> форм </a:t>
            </a:r>
            <a:r>
              <a:rPr lang="ru-RU" i="1" dirty="0" err="1"/>
              <a:t>насильства</a:t>
            </a:r>
            <a:r>
              <a:rPr lang="ru-RU" i="1" dirty="0"/>
              <a:t> та </a:t>
            </a:r>
            <a:r>
              <a:rPr lang="ru-RU" i="1" dirty="0" err="1"/>
              <a:t>експлуатації</a:t>
            </a:r>
            <a:r>
              <a:rPr lang="ru-RU" i="1" dirty="0"/>
              <a:t>, у тому </a:t>
            </a:r>
            <a:r>
              <a:rPr lang="ru-RU" i="1" dirty="0" err="1"/>
              <a:t>числі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), </a:t>
            </a:r>
            <a:r>
              <a:rPr lang="ru-RU" i="1" dirty="0" err="1"/>
              <a:t>дискримінації</a:t>
            </a:r>
            <a:r>
              <a:rPr lang="ru-RU" i="1" dirty="0"/>
              <a:t> за будь-</a:t>
            </a:r>
            <a:r>
              <a:rPr lang="ru-RU" i="1" dirty="0" err="1"/>
              <a:t>якою</a:t>
            </a:r>
            <a:r>
              <a:rPr lang="ru-RU" i="1" dirty="0"/>
              <a:t> </a:t>
            </a:r>
            <a:r>
              <a:rPr lang="ru-RU" i="1" dirty="0" err="1"/>
              <a:t>ознакою</a:t>
            </a:r>
            <a:r>
              <a:rPr lang="ru-RU" i="1" dirty="0"/>
              <a:t>,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пропаганди</a:t>
            </a:r>
            <a:r>
              <a:rPr lang="ru-RU" i="1" dirty="0"/>
              <a:t> та </a:t>
            </a:r>
            <a:r>
              <a:rPr lang="ru-RU" i="1" dirty="0" err="1"/>
              <a:t>агітації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завдають</a:t>
            </a:r>
            <a:r>
              <a:rPr lang="ru-RU" i="1" dirty="0"/>
              <a:t> </a:t>
            </a:r>
            <a:r>
              <a:rPr lang="ru-RU" i="1" dirty="0" err="1"/>
              <a:t>шкоди</a:t>
            </a:r>
            <a:r>
              <a:rPr lang="ru-RU" i="1" dirty="0"/>
              <a:t> </a:t>
            </a:r>
            <a:r>
              <a:rPr lang="ru-RU" i="1" dirty="0" err="1" smtClean="0"/>
              <a:t>здоров’ю</a:t>
            </a:r>
            <a:r>
              <a:rPr lang="ru-RU" i="1" dirty="0" smtClean="0"/>
              <a:t> </a:t>
            </a:r>
          </a:p>
          <a:p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Зобов’язані</a:t>
            </a:r>
            <a:r>
              <a:rPr lang="en-US" i="1" dirty="0"/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повідомляти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керівництво</a:t>
            </a:r>
            <a:r>
              <a:rPr lang="ru-RU" b="1" i="1" dirty="0">
                <a:solidFill>
                  <a:srgbClr val="FF0000"/>
                </a:solidFill>
              </a:rPr>
              <a:t> закладу </a:t>
            </a:r>
            <a:r>
              <a:rPr lang="ru-RU" i="1" dirty="0"/>
              <a:t>освіти про </a:t>
            </a:r>
            <a:r>
              <a:rPr lang="ru-RU" i="1" dirty="0" err="1"/>
              <a:t>факти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 </a:t>
            </a:r>
            <a:r>
              <a:rPr lang="ru-RU" i="1" dirty="0" err="1"/>
              <a:t>стосовно</a:t>
            </a:r>
            <a:r>
              <a:rPr lang="ru-RU" i="1" dirty="0"/>
              <a:t> </a:t>
            </a:r>
            <a:r>
              <a:rPr lang="ru-RU" i="1" dirty="0" err="1"/>
              <a:t>здобувачів</a:t>
            </a:r>
            <a:r>
              <a:rPr lang="ru-RU" i="1" dirty="0"/>
              <a:t> освіти, </a:t>
            </a:r>
            <a:r>
              <a:rPr lang="ru-RU" i="1" dirty="0" err="1"/>
              <a:t>педагогічних</a:t>
            </a:r>
            <a:r>
              <a:rPr lang="ru-RU" i="1" dirty="0"/>
              <a:t>, </a:t>
            </a:r>
            <a:r>
              <a:rPr lang="ru-RU" i="1" dirty="0" err="1" smtClean="0"/>
              <a:t>працівників</a:t>
            </a:r>
            <a:r>
              <a:rPr lang="ru-RU" i="1" dirty="0"/>
              <a:t>,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залучаються</a:t>
            </a:r>
            <a:r>
              <a:rPr lang="ru-RU" i="1" dirty="0"/>
              <a:t> до </a:t>
            </a:r>
            <a:r>
              <a:rPr lang="ru-RU" i="1" dirty="0" err="1"/>
              <a:t>освітнього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, </a:t>
            </a:r>
            <a:r>
              <a:rPr lang="ru-RU" i="1" dirty="0" err="1"/>
              <a:t>свідком</a:t>
            </a:r>
            <a:r>
              <a:rPr lang="ru-RU" i="1" dirty="0"/>
              <a:t> </a:t>
            </a:r>
            <a:r>
              <a:rPr lang="ru-RU" i="1" dirty="0" err="1"/>
              <a:t>якого</a:t>
            </a:r>
            <a:r>
              <a:rPr lang="ru-RU" i="1" dirty="0"/>
              <a:t> вони </a:t>
            </a:r>
            <a:r>
              <a:rPr lang="ru-RU" i="1" dirty="0" err="1"/>
              <a:t>були</a:t>
            </a:r>
            <a:r>
              <a:rPr lang="ru-RU" i="1" dirty="0"/>
              <a:t> </a:t>
            </a:r>
            <a:r>
              <a:rPr lang="ru-RU" i="1" dirty="0" err="1"/>
              <a:t>особисто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інформацію</a:t>
            </a:r>
            <a:r>
              <a:rPr lang="ru-RU" i="1" dirty="0"/>
              <a:t> про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отримали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вживати</a:t>
            </a:r>
            <a:r>
              <a:rPr lang="ru-RU" i="1" dirty="0"/>
              <a:t> </a:t>
            </a:r>
            <a:r>
              <a:rPr lang="ru-RU" i="1" dirty="0" err="1"/>
              <a:t>невідкладних</a:t>
            </a:r>
            <a:r>
              <a:rPr lang="ru-RU" i="1" dirty="0"/>
              <a:t> </a:t>
            </a:r>
            <a:r>
              <a:rPr lang="ru-RU" i="1" dirty="0" err="1"/>
              <a:t>заходів</a:t>
            </a:r>
            <a:r>
              <a:rPr lang="ru-RU" i="1" dirty="0"/>
              <a:t> для </a:t>
            </a:r>
            <a:r>
              <a:rPr lang="ru-RU" i="1" dirty="0" err="1"/>
              <a:t>припинення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</a:t>
            </a:r>
            <a:endParaRPr lang="ru-RU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2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275</TotalTime>
  <Words>2353</Words>
  <Application>Microsoft Office PowerPoint</Application>
  <PresentationFormat>Экран (4:3)</PresentationFormat>
  <Paragraphs>177</Paragraphs>
  <Slides>29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Calibri</vt:lpstr>
      <vt:lpstr>Century Gothic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Закон України «Про внесення змін до деяких законодавчих актів України щодо протидії булінгу (цькуванню)»</vt:lpstr>
      <vt:lpstr>Закон України «Про внесення змін до деяких законодавчих актів України щодо протидії булінгу (цькуванню)» від 18.12.2019 № 2657-VIII</vt:lpstr>
      <vt:lpstr>Презентация PowerPoint</vt:lpstr>
      <vt:lpstr>Обов’язки керівника закладу освіти         (стаття 26 Закону України «Про освіту»)</vt:lpstr>
      <vt:lpstr>Забезпечення на веб-сайті відкритого доступу до такої інформації та документів:</vt:lpstr>
      <vt:lpstr>Здобувачі освіти</vt:lpstr>
      <vt:lpstr>Педагогічні працівники</vt:lpstr>
      <vt:lpstr>Батьки</vt:lpstr>
      <vt:lpstr>Психологічна служба  та соціально-педагогічний патронаж</vt:lpstr>
      <vt:lpstr>Доручення</vt:lpstr>
      <vt:lpstr>Презентация PowerPoint</vt:lpstr>
      <vt:lpstr>Мозковий штурм   «Буллінг -  це …»</vt:lpstr>
      <vt:lpstr>Причини буллінгу</vt:lpstr>
      <vt:lpstr>Наслідки буллінгу</vt:lpstr>
      <vt:lpstr>Притча  «Стовп та цвяхи» </vt:lpstr>
      <vt:lpstr>ПАМЯТКА ДЛЯ РОДИТЕЛЕЙ</vt:lpstr>
      <vt:lpstr>ПАМЯТКА ДЛЯ РОДИТЕЛЕЙ</vt:lpstr>
      <vt:lpstr>ПАМЯТКА ДЛЯ УЧИТЕЛЕЙ</vt:lpstr>
      <vt:lpstr>ПАМЯТКА ДЛЯ УЧИТЕЛЕЙ</vt:lpstr>
      <vt:lpstr>ЩО РОБИТИ З ЖЕРТВОЮ?</vt:lpstr>
      <vt:lpstr>ЩО РОБИТИ З ПЕРЕСЛІДУВАЧАМИ?</vt:lpstr>
      <vt:lpstr>ЩО РОБИТИ ЗІ СПОСТЕРІГАЧАМИ?</vt:lpstr>
      <vt:lpstr>Групова робота щодо антибуллінгу</vt:lpstr>
      <vt:lpstr>Притча про двох вовків</vt:lpstr>
      <vt:lpstr>Советую почитать:</vt:lpstr>
      <vt:lpstr>Вправа «Прес»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«Протидія булінгу в шкільному середовищі»</dc:title>
  <dc:creator>Владислав Коваленко</dc:creator>
  <cp:lastModifiedBy>Пользователь</cp:lastModifiedBy>
  <cp:revision>15</cp:revision>
  <dcterms:created xsi:type="dcterms:W3CDTF">2019-02-06T13:45:48Z</dcterms:created>
  <dcterms:modified xsi:type="dcterms:W3CDTF">2019-02-19T19:14:50Z</dcterms:modified>
</cp:coreProperties>
</file>