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EEEA-82EB-4A17-ED24-C3ECD184A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11630F-C809-F2E5-DECE-93BFBE674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5BAFD9-E2A0-7C20-A86A-A7E5F1CC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1F2AEB-1C2B-DAD8-41BE-A5897766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9CBD33-C94E-7618-B620-63A5F660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2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03E4-DF7A-049F-AB34-C5192DE1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02327B-ACAC-37E5-3E0C-52136E07D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110D2D-7468-D78A-A2F2-2F428F4C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AEA450-FE59-8AA6-356B-1937C950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0F4376-2185-337B-E53F-729C407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43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101ED22-5098-C360-29EC-D445828BB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7C1ACE-78F6-810B-C881-B4D0A79A8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49B6C3-961A-6107-CA04-B6EEEEC5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EF4A8D-5559-0C68-D929-DB4CFC5D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7E239D-2FA5-6A9A-41CC-94368447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9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F7DFF-3BAE-F231-989B-7E074DBD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4EF5B4-0058-3030-4980-371C5B91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7255-E9E0-F1FD-04FE-0DBA8F7F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0C825C-9BE7-C52D-AAE2-4DD92E77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A99FB6-CA33-8C6F-6A67-B2C78312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5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BE69D-A330-8F08-4880-FC323C9E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516A05-A490-3761-B277-4B0CBFD90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98E8AA-4261-99D9-76CD-C26E520A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D663AE-0FBA-675F-C136-E82835D5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D4C928-1CCE-7802-FFE3-0762C522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82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AB0BA-9625-11D9-8EB0-9736AEF3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41F9D4-C056-8D64-7977-69A5AE8E7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B3587A9-F334-64C8-EA4F-D60D15724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19B0EC9-ECBB-4260-45B4-7991447F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B8A5804-1D9B-8C37-C5B3-25FEC235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7A89E0-B127-2A24-32DA-CC522861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22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EF885-C7D5-6ED5-1095-0FFF226B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ECE2B1-DF1B-F3CD-DEEF-07E915E7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EFE8DE-EDFB-03A2-F62A-E247A6FE0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F80858B-40A0-267B-6716-48C58A7D3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5763FD-8A1D-CA2B-74A0-EE9FBDBB8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60CAC21-5FA2-AAD1-EF7B-57BFB2FE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99CB8BA-E357-4087-C933-45512CF9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1D3012B-A141-CAF9-199D-3ACFB4BD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91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2D64-3065-992B-A589-92DABC05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6185B7-436B-8175-22F6-63E58D1B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B210878-83BC-E656-6657-0BE9762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BFF2095-BF51-700C-8DD9-3C64A090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84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DCA44C2-2A34-1DA1-EDD9-EAC0E042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56B2227-EB81-5016-4660-D04A7251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B70DA19-416B-F04F-579A-EF26AA1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62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54151-C06E-AE71-F86D-2FA6F28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E7C135-59EE-2C56-877C-A183C4EC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2073183-4388-CAE1-9257-E22180FF1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0D9896-2C6B-64FA-7956-429C1E34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FA848D3-2CBE-1612-D3DC-D78205A5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3C8D20-E9FF-F89A-D37F-E69568E6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49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361C-76D4-EF35-C4FF-5DA6F969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A7514-8253-E8AE-AC0A-9AB3FA5C1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78FF6B4-4B42-147B-1AF1-B0042F430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A27A6D-FE75-D652-4DDF-ED2CE02C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CB167D-69F9-626E-FB9A-E2173A9E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CEE8A4-D833-E712-DC90-52772A7C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50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FBE71-A692-6EA9-BF2A-8FF85328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755C5F-301D-0E58-E60D-5932EAFE0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3EDD63-20A1-E985-49C8-6DDC90AFA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7221-AAC1-4B3D-B44D-C9946AD1FDB1}" type="datetimeFigureOut">
              <a:rPr lang="uk-UA" smtClean="0"/>
              <a:t>09.01.2023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187B30-0662-FEC6-0E46-D601FC34D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277EF7-8B58-E039-6DAD-7CB399857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6209-1574-4ACD-8440-CCDF1E70E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14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each-inf.at.ua/files/nmo-804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B3085-2D18-A931-015D-7BACCEB8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615" y="2408238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uk-UA" sz="60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uk-UA" sz="60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60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ЗБІРНИК КОНТРОЛЬНИХ РОБІТ</a:t>
            </a:r>
            <a:b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</a:t>
            </a:r>
            <a:r>
              <a:rPr lang="uk-UA" sz="6000" b="1" dirty="0">
                <a:ln w="12700" cap="flat" cmpd="sng" algn="ctr">
                  <a:solidFill>
                    <a:srgbClr val="C55A11"/>
                  </a:solidFill>
                  <a:prstDash val="solid"/>
                  <a:round/>
                </a:ln>
                <a:solidFill>
                  <a:srgbClr val="FF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ІНФОРМАТИКА </a:t>
            </a:r>
            <a:r>
              <a:rPr lang="uk-UA" sz="9600" b="1" dirty="0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br>
              <a:rPr lang="uk-UA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5805BF7-511E-BD02-2828-746027AB4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398933" cy="1655762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3857625" algn="l"/>
              </a:tabLst>
            </a:pPr>
            <a:r>
              <a:rPr lang="uk-UA" sz="24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Твердохліб Інна Степанівна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3857625" algn="l"/>
              </a:tabLst>
            </a:pPr>
            <a:r>
              <a:rPr lang="uk-UA" sz="24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вчитель математики та інформатики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3857625" algn="l"/>
              </a:tabLst>
            </a:pPr>
            <a:r>
              <a:rPr lang="uk-UA" sz="24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Райківської гімназії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24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Швайківської сільської ради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9F5DAA-87F8-AC05-7F53-A8BCE3F2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6477">
            <a:off x="333876" y="2000823"/>
            <a:ext cx="3223650" cy="42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4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"/>
    </mc:Choice>
    <mc:Fallback>
      <p:transition spd="slow" advTm="16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12366-1562-8881-7483-C11F4489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6" y="1753658"/>
            <a:ext cx="10515600" cy="1325563"/>
          </a:xfrm>
        </p:spPr>
        <p:txBody>
          <a:bodyPr>
            <a:normAutofit/>
          </a:bodyPr>
          <a:lstStyle/>
          <a:p>
            <a:r>
              <a:rPr lang="uk-UA" sz="8800" b="1" dirty="0">
                <a:solidFill>
                  <a:srgbClr val="00B0F0"/>
                </a:solidFill>
              </a:rPr>
              <a:t>   Дякую за увагу!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39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8"/>
    </mc:Choice>
    <mc:Fallback>
      <p:transition spd="slow" advTm="2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A27647C-8052-10A7-33D3-992A019C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036" y="365125"/>
            <a:ext cx="5823284" cy="4457132"/>
          </a:xfrm>
        </p:spPr>
        <p:txBody>
          <a:bodyPr>
            <a:normAutofit/>
          </a:bodyPr>
          <a:lstStyle/>
          <a:p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7DB44-BF15-D4AA-11B7-A369FA11C200}"/>
              </a:ext>
            </a:extLst>
          </p:cNvPr>
          <p:cNvSpPr txBox="1"/>
          <p:nvPr/>
        </p:nvSpPr>
        <p:spPr>
          <a:xfrm>
            <a:off x="651932" y="446046"/>
            <a:ext cx="112437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kumimoji="0" lang="uk-UA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ризначений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для вчителів, які викладають інформатику в 9 класі </a:t>
            </a:r>
            <a:endParaRPr lang="uk-UA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75A5F-6FC4-5233-6234-B389FC2AA6A5}"/>
              </a:ext>
            </a:extLst>
          </p:cNvPr>
          <p:cNvSpPr txBox="1"/>
          <p:nvPr/>
        </p:nvSpPr>
        <p:spPr>
          <a:xfrm>
            <a:off x="575733" y="1604184"/>
            <a:ext cx="104478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uk-UA" sz="32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Складено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відповідно до навчальної програми з інформатики для учнів 5-9 класів загальноосвітніх навчальних закладів,  затвердженої </a:t>
            </a:r>
            <a:r>
              <a:rPr kumimoji="0" lang="uk-UA" sz="3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Наказом Міністерства освіти і науки України від 07.06.2017 № 804</a:t>
            </a:r>
            <a:r>
              <a:rPr kumimoji="0" lang="uk-UA" sz="3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та учнів 9 класу закладів загальної середньої освіти </a:t>
            </a:r>
          </a:p>
          <a:p>
            <a:pPr algn="just"/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uk-UA" sz="32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32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підручника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«Інформатика 9 клас» </a:t>
            </a:r>
          </a:p>
          <a:p>
            <a:pPr algn="just"/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Автори: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Ривкінд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Й.Я., Лисенко Т.І.,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Чернікова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Л.А.,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Шакотько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В.В. </a:t>
            </a:r>
            <a:endParaRPr lang="uk-UA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4B280F-92BA-9F4F-DCF7-CCFA62DAF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3901">
            <a:off x="10096150" y="3901785"/>
            <a:ext cx="1854900" cy="27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5"/>
    </mc:Choice>
    <mc:Fallback>
      <p:transition spd="slow" advTm="88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1FE3C-5B8D-E221-1C20-3D299AC4F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4764">
            <a:off x="647091" y="1935187"/>
            <a:ext cx="2839224" cy="38802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599B46-7946-A5EC-DFF8-CEEE66A42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4861">
            <a:off x="1559683" y="2471440"/>
            <a:ext cx="2715835" cy="37958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6C590B-7E47-D3B1-B665-714D7BB54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6848">
            <a:off x="3524661" y="1839188"/>
            <a:ext cx="2894340" cy="4072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A434C0-6D7E-C014-DE16-EC08BAFD6BD4}"/>
              </a:ext>
            </a:extLst>
          </p:cNvPr>
          <p:cNvSpPr txBox="1"/>
          <p:nvPr/>
        </p:nvSpPr>
        <p:spPr>
          <a:xfrm>
            <a:off x="516467" y="0"/>
            <a:ext cx="117517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32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Містить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тексти 6-ти контрольних робіт з відповідями. Кожна контрольна робота містить завдання чотирьох рівнів складності з вказанням інструменту оцінювання, що сприяє формуванню в учнів компетенції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самооцінювання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9D3C9F-5237-1C26-172B-129A2F3BE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983" y="2498738"/>
            <a:ext cx="3042603" cy="42891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8958A6-BF4A-C306-1B02-A299DDC6C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0478">
            <a:off x="6108846" y="2223753"/>
            <a:ext cx="3059198" cy="41232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04AEE3-4887-7F5F-B9D6-850BE6871B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171">
            <a:off x="8352794" y="2273774"/>
            <a:ext cx="3181739" cy="4461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21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8"/>
    </mc:Choice>
    <mc:Fallback>
      <p:transition spd="slow" advTm="5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2403BFE-5C8E-3687-1610-B3DD39FE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17" y="209552"/>
            <a:ext cx="10515600" cy="1500188"/>
          </a:xfrm>
        </p:spPr>
        <p:txBody>
          <a:bodyPr>
            <a:normAutofit/>
          </a:bodyPr>
          <a:lstStyle/>
          <a:p>
            <a:r>
              <a:rPr lang="uk-UA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завдань:</a:t>
            </a:r>
            <a:br>
              <a:rPr lang="uk-UA" dirty="0"/>
            </a:b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8DBC5F6-1CA4-92CD-D035-AE9BB575B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17" y="959646"/>
            <a:ext cx="10515600" cy="51498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І. Початковий рівень </a:t>
            </a:r>
          </a:p>
          <a:p>
            <a:pPr>
              <a:spcAft>
                <a:spcPts val="1200"/>
              </a:spcAft>
            </a:pPr>
            <a:r>
              <a:rPr lang="uk-UA" sz="2800" dirty="0">
                <a:solidFill>
                  <a:schemeClr val="tx1"/>
                </a:solidFill>
              </a:rPr>
              <a:t>Тестові завдання, в яких потрібно вибрати одну правильну відповідь</a:t>
            </a:r>
          </a:p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ІІ. Середній рівень</a:t>
            </a:r>
          </a:p>
          <a:p>
            <a:pPr>
              <a:spcAft>
                <a:spcPts val="1200"/>
              </a:spcAft>
            </a:pPr>
            <a:r>
              <a:rPr lang="uk-UA" sz="2800" dirty="0">
                <a:solidFill>
                  <a:schemeClr val="tx1"/>
                </a:solidFill>
              </a:rPr>
              <a:t>Тестові завдання, що містять кілька правильних відповідей</a:t>
            </a:r>
          </a:p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ІІІ. Достатній рівень</a:t>
            </a:r>
          </a:p>
          <a:p>
            <a:pPr>
              <a:spcAft>
                <a:spcPts val="1200"/>
              </a:spcAft>
            </a:pPr>
            <a:r>
              <a:rPr lang="uk-UA" sz="2800" dirty="0">
                <a:solidFill>
                  <a:schemeClr val="tx1"/>
                </a:solidFill>
              </a:rPr>
              <a:t>Вправи виду «Допишіть речення», «Встановіть відповідність»</a:t>
            </a:r>
          </a:p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І</a:t>
            </a:r>
            <a:r>
              <a:rPr lang="en-GB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V</a:t>
            </a:r>
            <a:r>
              <a:rPr lang="uk-U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. Високий рівень</a:t>
            </a:r>
          </a:p>
          <a:p>
            <a:pPr>
              <a:spcAft>
                <a:spcPts val="1200"/>
              </a:spcAft>
            </a:pPr>
            <a:r>
              <a:rPr lang="uk-UA" sz="2800" dirty="0">
                <a:solidFill>
                  <a:schemeClr val="tx1"/>
                </a:solidFill>
              </a:rPr>
              <a:t>Завдання відкритої форми з короткою письмовою відповіддю</a:t>
            </a:r>
          </a:p>
        </p:txBody>
      </p:sp>
    </p:spTree>
    <p:extLst>
      <p:ext uri="{BB962C8B-B14F-4D97-AF65-F5344CB8AC3E}">
        <p14:creationId xmlns:p14="http://schemas.microsoft.com/office/powerpoint/2010/main" val="325177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0"/>
    </mc:Choice>
    <mc:Fallback>
      <p:transition spd="slow" advTm="80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188368F-EF52-8BF8-4494-9208F3F2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8442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Контрольна робота №1</a:t>
            </a:r>
            <a:br>
              <a:rPr lang="uk-U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 та інформаційна безпека</a:t>
            </a:r>
            <a:br>
              <a:rPr lang="uk-U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4F749-71D8-5976-C119-F526FBFCA6E8}"/>
              </a:ext>
            </a:extLst>
          </p:cNvPr>
          <p:cNvSpPr txBox="1"/>
          <p:nvPr/>
        </p:nvSpPr>
        <p:spPr>
          <a:xfrm>
            <a:off x="254000" y="741224"/>
            <a:ext cx="10236199" cy="5178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І-ІІ. Початковий та середній рівень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кожне правильно виконане завдання - 1бал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завданнях 1-3 виберіть одну правильну відповідь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Якого виду програмного забезпечення не існує: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системне 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прикладне 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геймерське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інструментальне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Операційні системи призначені для: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розв’язання конкретних задач опрацювання даних, які користувач розв’язує в ході своєї діяльності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керування ресурсами комп'ютера та забезпечення взаємодії всіх програм на комп'ютері з людиною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розробки нових програм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захисту даних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Оберіть типи файлів архівів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rar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zip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.7z, 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docx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xls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ppt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.3gp,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avi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mov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.mp4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bmp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gif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jpg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jpeg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93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8"/>
    </mc:Choice>
    <mc:Fallback>
      <p:transition spd="slow" advTm="5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2F08B-38BD-C773-7546-3DC3597C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" y="-83609"/>
            <a:ext cx="10515600" cy="1325563"/>
          </a:xfrm>
        </p:spPr>
        <p:txBody>
          <a:bodyPr/>
          <a:lstStyle/>
          <a:p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Контрольна робота №1</a:t>
            </a:r>
            <a:b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 та інформаційна безпека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3E2BF-AF06-FBE8-6BB7-DD22603B2F49}"/>
              </a:ext>
            </a:extLst>
          </p:cNvPr>
          <p:cNvSpPr txBox="1"/>
          <p:nvPr/>
        </p:nvSpPr>
        <p:spPr>
          <a:xfrm>
            <a:off x="524933" y="839524"/>
            <a:ext cx="9076267" cy="5767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завданнях 4-6 виберіть декілька правильних відповідей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Ліцензії на програмне забезпечення бувають таких типів: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комерційна 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корпораційна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пробна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вільного використання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 відкритим кодом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 рекламою певних продуктів або послуг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Види, на які поділяють шкідливі комп’ютерні програми: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комп’ютерні віруси 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антивіруси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хробаки комп’ютерних мереж 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хакери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троянські програми 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рекламні модулі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До методів захисту від інформаційних загроз відносяться: 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ство­рення резервних копій важливих документів та зберігання їх у захищених місцях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своєчасне оновлення програм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персональних за­хищених паролів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встановлення програм з невідомих джерел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«піратського» програмного забезпечення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спеціального антишпигунського та антивірусного програмного забезпечення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45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0"/>
    </mc:Choice>
    <mc:Fallback>
      <p:transition spd="slow" advTm="8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05FC01-F18D-0301-697C-9102E8CBBB97}"/>
              </a:ext>
            </a:extLst>
          </p:cNvPr>
          <p:cNvSpPr txBox="1"/>
          <p:nvPr/>
        </p:nvSpPr>
        <p:spPr>
          <a:xfrm>
            <a:off x="355600" y="23872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Контрольна робота №1</a:t>
            </a:r>
            <a:b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 та інформаційна безпека</a:t>
            </a:r>
            <a:endParaRPr lang="uk-UA" dirty="0"/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E0F926C1-04D3-57BC-FE64-F09861C5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182" y="1041665"/>
            <a:ext cx="9768418" cy="526600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ІІІ. Достатній рівень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i="1" dirty="0">
                <a:solidFill>
                  <a:schemeClr val="tx1"/>
                </a:solidFill>
              </a:rPr>
              <a:t>За кожне правильно виконане завдання – 1,5 </a:t>
            </a:r>
            <a:r>
              <a:rPr lang="uk-UA" i="1" dirty="0" err="1">
                <a:solidFill>
                  <a:schemeClr val="tx1"/>
                </a:solidFill>
              </a:rPr>
              <a:t>бала</a:t>
            </a:r>
            <a:endParaRPr lang="uk-UA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Продовжте речення:</a:t>
            </a:r>
            <a:endParaRPr lang="uk-UA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indent="-457200">
              <a:lnSpc>
                <a:spcPct val="107000"/>
              </a:lnSpc>
              <a:spcBef>
                <a:spcPts val="0"/>
              </a:spcBef>
              <a:buAutoNum type="arabicParenR"/>
            </a:pP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Утиліта – це …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сервісна програма, що допомагає керувати файлами, отримувати інформацію про комп'ютер, діагностувати й усувати проблеми, забезпечувати ефективну роботу системи)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рівнем небезпечності дій шкідливі програми розподіляють на: …</a:t>
            </a:r>
          </a:p>
          <a:p>
            <a:pPr marL="457200" algn="just">
              <a:lnSpc>
                <a:spcPct val="107000"/>
              </a:lnSpc>
            </a:pP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безпечні — проявляються  відео-  та  звуковими  ефектами,  не  змінюють файлову систему, не ушкоджують файли і не виконують шпигунські дії;</a:t>
            </a:r>
          </a:p>
          <a:p>
            <a:pPr marL="742950" lvl="1" indent="-285750" algn="just">
              <a:lnSpc>
                <a:spcPct val="107000"/>
              </a:lnSpc>
              <a:buFont typeface="Sylfaen" panose="010A0502050306030303" pitchFamily="18" charset="0"/>
              <a:buChar char="-"/>
            </a:pP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небезпечні— призводять до перебоїв у роботі комп’ютерної системи: зменшують  розмір  доступної  оперативної  пам’яті,  перезавантажують комп’ютер тощо;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Sylfaen" panose="010A0502050306030303" pitchFamily="18" charset="0"/>
              <a:buChar char="-"/>
            </a:pP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 небезпечні— знищують дані з постійної та зовнішньої пам’яті, виконують шпигунські дії тощо.</a:t>
            </a:r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84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49"/>
    </mc:Choice>
    <mc:Fallback>
      <p:transition spd="slow" advTm="12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B425AC-915B-359E-7F2F-B2E068EF6974}"/>
              </a:ext>
            </a:extLst>
          </p:cNvPr>
          <p:cNvSpPr txBox="1"/>
          <p:nvPr/>
        </p:nvSpPr>
        <p:spPr>
          <a:xfrm>
            <a:off x="270933" y="12019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Контрольна робота №1</a:t>
            </a:r>
            <a:b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 та інформаційна безпека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E7A81811-B5B4-C086-C9ED-B9E3F685D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48001"/>
              </p:ext>
            </p:extLst>
          </p:nvPr>
        </p:nvGraphicFramePr>
        <p:xfrm>
          <a:off x="635001" y="1717887"/>
          <a:ext cx="6404504" cy="4330013"/>
        </p:xfrm>
        <a:graphic>
          <a:graphicData uri="http://schemas.openxmlformats.org/drawingml/2006/table">
            <a:tbl>
              <a:tblPr firstRow="1" firstCol="1" bandRow="1"/>
              <a:tblGrid>
                <a:gridCol w="267283">
                  <a:extLst>
                    <a:ext uri="{9D8B030D-6E8A-4147-A177-3AD203B41FA5}">
                      <a16:colId xmlns:a16="http://schemas.microsoft.com/office/drawing/2014/main" val="2799751511"/>
                    </a:ext>
                  </a:extLst>
                </a:gridCol>
                <a:gridCol w="2066301">
                  <a:extLst>
                    <a:ext uri="{9D8B030D-6E8A-4147-A177-3AD203B41FA5}">
                      <a16:colId xmlns:a16="http://schemas.microsoft.com/office/drawing/2014/main" val="2166055374"/>
                    </a:ext>
                  </a:extLst>
                </a:gridCol>
                <a:gridCol w="286472">
                  <a:extLst>
                    <a:ext uri="{9D8B030D-6E8A-4147-A177-3AD203B41FA5}">
                      <a16:colId xmlns:a16="http://schemas.microsoft.com/office/drawing/2014/main" val="1653255420"/>
                    </a:ext>
                  </a:extLst>
                </a:gridCol>
                <a:gridCol w="3784448">
                  <a:extLst>
                    <a:ext uri="{9D8B030D-6E8A-4147-A177-3AD203B41FA5}">
                      <a16:colId xmlns:a16="http://schemas.microsoft.com/office/drawing/2014/main" val="2254723381"/>
                    </a:ext>
                  </a:extLst>
                </a:gridCol>
              </a:tblGrid>
              <a:tr h="681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базова система введення/виведення – BIOS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програми, які забезпечують обмін даними між операційною системою і конкретною моделлю пристрою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339606"/>
                  </a:ext>
                </a:extLst>
              </a:tr>
              <a:tr h="912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ядро операційної системи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незалежний від конкретної версії операційної системи набір базових команд, які використовуються для забезпечення обміну даними між пристроями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507598"/>
                  </a:ext>
                </a:extLst>
              </a:tr>
              <a:tr h="450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файлова система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сукупність засобів, які забезпечують обмін даними між користувачем і ОС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96849"/>
                  </a:ext>
                </a:extLst>
              </a:tr>
              <a:tr h="137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драйвери пристроїв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набір програм, з використанням яких здійснюється виконання команд, розподіляються ресурси пам’яті та каналів  зв’язку між пристроями і програмами, надаються розширені можливості з керування пристроями комп’ютера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875989"/>
                  </a:ext>
                </a:extLst>
              </a:tr>
              <a:tr h="912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інтерфейс користувача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складова, яка визначає структуру збереження даних на зовнішніх носіях і сукупність програм, які забезпечують роботу із цією структурою.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3975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447F6EA-D486-580E-BE10-D4FD01E7E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851819"/>
            <a:ext cx="928528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Встановіть відповідність між назвами основних складових операційних систем та їх призначенням:</a:t>
            </a:r>
            <a:endParaRPr kumimoji="0" lang="uk-UA" altLang="uk-U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5FA0FD-7EA6-3905-ADE7-1E356664DF4F}"/>
              </a:ext>
            </a:extLst>
          </p:cNvPr>
          <p:cNvSpPr txBox="1"/>
          <p:nvPr/>
        </p:nvSpPr>
        <p:spPr>
          <a:xfrm>
            <a:off x="8204200" y="1828800"/>
            <a:ext cx="1473200" cy="277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en-GB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 </a:t>
            </a:r>
            <a:r>
              <a:rPr lang="en-GB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3 - </a:t>
            </a:r>
            <a:r>
              <a:rPr lang="en-GB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4 - </a:t>
            </a:r>
            <a:r>
              <a:rPr lang="en-GB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– </a:t>
            </a:r>
            <a:r>
              <a:rPr lang="en-GB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33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1"/>
    </mc:Choice>
    <mc:Fallback>
      <p:transition spd="slow" advTm="7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983EDC-D5AA-9B6F-EADC-4E0D1F6A3884}"/>
              </a:ext>
            </a:extLst>
          </p:cNvPr>
          <p:cNvSpPr txBox="1"/>
          <p:nvPr/>
        </p:nvSpPr>
        <p:spPr>
          <a:xfrm>
            <a:off x="262467" y="13712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Контрольна робота №1</a:t>
            </a:r>
            <a:b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 та інформаційна безпека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CF14FC-675E-3BA4-18C1-4352D093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3" y="1099397"/>
            <a:ext cx="8136456" cy="13220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D2FEF-7434-D961-24F4-D92305469986}"/>
              </a:ext>
            </a:extLst>
          </p:cNvPr>
          <p:cNvSpPr txBox="1"/>
          <p:nvPr/>
        </p:nvSpPr>
        <p:spPr>
          <a:xfrm>
            <a:off x="990600" y="2858930"/>
            <a:ext cx="7594600" cy="314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GB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натисканням правої кнопки миші викликати контекстне меню даного </a:t>
            </a:r>
            <a:r>
              <a:rPr lang="uk-UA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файла</a:t>
            </a: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в даному </a:t>
            </a:r>
            <a:r>
              <a:rPr lang="uk-UA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контексному</a:t>
            </a: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меню вибрати пункт </a:t>
            </a:r>
            <a:r>
              <a:rPr lang="uk-UA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Додати до архіву…</a:t>
            </a: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у вікні </a:t>
            </a:r>
            <a:r>
              <a:rPr lang="uk-UA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Ім'я та параметри архіву</a:t>
            </a: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установити значення властивостей архіву;</a:t>
            </a:r>
            <a:endParaRPr lang="uk-UA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4) натиснути кнопку ОК.</a:t>
            </a:r>
            <a:endParaRPr lang="uk-UA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81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1"/>
    </mc:Choice>
    <mc:Fallback>
      <p:transition spd="slow" advTm="4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0.7|0.7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|2.8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 Office">
  <a:themeElements>
    <a:clrScheme name="Жовти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4_21 Складові комп'ютера</Template>
  <TotalTime>173</TotalTime>
  <Words>770</Words>
  <Application>Microsoft Office PowerPoint</Application>
  <PresentationFormat>Широкий екран</PresentationFormat>
  <Paragraphs>106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Sylfaen</vt:lpstr>
      <vt:lpstr>Times New Roman</vt:lpstr>
      <vt:lpstr>Тема Office</vt:lpstr>
      <vt:lpstr>  ЗБІРНИК КОНТРОЛЬНИХ РОБІТ                             ІНФОРМАТИКА 9  </vt:lpstr>
      <vt:lpstr>  </vt:lpstr>
      <vt:lpstr>Презентація PowerPoint</vt:lpstr>
      <vt:lpstr>Типи завдань: </vt:lpstr>
      <vt:lpstr>Контрольна робота №1 Програмне забезпечення та інформаційна безпека </vt:lpstr>
      <vt:lpstr>Контрольна робота №1 Програмне забезпечення та інформаційна безпека</vt:lpstr>
      <vt:lpstr>Презентація PowerPoint</vt:lpstr>
      <vt:lpstr>Презентація PowerPoint</vt:lpstr>
      <vt:lpstr>Презентація PowerPoint</vt:lpstr>
      <vt:lpstr>  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ЗБІРНИК КОНТРОЛЬНИХ РОБІТ ІНФОРМАТИКА 9</dc:title>
  <dc:creator>Dima Hapchin</dc:creator>
  <cp:lastModifiedBy>Dima Hapchin</cp:lastModifiedBy>
  <cp:revision>29</cp:revision>
  <dcterms:created xsi:type="dcterms:W3CDTF">2022-12-25T15:56:09Z</dcterms:created>
  <dcterms:modified xsi:type="dcterms:W3CDTF">2023-01-09T19:36:06Z</dcterms:modified>
</cp:coreProperties>
</file>