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67" r:id="rId3"/>
    <p:sldId id="268" r:id="rId4"/>
    <p:sldId id="259" r:id="rId5"/>
    <p:sldId id="265" r:id="rId6"/>
    <p:sldId id="260" r:id="rId7"/>
    <p:sldId id="266" r:id="rId8"/>
    <p:sldId id="261" r:id="rId9"/>
    <p:sldId id="256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2015/2016</c:v>
                </c:pt>
                <c:pt idx="1">
                  <c:v>2016/2017</c:v>
                </c:pt>
                <c:pt idx="2">
                  <c:v>2017/2018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</c:v>
                </c:pt>
                <c:pt idx="1">
                  <c:v>14</c:v>
                </c:pt>
                <c:pt idx="2">
                  <c:v>17</c:v>
                </c:pt>
              </c:numCache>
            </c:numRef>
          </c:val>
        </c:ser>
        <c:axId val="87168128"/>
        <c:axId val="87169664"/>
      </c:barChart>
      <c:catAx>
        <c:axId val="87168128"/>
        <c:scaling>
          <c:orientation val="minMax"/>
        </c:scaling>
        <c:axPos val="b"/>
        <c:tickLblPos val="nextTo"/>
        <c:crossAx val="87169664"/>
        <c:crosses val="autoZero"/>
        <c:auto val="1"/>
        <c:lblAlgn val="ctr"/>
        <c:lblOffset val="100"/>
      </c:catAx>
      <c:valAx>
        <c:axId val="87169664"/>
        <c:scaling>
          <c:orientation val="minMax"/>
        </c:scaling>
        <c:axPos val="l"/>
        <c:majorGridlines/>
        <c:numFmt formatCode="General" sourceLinked="1"/>
        <c:tickLblPos val="nextTo"/>
        <c:crossAx val="871681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5 клас</c:v>
                </c:pt>
                <c:pt idx="1">
                  <c:v>6 клас</c:v>
                </c:pt>
                <c:pt idx="2">
                  <c:v>7 клас</c:v>
                </c:pt>
                <c:pt idx="3">
                  <c:v>8 клас</c:v>
                </c:pt>
                <c:pt idx="4">
                  <c:v>9 клас</c:v>
                </c:pt>
                <c:pt idx="5">
                  <c:v>10 клас</c:v>
                </c:pt>
                <c:pt idx="6">
                  <c:v>11 клас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74</c:v>
                </c:pt>
                <c:pt idx="1">
                  <c:v>70.8</c:v>
                </c:pt>
                <c:pt idx="2">
                  <c:v>62</c:v>
                </c:pt>
                <c:pt idx="3">
                  <c:v>50</c:v>
                </c:pt>
                <c:pt idx="4">
                  <c:v>55</c:v>
                </c:pt>
                <c:pt idx="5">
                  <c:v>57</c:v>
                </c:pt>
                <c:pt idx="6">
                  <c:v>59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5 клас</c:v>
                </c:pt>
                <c:pt idx="1">
                  <c:v>6 клас</c:v>
                </c:pt>
                <c:pt idx="2">
                  <c:v>7 клас</c:v>
                </c:pt>
                <c:pt idx="3">
                  <c:v>8 клас</c:v>
                </c:pt>
                <c:pt idx="4">
                  <c:v>9 клас</c:v>
                </c:pt>
                <c:pt idx="5">
                  <c:v>10 клас</c:v>
                </c:pt>
                <c:pt idx="6">
                  <c:v>11 клас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</c:numCache>
            </c:numRef>
          </c:val>
        </c:ser>
        <c:shape val="box"/>
        <c:axId val="128881408"/>
        <c:axId val="128882944"/>
        <c:axId val="0"/>
      </c:bar3DChart>
      <c:catAx>
        <c:axId val="128881408"/>
        <c:scaling>
          <c:orientation val="minMax"/>
        </c:scaling>
        <c:axPos val="b"/>
        <c:tickLblPos val="nextTo"/>
        <c:crossAx val="128882944"/>
        <c:crosses val="autoZero"/>
        <c:auto val="1"/>
        <c:lblAlgn val="ctr"/>
        <c:lblOffset val="100"/>
      </c:catAx>
      <c:valAx>
        <c:axId val="128882944"/>
        <c:scaling>
          <c:orientation val="minMax"/>
        </c:scaling>
        <c:axPos val="l"/>
        <c:majorGridlines/>
        <c:numFmt formatCode="General" sourceLinked="1"/>
        <c:tickLblPos val="nextTo"/>
        <c:crossAx val="1288814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Лист1!$A$2:$A$11</c:f>
              <c:strCache>
                <c:ptCount val="9"/>
                <c:pt idx="0">
                  <c:v>3 клас</c:v>
                </c:pt>
                <c:pt idx="1">
                  <c:v>4 клас</c:v>
                </c:pt>
                <c:pt idx="2">
                  <c:v>5 клас</c:v>
                </c:pt>
                <c:pt idx="3">
                  <c:v>6 клас</c:v>
                </c:pt>
                <c:pt idx="4">
                  <c:v>7 клас</c:v>
                </c:pt>
                <c:pt idx="5">
                  <c:v>8 клас</c:v>
                </c:pt>
                <c:pt idx="6">
                  <c:v>9 клас</c:v>
                </c:pt>
                <c:pt idx="7">
                  <c:v>10 клас</c:v>
                </c:pt>
                <c:pt idx="8">
                  <c:v>11 клас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 formatCode="dd/mmm">
                  <c:v>7.9</c:v>
                </c:pt>
                <c:pt idx="1">
                  <c:v>7.8</c:v>
                </c:pt>
                <c:pt idx="2">
                  <c:v>8.9</c:v>
                </c:pt>
                <c:pt idx="3">
                  <c:v>8.2000000000000011</c:v>
                </c:pt>
                <c:pt idx="4">
                  <c:v>7.5</c:v>
                </c:pt>
                <c:pt idx="5">
                  <c:v>6.5</c:v>
                </c:pt>
                <c:pt idx="6">
                  <c:v>6.5</c:v>
                </c:pt>
                <c:pt idx="7">
                  <c:v>7.1</c:v>
                </c:pt>
                <c:pt idx="8">
                  <c:v>7.2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Лист1!$A$2:$A$11</c:f>
              <c:strCache>
                <c:ptCount val="9"/>
                <c:pt idx="0">
                  <c:v>3 клас</c:v>
                </c:pt>
                <c:pt idx="1">
                  <c:v>4 клас</c:v>
                </c:pt>
                <c:pt idx="2">
                  <c:v>5 клас</c:v>
                </c:pt>
                <c:pt idx="3">
                  <c:v>6 клас</c:v>
                </c:pt>
                <c:pt idx="4">
                  <c:v>7 клас</c:v>
                </c:pt>
                <c:pt idx="5">
                  <c:v>8 клас</c:v>
                </c:pt>
                <c:pt idx="6">
                  <c:v>9 клас</c:v>
                </c:pt>
                <c:pt idx="7">
                  <c:v>10 клас</c:v>
                </c:pt>
                <c:pt idx="8">
                  <c:v>11 клас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cat>
            <c:strRef>
              <c:f>Лист1!$A$2:$A$11</c:f>
              <c:strCache>
                <c:ptCount val="9"/>
                <c:pt idx="0">
                  <c:v>3 клас</c:v>
                </c:pt>
                <c:pt idx="1">
                  <c:v>4 клас</c:v>
                </c:pt>
                <c:pt idx="2">
                  <c:v>5 клас</c:v>
                </c:pt>
                <c:pt idx="3">
                  <c:v>6 клас</c:v>
                </c:pt>
                <c:pt idx="4">
                  <c:v>7 клас</c:v>
                </c:pt>
                <c:pt idx="5">
                  <c:v>8 клас</c:v>
                </c:pt>
                <c:pt idx="6">
                  <c:v>9 клас</c:v>
                </c:pt>
                <c:pt idx="7">
                  <c:v>10 клас</c:v>
                </c:pt>
                <c:pt idx="8">
                  <c:v>11 клас</c:v>
                </c:pt>
              </c:strCache>
            </c:strRef>
          </c:cat>
          <c:val>
            <c:numRef>
              <c:f>Лист1!$D$2:$D$11</c:f>
              <c:numCache>
                <c:formatCode>General</c:formatCode>
                <c:ptCount val="10"/>
              </c:numCache>
            </c:numRef>
          </c:val>
        </c:ser>
        <c:axId val="131836544"/>
        <c:axId val="131887488"/>
      </c:barChart>
      <c:catAx>
        <c:axId val="131836544"/>
        <c:scaling>
          <c:orientation val="minMax"/>
        </c:scaling>
        <c:axPos val="b"/>
        <c:tickLblPos val="nextTo"/>
        <c:crossAx val="131887488"/>
        <c:crosses val="autoZero"/>
        <c:auto val="1"/>
        <c:lblAlgn val="ctr"/>
        <c:lblOffset val="100"/>
      </c:catAx>
      <c:valAx>
        <c:axId val="131887488"/>
        <c:scaling>
          <c:orientation val="minMax"/>
        </c:scaling>
        <c:axPos val="l"/>
        <c:majorGridlines/>
        <c:numFmt formatCode="General" sourceLinked="0"/>
        <c:tickLblPos val="nextTo"/>
        <c:crossAx val="1318365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57B54-3221-4FB1-8E47-A8D9F636FCD0}" type="datetimeFigureOut">
              <a:rPr lang="uk-UA" smtClean="0"/>
              <a:pPr/>
              <a:t>26.09.2018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E76E7-9143-411E-A519-21E9A69A13F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57B54-3221-4FB1-8E47-A8D9F636FCD0}" type="datetimeFigureOut">
              <a:rPr lang="uk-UA" smtClean="0"/>
              <a:pPr/>
              <a:t>26.09.2018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E76E7-9143-411E-A519-21E9A69A13F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57B54-3221-4FB1-8E47-A8D9F636FCD0}" type="datetimeFigureOut">
              <a:rPr lang="uk-UA" smtClean="0"/>
              <a:pPr/>
              <a:t>26.09.2018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E76E7-9143-411E-A519-21E9A69A13F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57B54-3221-4FB1-8E47-A8D9F636FCD0}" type="datetimeFigureOut">
              <a:rPr lang="uk-UA" smtClean="0"/>
              <a:pPr/>
              <a:t>26.09.2018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E76E7-9143-411E-A519-21E9A69A13F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57B54-3221-4FB1-8E47-A8D9F636FCD0}" type="datetimeFigureOut">
              <a:rPr lang="uk-UA" smtClean="0"/>
              <a:pPr/>
              <a:t>26.09.2018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E76E7-9143-411E-A519-21E9A69A13F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57B54-3221-4FB1-8E47-A8D9F636FCD0}" type="datetimeFigureOut">
              <a:rPr lang="uk-UA" smtClean="0"/>
              <a:pPr/>
              <a:t>26.09.2018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E76E7-9143-411E-A519-21E9A69A13F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57B54-3221-4FB1-8E47-A8D9F636FCD0}" type="datetimeFigureOut">
              <a:rPr lang="uk-UA" smtClean="0"/>
              <a:pPr/>
              <a:t>26.09.2018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E76E7-9143-411E-A519-21E9A69A13F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57B54-3221-4FB1-8E47-A8D9F636FCD0}" type="datetimeFigureOut">
              <a:rPr lang="uk-UA" smtClean="0"/>
              <a:pPr/>
              <a:t>26.09.2018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E76E7-9143-411E-A519-21E9A69A13F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57B54-3221-4FB1-8E47-A8D9F636FCD0}" type="datetimeFigureOut">
              <a:rPr lang="uk-UA" smtClean="0"/>
              <a:pPr/>
              <a:t>26.09.2018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E76E7-9143-411E-A519-21E9A69A13F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57B54-3221-4FB1-8E47-A8D9F636FCD0}" type="datetimeFigureOut">
              <a:rPr lang="uk-UA" smtClean="0"/>
              <a:pPr/>
              <a:t>26.09.2018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E76E7-9143-411E-A519-21E9A69A13F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57B54-3221-4FB1-8E47-A8D9F636FCD0}" type="datetimeFigureOut">
              <a:rPr lang="uk-UA" smtClean="0"/>
              <a:pPr/>
              <a:t>26.09.2018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E76E7-9143-411E-A519-21E9A69A13F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57B54-3221-4FB1-8E47-A8D9F636FCD0}" type="datetimeFigureOut">
              <a:rPr lang="uk-UA" smtClean="0"/>
              <a:pPr/>
              <a:t>26.09.2018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E76E7-9143-411E-A519-21E9A69A13F6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14356"/>
            <a:ext cx="6400800" cy="4924444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uk-UA" sz="11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Моніторинг в освіті – це сучасний механізм управління якістю освіти. За його допомогою можна відстежувати і своєчасно коригувати будь – який процес в освіті. Але при цьому слід пам’ятати, що тільки той учень, який чітко уявляє мету свого навчання, може бути вмотивований до свідомих дій, спрямованих на позитивну динаміку якісного зростання. Це є необхідною умовою забезпечення якісного рівня навчальних досягнень учнів.</a:t>
            </a:r>
            <a:r>
              <a:rPr lang="uk-UA" sz="112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1200" i="1" dirty="0" smtClean="0">
                <a:latin typeface="Times New Roman" pitchFamily="18" charset="0"/>
                <a:cs typeface="Times New Roman" pitchFamily="18" charset="0"/>
              </a:rPr>
            </a:br>
            <a:endParaRPr lang="uk-UA" sz="112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Середній бал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00100" y="642919"/>
          <a:ext cx="5857916" cy="5999975"/>
        </p:xfrm>
        <a:graphic>
          <a:graphicData uri="http://schemas.openxmlformats.org/drawingml/2006/table">
            <a:tbl>
              <a:tblPr/>
              <a:tblGrid>
                <a:gridCol w="4868203"/>
                <a:gridCol w="989713"/>
              </a:tblGrid>
              <a:tr h="3711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Предмети</a:t>
                      </a:r>
                      <a:r>
                        <a:rPr lang="uk-UA" sz="11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uk-UA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Якісний</a:t>
                      </a: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показник</a:t>
                      </a: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Укр..мова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latin typeface="Times New Roman"/>
                          <a:ea typeface="Calibri"/>
                          <a:cs typeface="Times New Roman"/>
                        </a:rPr>
                        <a:t>Укр..література</a:t>
                      </a:r>
                      <a:endParaRPr lang="uk-UA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Англійська мова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>
                          <a:latin typeface="Times New Roman"/>
                          <a:ea typeface="Calibri"/>
                          <a:cs typeface="Times New Roman"/>
                        </a:rPr>
                        <a:t>Німецька мова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Заруб.література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>
                          <a:latin typeface="Times New Roman"/>
                          <a:ea typeface="Calibri"/>
                          <a:cs typeface="Times New Roman"/>
                        </a:rPr>
                        <a:t>Російська мова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Іст.України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Всесвіт.історія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uk-UA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Економіка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3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Курс «Людина і світ»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66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Алгебра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Геометрія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uk-UA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Астрономія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Образотворче мист.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93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Музичне мистецтво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>
                          <a:latin typeface="Times New Roman"/>
                          <a:ea typeface="Calibri"/>
                          <a:cs typeface="Times New Roman"/>
                        </a:rPr>
                        <a:t>84</a:t>
                      </a:r>
                      <a:endParaRPr lang="uk-UA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Природознавство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Біологія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uk-UA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Географія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Правознавство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61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Фізика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Хімія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Екологія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uk-UA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Художня культура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Інформатика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Технології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uk-UA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Фізична культура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Захист Вітчизни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85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Основи здор.</a:t>
                      </a:r>
                      <a:endParaRPr lang="uk-UA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85</a:t>
                      </a:r>
                      <a:endParaRPr lang="uk-UA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05" marR="41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Моніторинг навчальної діяльності учнів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Кількість учнів, які навчаються на таких рівнях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85790" y="1857365"/>
          <a:ext cx="7169174" cy="3857650"/>
        </p:xfrm>
        <a:graphic>
          <a:graphicData uri="http://schemas.openxmlformats.org/drawingml/2006/table">
            <a:tbl>
              <a:tblPr/>
              <a:tblGrid>
                <a:gridCol w="1044003"/>
                <a:gridCol w="287760"/>
                <a:gridCol w="341278"/>
                <a:gridCol w="288536"/>
                <a:gridCol w="342054"/>
                <a:gridCol w="288536"/>
                <a:gridCol w="342054"/>
                <a:gridCol w="287760"/>
                <a:gridCol w="341278"/>
                <a:gridCol w="287760"/>
                <a:gridCol w="341278"/>
                <a:gridCol w="287760"/>
                <a:gridCol w="338175"/>
                <a:gridCol w="287760"/>
                <a:gridCol w="341278"/>
                <a:gridCol w="287760"/>
                <a:gridCol w="341278"/>
                <a:gridCol w="287760"/>
                <a:gridCol w="341278"/>
                <a:gridCol w="463828"/>
              </a:tblGrid>
              <a:tr h="10520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Заг. к-сть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3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Початковий 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3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Середній 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61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3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Достатній 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86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3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Високий 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Результати ДПА у 4 класі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 smtClean="0"/>
              <a:t>- українська мова: </a:t>
            </a:r>
            <a:r>
              <a:rPr lang="uk-UA" sz="2400" dirty="0" smtClean="0"/>
              <a:t>високий рівень – 2 учнів – 12,5 %;</a:t>
            </a:r>
          </a:p>
          <a:p>
            <a:pPr>
              <a:buNone/>
            </a:pPr>
            <a:r>
              <a:rPr lang="uk-UA" sz="2400" dirty="0" smtClean="0"/>
              <a:t>       достатній рівень – 12 учнів – 75 %;</a:t>
            </a:r>
          </a:p>
          <a:p>
            <a:pPr>
              <a:buNone/>
            </a:pPr>
            <a:r>
              <a:rPr lang="uk-UA" sz="2400" dirty="0" smtClean="0"/>
              <a:t>       середній рівень – 2 учні – 12,5 %;</a:t>
            </a:r>
          </a:p>
          <a:p>
            <a:r>
              <a:rPr lang="uk-UA" b="1" dirty="0" smtClean="0"/>
              <a:t>- математика:</a:t>
            </a:r>
            <a:r>
              <a:rPr lang="uk-UA" dirty="0" smtClean="0"/>
              <a:t> </a:t>
            </a:r>
            <a:r>
              <a:rPr lang="uk-UA" sz="2400" dirty="0" smtClean="0"/>
              <a:t>високий рівень – 4 учнів – 25 </a:t>
            </a:r>
            <a:r>
              <a:rPr lang="uk-UA" sz="2400" dirty="0" smtClean="0"/>
              <a:t>%; </a:t>
            </a:r>
          </a:p>
          <a:p>
            <a:pPr>
              <a:buNone/>
            </a:pPr>
            <a:r>
              <a:rPr lang="uk-UA" sz="2400" dirty="0" smtClean="0"/>
              <a:t> </a:t>
            </a:r>
            <a:r>
              <a:rPr lang="uk-UA" sz="2400" dirty="0" smtClean="0"/>
              <a:t>    </a:t>
            </a:r>
            <a:r>
              <a:rPr lang="uk-UA" sz="2400" dirty="0" smtClean="0"/>
              <a:t>достатній </a:t>
            </a:r>
            <a:r>
              <a:rPr lang="uk-UA" sz="2400" dirty="0" smtClean="0"/>
              <a:t>рівень – 5 учнів – 31 </a:t>
            </a:r>
            <a:r>
              <a:rPr lang="uk-UA" sz="2400" dirty="0" smtClean="0"/>
              <a:t>%;</a:t>
            </a:r>
          </a:p>
          <a:p>
            <a:pPr>
              <a:buNone/>
            </a:pPr>
            <a:r>
              <a:rPr lang="uk-UA" sz="2400" dirty="0" smtClean="0"/>
              <a:t> </a:t>
            </a:r>
            <a:r>
              <a:rPr lang="uk-UA" sz="2400" dirty="0" smtClean="0"/>
              <a:t>   </a:t>
            </a:r>
            <a:r>
              <a:rPr lang="uk-UA" sz="2400" dirty="0" smtClean="0"/>
              <a:t> </a:t>
            </a:r>
            <a:r>
              <a:rPr lang="uk-UA" sz="2400" dirty="0" smtClean="0"/>
              <a:t>середній рівень – 6 учні – 38 </a:t>
            </a:r>
            <a:r>
              <a:rPr lang="uk-UA" sz="2400" dirty="0" smtClean="0"/>
              <a:t>%;</a:t>
            </a:r>
          </a:p>
          <a:p>
            <a:pPr>
              <a:buNone/>
            </a:pPr>
            <a:r>
              <a:rPr lang="uk-UA" sz="2400" dirty="0" smtClean="0"/>
              <a:t> </a:t>
            </a:r>
            <a:r>
              <a:rPr lang="uk-UA" sz="2400" dirty="0" smtClean="0"/>
              <a:t>   </a:t>
            </a:r>
            <a:r>
              <a:rPr lang="uk-UA" sz="2400" dirty="0" smtClean="0"/>
              <a:t> </a:t>
            </a:r>
            <a:r>
              <a:rPr lang="uk-UA" sz="2400" dirty="0" smtClean="0"/>
              <a:t>початковий рівень – 1 – 6%.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Результати ДПА у 9 класі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b="1" dirty="0" smtClean="0"/>
              <a:t> </a:t>
            </a:r>
            <a:r>
              <a:rPr lang="uk-UA" b="1" dirty="0" smtClean="0"/>
              <a:t>українська </a:t>
            </a:r>
            <a:r>
              <a:rPr lang="uk-UA" b="1" dirty="0" smtClean="0"/>
              <a:t>мова</a:t>
            </a:r>
            <a:r>
              <a:rPr lang="uk-UA" dirty="0" smtClean="0"/>
              <a:t>: </a:t>
            </a:r>
            <a:r>
              <a:rPr lang="uk-UA" dirty="0" smtClean="0"/>
              <a:t>високий рівень - 5 учнів -</a:t>
            </a:r>
            <a:r>
              <a:rPr lang="uk-UA" dirty="0" smtClean="0"/>
              <a:t>42%, </a:t>
            </a:r>
            <a:r>
              <a:rPr lang="uk-UA" dirty="0" smtClean="0"/>
              <a:t>достатній рівень – 1 учень – 8%, середній рівень – 3 учні – 25%, початковий рівень – 3 учні – 25%;</a:t>
            </a:r>
          </a:p>
          <a:p>
            <a:r>
              <a:rPr lang="uk-UA" dirty="0" smtClean="0"/>
              <a:t> </a:t>
            </a:r>
            <a:r>
              <a:rPr lang="uk-UA" b="1" dirty="0" smtClean="0"/>
              <a:t>українська </a:t>
            </a:r>
            <a:r>
              <a:rPr lang="uk-UA" b="1" dirty="0" smtClean="0"/>
              <a:t>література</a:t>
            </a:r>
            <a:r>
              <a:rPr lang="uk-UA" dirty="0" smtClean="0"/>
              <a:t>: </a:t>
            </a:r>
            <a:r>
              <a:rPr lang="uk-UA" dirty="0" smtClean="0"/>
              <a:t>високий рівень – 4 учні – 33%, достатній рівень – 4 учнів – 33 %, середній рівень – 4 учнів – 33%;</a:t>
            </a:r>
          </a:p>
          <a:p>
            <a:r>
              <a:rPr lang="uk-UA" dirty="0" smtClean="0"/>
              <a:t> </a:t>
            </a:r>
            <a:r>
              <a:rPr lang="uk-UA" b="1" dirty="0" smtClean="0"/>
              <a:t>математика</a:t>
            </a:r>
            <a:r>
              <a:rPr lang="uk-UA" dirty="0" smtClean="0"/>
              <a:t>: </a:t>
            </a:r>
            <a:r>
              <a:rPr lang="uk-UA" dirty="0" smtClean="0"/>
              <a:t>високий рівень – 4 учні – 33%,  достатній рівень – 4 учнів – 33%, середній рівень – 2 учні – 16%, початковий – 2 учні – 16%.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85851" y="1142983"/>
          <a:ext cx="6715172" cy="5134856"/>
        </p:xfrm>
        <a:graphic>
          <a:graphicData uri="http://schemas.openxmlformats.org/drawingml/2006/table">
            <a:tbl>
              <a:tblPr/>
              <a:tblGrid>
                <a:gridCol w="352964"/>
                <a:gridCol w="1909957"/>
                <a:gridCol w="1245594"/>
                <a:gridCol w="718874"/>
                <a:gridCol w="579188"/>
                <a:gridCol w="1908595"/>
              </a:tblGrid>
              <a:tr h="9636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Предмет 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Результати 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Клас 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latin typeface="Times New Roman"/>
                          <a:ea typeface="Calibri"/>
                          <a:cs typeface="Times New Roman"/>
                        </a:rPr>
                        <a:t>К-сть</a:t>
                      </a: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 балів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Вчителі 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Українська мова та література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ІІ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ІІІ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40,5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37,5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Пилипенко Л.М.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Чернюк Л.С.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Географія 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ІІІ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ІІ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29,5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Костюк О.М.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Російська мова та література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ІІ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Соколова С.М.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Історія 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ІІІ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ІІ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Котко Л.І.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Романець С.В.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Хімія 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ІІІ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ІІ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latin typeface="Times New Roman"/>
                          <a:ea typeface="Calibri"/>
                          <a:cs typeface="Times New Roman"/>
                        </a:rPr>
                        <a:t>Гераль</a:t>
                      </a: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 Т.М.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Англійська мова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ІІІ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latin typeface="Times New Roman"/>
                          <a:ea typeface="Calibri"/>
                          <a:cs typeface="Times New Roman"/>
                        </a:rPr>
                        <a:t>Клімук</a:t>
                      </a: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 П.Є.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Правознавство 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ІІІ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ІІІ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35,5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Котко Л.І.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Біологія 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ІІІ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61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latin typeface="Times New Roman"/>
                          <a:ea typeface="Calibri"/>
                          <a:cs typeface="Times New Roman"/>
                        </a:rPr>
                        <a:t>Лавренюк</a:t>
                      </a: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 Л.А.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Математика 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Лясковська Л.В.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Трудове навчання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ІІ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49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latin typeface="Times New Roman"/>
                          <a:ea typeface="Calibri"/>
                          <a:cs typeface="Times New Roman"/>
                        </a:rPr>
                        <a:t>Романчук</a:t>
                      </a: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 А.М.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85918" y="142852"/>
            <a:ext cx="5429288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Всеукраїнські предметні олімпіади ІІ етапу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54494"/>
          </a:xfrm>
        </p:spPr>
        <p:txBody>
          <a:bodyPr>
            <a:normAutofit/>
          </a:bodyPr>
          <a:lstStyle/>
          <a:p>
            <a:r>
              <a:rPr lang="uk-UA" sz="7200" dirty="0" smtClean="0"/>
              <a:t>І – 3</a:t>
            </a:r>
            <a:br>
              <a:rPr lang="uk-UA" sz="7200" dirty="0" smtClean="0"/>
            </a:br>
            <a:r>
              <a:rPr lang="uk-UA" sz="7200" dirty="0" smtClean="0"/>
              <a:t>ІІ – 6</a:t>
            </a:r>
            <a:br>
              <a:rPr lang="uk-UA" sz="7200" dirty="0" smtClean="0"/>
            </a:br>
            <a:r>
              <a:rPr lang="uk-UA" sz="7200" dirty="0" smtClean="0"/>
              <a:t>ІІІ - 8</a:t>
            </a:r>
            <a:endParaRPr lang="uk-UA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Результати участі школярів району у 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ІІ етапі Всеукраїнських олімпіад у 2017/2018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н.р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g029.jpg"/>
          <p:cNvPicPr>
            <a:picLocks noChangeAspect="1"/>
          </p:cNvPicPr>
          <p:nvPr/>
        </p:nvPicPr>
        <p:blipFill>
          <a:blip r:embed="rId2"/>
          <a:srcRect l="1754" t="25773" r="7018"/>
          <a:stretch>
            <a:fillRect/>
          </a:stretch>
        </p:blipFill>
        <p:spPr>
          <a:xfrm>
            <a:off x="428596" y="1643050"/>
            <a:ext cx="8334688" cy="4604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000760" y="3786190"/>
            <a:ext cx="214314" cy="1357322"/>
          </a:xfrm>
          <a:prstGeom prst="rect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Результати участі школярів району у 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ІІ етапі Всеукраїнських олімпіад за 3 роки</a:t>
            </a:r>
            <a:endParaRPr lang="uk-UA" sz="2400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Результати участі школярів району у 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ІІ етапі Всеукраїнських олімпіад у 2017/2018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н.р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(за кількістю набраних балів)</a:t>
            </a:r>
            <a:endParaRPr lang="uk-UA" sz="2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85853" y="1785925"/>
          <a:ext cx="6825597" cy="4946731"/>
        </p:xfrm>
        <a:graphic>
          <a:graphicData uri="http://schemas.openxmlformats.org/drawingml/2006/table">
            <a:tbl>
              <a:tblPr/>
              <a:tblGrid>
                <a:gridCol w="2275199"/>
                <a:gridCol w="2275199"/>
                <a:gridCol w="2275199"/>
              </a:tblGrid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Предмети</a:t>
                      </a:r>
                      <a:endParaRPr lang="uk-UA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>
                          <a:latin typeface="Times New Roman"/>
                          <a:ea typeface="Calibri"/>
                          <a:cs typeface="Times New Roman"/>
                        </a:rPr>
                        <a:t>2016-2017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>
                          <a:latin typeface="Times New Roman"/>
                          <a:ea typeface="Calibri"/>
                          <a:cs typeface="Times New Roman"/>
                        </a:rPr>
                        <a:t>2017-2018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Українська мова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145,5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Англійська мова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95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129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Німецька мова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Російська мова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115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Історія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125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Правознавство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59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101,5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Фізика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61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Інформатика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Астрономія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Інформаційні технології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Географія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117,5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Біологія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108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219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Хімія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uk-UA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48,5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Економіка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Calibri"/>
                          <a:cs typeface="Times New Roman"/>
                        </a:rPr>
                        <a:t>Екологія</a:t>
                      </a:r>
                      <a:endParaRPr lang="uk-UA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Calibri"/>
                          <a:cs typeface="Times New Roman"/>
                        </a:rPr>
                        <a:t>Трудове навчання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Calibri"/>
                          <a:cs typeface="Times New Roman"/>
                        </a:rPr>
                        <a:t>Загальна кількість балів</a:t>
                      </a:r>
                      <a:endParaRPr lang="uk-UA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>
                          <a:latin typeface="Times New Roman"/>
                          <a:ea typeface="Calibri"/>
                          <a:cs typeface="Times New Roman"/>
                        </a:rPr>
                        <a:t>778</a:t>
                      </a:r>
                      <a:endParaRPr lang="uk-UA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>
                          <a:latin typeface="Times New Roman"/>
                          <a:ea typeface="Calibri"/>
                          <a:cs typeface="Times New Roman"/>
                        </a:rPr>
                        <a:t>1188</a:t>
                      </a:r>
                      <a:endParaRPr lang="uk-UA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Якісний показник знань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</TotalTime>
  <Words>644</Words>
  <Application>Microsoft Office PowerPoint</Application>
  <PresentationFormat>Экран (4:3)</PresentationFormat>
  <Paragraphs>319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Результати ДПА у 4 класі</vt:lpstr>
      <vt:lpstr>Результати ДПА у 9 класі</vt:lpstr>
      <vt:lpstr>Слайд 4</vt:lpstr>
      <vt:lpstr>І – 3 ІІ – 6 ІІІ - 8</vt:lpstr>
      <vt:lpstr>Результати участі школярів району у  ІІ етапі Всеукраїнських олімпіад у 2017/2018 н.р.</vt:lpstr>
      <vt:lpstr>Результати участі школярів району у  ІІ етапі Всеукраїнських олімпіад за 3 роки</vt:lpstr>
      <vt:lpstr>Результати участі школярів району у  ІІ етапі Всеукраїнських олімпіад у 2017/2018 н.р. (за кількістю набраних балів)</vt:lpstr>
      <vt:lpstr>Якісний показник знань</vt:lpstr>
      <vt:lpstr>Середній бал</vt:lpstr>
      <vt:lpstr>Слайд 11</vt:lpstr>
      <vt:lpstr>Кількість учнів, які навчаються на таких рівнях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Якісний показник знань</dc:title>
  <dc:creator>Admin</dc:creator>
  <cp:lastModifiedBy>Admin</cp:lastModifiedBy>
  <cp:revision>48</cp:revision>
  <dcterms:created xsi:type="dcterms:W3CDTF">2018-01-15T14:05:32Z</dcterms:created>
  <dcterms:modified xsi:type="dcterms:W3CDTF">2018-09-26T09:45:14Z</dcterms:modified>
</cp:coreProperties>
</file>