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58" r:id="rId5"/>
    <p:sldId id="264" r:id="rId6"/>
    <p:sldId id="265" r:id="rId7"/>
    <p:sldId id="260" r:id="rId8"/>
    <p:sldId id="262" r:id="rId9"/>
    <p:sldId id="263" r:id="rId10"/>
    <p:sldId id="266" r:id="rId11"/>
    <p:sldId id="267" r:id="rId12"/>
    <p:sldId id="289" r:id="rId13"/>
    <p:sldId id="279" r:id="rId14"/>
    <p:sldId id="280" r:id="rId15"/>
    <p:sldId id="271" r:id="rId16"/>
    <p:sldId id="272" r:id="rId17"/>
    <p:sldId id="268" r:id="rId18"/>
    <p:sldId id="273" r:id="rId19"/>
    <p:sldId id="276" r:id="rId20"/>
    <p:sldId id="274" r:id="rId21"/>
    <p:sldId id="275" r:id="rId22"/>
    <p:sldId id="269" r:id="rId23"/>
    <p:sldId id="277" r:id="rId24"/>
    <p:sldId id="278" r:id="rId25"/>
    <p:sldId id="281" r:id="rId26"/>
    <p:sldId id="282" r:id="rId27"/>
    <p:sldId id="283" r:id="rId28"/>
    <p:sldId id="284" r:id="rId29"/>
    <p:sldId id="286" r:id="rId30"/>
    <p:sldId id="287" r:id="rId31"/>
    <p:sldId id="288" r:id="rId3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33FF"/>
    <a:srgbClr val="FDD7F8"/>
    <a:srgbClr val="FCBCF4"/>
    <a:srgbClr val="CC66FF"/>
    <a:srgbClr val="F2AAD5"/>
    <a:srgbClr val="FF7C80"/>
    <a:srgbClr val="66040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6751" autoAdjust="0"/>
    <p:restoredTop sz="94660"/>
  </p:normalViewPr>
  <p:slideViewPr>
    <p:cSldViewPr snapToGrid="0">
      <p:cViewPr>
        <p:scale>
          <a:sx n="91" d="100"/>
          <a:sy n="91" d="100"/>
        </p:scale>
        <p:origin x="-294" y="-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B0E0D90-A933-49CD-BB8F-E884584112FC}" type="datetimeFigureOut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8B2A257-2F9F-4C5F-9BCB-C0554C5198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8207E-968A-4121-BF93-02C288FE73B5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984EC-A46E-490D-B5CD-5F2AAE09552C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DD41-65B2-40E7-B6C4-B4D9A92FB4A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20793-B796-4B00-A2BC-F31A756EC64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9ADA-3AE4-436C-AC69-F9541A032924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E12F8-71F0-4EDD-AA53-2E7CFA23B662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D9694-06AE-4EF7-B21A-898673302AF8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E4FD9-977B-4259-8178-08F6EC20AD1C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58C75-1B30-4D75-ACA7-6B524CEF1FD9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6619E-130F-400B-A778-9F88CF4B2D30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DC3D2-673F-4FDD-B8B1-3BE538F34CC7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6C92B-EBBF-4A14-AFCA-A743612AE10C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Радчанська ЗОШ І-ІІІ ст.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mage.slidesharecdn.com/random-161210135102/95/-16-638.jpg?cb=1481377977" TargetMode="Externa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jpe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10" r="689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7047" y="210207"/>
            <a:ext cx="8271641" cy="142551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2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Радчанська</a:t>
            </a:r>
            <a:r>
              <a:rPr lang="uk-UA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ЗОШ І-ІІІ ступенів </a:t>
            </a:r>
            <a:br>
              <a:rPr lang="uk-UA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Тисменицької   районної ради</a:t>
            </a:r>
            <a: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uk-U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000" b="1" dirty="0">
              <a:solidFill>
                <a:srgbClr val="CC66FF"/>
              </a:solidFill>
              <a:latin typeface="+mn-lt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1991998"/>
            <a:ext cx="9144000" cy="2566006"/>
          </a:xfrm>
        </p:spPr>
        <p:txBody>
          <a:bodyPr>
            <a:normAutofit lnSpcReduction="10000"/>
          </a:bodyPr>
          <a:lstStyle/>
          <a:p>
            <a:r>
              <a:rPr lang="uk-UA" sz="4000" b="1" i="1" dirty="0" smtClean="0">
                <a:solidFill>
                  <a:srgbClr val="0070C0"/>
                </a:solidFill>
                <a:latin typeface="Bookman Old Style" pitchFamily="18" charset="0"/>
              </a:rPr>
              <a:t>Творчий звіт                                трудової акції       </a:t>
            </a:r>
          </a:p>
          <a:p>
            <a:r>
              <a:rPr lang="uk-UA" sz="4800" b="1" i="1" dirty="0" err="1" smtClean="0">
                <a:solidFill>
                  <a:srgbClr val="0070C0"/>
                </a:solidFill>
                <a:latin typeface="Bookman Old Style" pitchFamily="18" charset="0"/>
              </a:rPr>
              <a:t>“Парад</a:t>
            </a:r>
            <a:r>
              <a:rPr lang="uk-UA" sz="4800" b="1" i="1" dirty="0" smtClean="0">
                <a:solidFill>
                  <a:srgbClr val="0070C0"/>
                </a:solidFill>
                <a:latin typeface="Bookman Old Style" pitchFamily="18" charset="0"/>
              </a:rPr>
              <a:t> квітів біля </a:t>
            </a:r>
            <a:r>
              <a:rPr lang="uk-UA" sz="4800" b="1" i="1" dirty="0" err="1" smtClean="0">
                <a:solidFill>
                  <a:srgbClr val="0070C0"/>
                </a:solidFill>
                <a:latin typeface="Bookman Old Style" pitchFamily="18" charset="0"/>
              </a:rPr>
              <a:t>школи”</a:t>
            </a:r>
            <a:endParaRPr lang="uk-UA" sz="4800" b="1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43219" y="399012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rgbClr val="F9F9F9"/>
              </a:buClr>
              <a:buSzPct val="65000"/>
              <a:defRPr/>
            </a:pPr>
            <a:r>
              <a:rPr lang="uk-UA" sz="2400" i="1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Учасники акції:</a:t>
            </a:r>
          </a:p>
          <a:p>
            <a:pPr algn="r">
              <a:buClr>
                <a:srgbClr val="F9F9F9"/>
              </a:buClr>
              <a:buSzPct val="65000"/>
              <a:defRPr/>
            </a:pPr>
            <a:r>
              <a:rPr lang="uk-UA" sz="2400" i="1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учні  Радчанської  загальноосвітньої</a:t>
            </a:r>
          </a:p>
          <a:p>
            <a:pPr algn="r">
              <a:buClr>
                <a:srgbClr val="F9F9F9"/>
              </a:buClr>
              <a:buSzPct val="65000"/>
              <a:defRPr/>
            </a:pPr>
            <a:r>
              <a:rPr lang="uk-UA" sz="2400" i="1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школи </a:t>
            </a:r>
            <a:r>
              <a:rPr lang="en-US" sz="2400" i="1" dirty="0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r>
              <a:rPr lang="uk-UA" sz="2400" i="1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smtClean="0">
                <a:ln w="1841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endParaRPr lang="uk-UA" sz="2400" i="1" dirty="0" smtClean="0">
              <a:ln w="1841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A9992-3ACD-496F-802A-944F5B3254E6}" type="datetime1">
              <a:rPr lang="ru-RU" sz="1400" smtClean="0"/>
              <a:pPr/>
              <a:t>28.02.2018</a:t>
            </a:fld>
            <a:endParaRPr lang="ru-RU" sz="140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2490952" y="6379779"/>
            <a:ext cx="3624098" cy="341697"/>
          </a:xfrm>
        </p:spPr>
        <p:txBody>
          <a:bodyPr/>
          <a:lstStyle/>
          <a:p>
            <a:r>
              <a:rPr lang="ru-RU" sz="1400" dirty="0" smtClean="0"/>
              <a:t>Радчанська ЗОШ І-ІІІ ст.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877824" y="1658112"/>
            <a:ext cx="7949184" cy="4608576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0"/>
            <a:ext cx="7771638" cy="959169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Опис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проведення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акції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62842" y="2880493"/>
            <a:ext cx="7473894" cy="3356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чні  провели екологічне дослідження з метою вивчення  історію розвитку озеленення школи,вивчення думки учнів про те,якими квітами можна прикрасити шкільне подвір’я,впорядкувавши клумби.</a:t>
            </a:r>
          </a:p>
          <a:p>
            <a:pPr>
              <a:buFont typeface="Arial" pitchFamily="34" charset="0"/>
              <a:buChar char="•"/>
            </a:pP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Ознайомились з основами ландшафтного дизайну, створили план проекту </a:t>
            </a:r>
            <a:r>
              <a:rPr lang="uk-UA" sz="17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“Парад</a:t>
            </a: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квітів біля </a:t>
            </a:r>
            <a:r>
              <a:rPr lang="uk-UA" sz="17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школи”</a:t>
            </a: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.</a:t>
            </a:r>
          </a:p>
          <a:p>
            <a:pPr>
              <a:buFont typeface="Arial" pitchFamily="34" charset="0"/>
              <a:buChar char="•"/>
            </a:pP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Вивчили рослини найбільш придатні для зростання у нашій місцевості, підібрали та аналізували матеріали для висадки . . Досліджували  умови догляду та співіснування певних рослин Створили каталог  з назвами рослин для озеленення пришкільної ділянки 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Учні запланували створення Альпійської гірки навесні 2018-ого року.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Діти підібрали  й  оформили виставку дитячих  малюнків  «Квіти – це наша честь і </a:t>
            </a:r>
            <a:r>
              <a:rPr lang="uk-UA" sz="17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шана</a:t>
            </a:r>
            <a:r>
              <a:rPr lang="uk-UA" sz="17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й дяка».</a:t>
            </a:r>
          </a:p>
          <a:p>
            <a:endParaRPr lang="uk-UA" sz="19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85216" y="946404"/>
            <a:ext cx="3422650" cy="1143000"/>
          </a:xfrm>
          <a:prstGeom prst="ribbon2">
            <a:avLst>
              <a:gd name="adj1" fmla="val 16389"/>
              <a:gd name="adj2" fmla="val 51278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       «</a:t>
            </a:r>
            <a:r>
              <a:rPr kumimoji="0" lang="uk-UA" sz="1400" b="1" i="1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Дослідники-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екологи»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Результат пошуку зображень за запитом &quot;дитячі малюнки квіти виставк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5791" y="628650"/>
            <a:ext cx="3196109" cy="183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30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7173" y="5476352"/>
            <a:ext cx="3068055" cy="138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B440F-0E92-4C49-BA73-EB741C7E8EAB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035552" y="0"/>
            <a:ext cx="5108448" cy="4413504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600" dirty="0" smtClean="0"/>
              <a:t> 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Група  дизайнерів – розробила  ескізи щодо  планування  шкільної клумби,опрацьовуючи спеціальну  </a:t>
            </a:r>
            <a:r>
              <a:rPr lang="uk-UA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літеаратуру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створила  банк  ідей для  оформлення  квітника.</a:t>
            </a:r>
          </a:p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  Дизайнери  створили графічне  зображення  майбутнього  квітника  на шкільному  подвір ї,</a:t>
            </a:r>
          </a:p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     </a:t>
            </a:r>
            <a:r>
              <a:rPr lang="uk-UA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-підвезли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необхідний  матеріал (глину,каміння,колеса,фарбу);</a:t>
            </a:r>
          </a:p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    </a:t>
            </a:r>
            <a:r>
              <a:rPr lang="uk-UA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-зробили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розпушування  </a:t>
            </a:r>
            <a:r>
              <a:rPr lang="uk-UA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грунту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03834" y="373380"/>
            <a:ext cx="3282950" cy="1143000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«Дизайнери»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8193" name="Picture 1" descr="D:\102___01\IMG_20171011_150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244" y="1617926"/>
            <a:ext cx="3465316" cy="194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D:\102___01\IMG_20171011_1459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3834" y="3778181"/>
            <a:ext cx="5040749" cy="2928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30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677" y="4059533"/>
            <a:ext cx="3617406" cy="251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892F-AA84-40DD-9F6F-F4EACE3F3320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600" dirty="0" smtClean="0"/>
              <a:t> </a:t>
            </a:r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2322007" y="181198"/>
            <a:ext cx="4355846" cy="1524000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2208" y="1865376"/>
            <a:ext cx="7973568" cy="429158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0016" y="1853184"/>
            <a:ext cx="2682240" cy="12435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55792" y="1859280"/>
            <a:ext cx="2956560" cy="1200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3291840" y="1840992"/>
            <a:ext cx="3060192" cy="12923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2365248" y="2133600"/>
            <a:ext cx="841248" cy="4876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6431280" y="2127504"/>
            <a:ext cx="841248" cy="4876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Молния 15"/>
          <p:cNvSpPr/>
          <p:nvPr/>
        </p:nvSpPr>
        <p:spPr>
          <a:xfrm rot="12741465">
            <a:off x="2462785" y="1780031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Молния 16"/>
          <p:cNvSpPr/>
          <p:nvPr/>
        </p:nvSpPr>
        <p:spPr>
          <a:xfrm rot="12741465">
            <a:off x="6297168" y="1859280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Молния 17"/>
          <p:cNvSpPr/>
          <p:nvPr/>
        </p:nvSpPr>
        <p:spPr>
          <a:xfrm rot="12741465">
            <a:off x="6498336" y="1670304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Молния 18"/>
          <p:cNvSpPr/>
          <p:nvPr/>
        </p:nvSpPr>
        <p:spPr>
          <a:xfrm rot="12741465">
            <a:off x="6772656" y="1773937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Молния 19"/>
          <p:cNvSpPr/>
          <p:nvPr/>
        </p:nvSpPr>
        <p:spPr>
          <a:xfrm rot="12741465">
            <a:off x="2724912" y="1932432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Молния 21"/>
          <p:cNvSpPr/>
          <p:nvPr/>
        </p:nvSpPr>
        <p:spPr>
          <a:xfrm rot="12741465">
            <a:off x="2261616" y="1871472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Облако 22"/>
          <p:cNvSpPr/>
          <p:nvPr/>
        </p:nvSpPr>
        <p:spPr>
          <a:xfrm>
            <a:off x="2609088" y="2206752"/>
            <a:ext cx="280416" cy="207264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Облако 23"/>
          <p:cNvSpPr/>
          <p:nvPr/>
        </p:nvSpPr>
        <p:spPr>
          <a:xfrm>
            <a:off x="6766560" y="2188464"/>
            <a:ext cx="323088" cy="21336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/>
          <p:cNvSpPr/>
          <p:nvPr/>
        </p:nvSpPr>
        <p:spPr>
          <a:xfrm>
            <a:off x="2548128" y="2377440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/>
          <p:cNvSpPr/>
          <p:nvPr/>
        </p:nvSpPr>
        <p:spPr>
          <a:xfrm>
            <a:off x="2688336" y="2371344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Овал 26"/>
          <p:cNvSpPr/>
          <p:nvPr/>
        </p:nvSpPr>
        <p:spPr>
          <a:xfrm>
            <a:off x="2694432" y="2487168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2810256" y="2383536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Овал 28"/>
          <p:cNvSpPr/>
          <p:nvPr/>
        </p:nvSpPr>
        <p:spPr>
          <a:xfrm>
            <a:off x="6644640" y="2353056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Овал 29"/>
          <p:cNvSpPr/>
          <p:nvPr/>
        </p:nvSpPr>
        <p:spPr>
          <a:xfrm>
            <a:off x="2548128" y="2450592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Овал 30"/>
          <p:cNvSpPr/>
          <p:nvPr/>
        </p:nvSpPr>
        <p:spPr>
          <a:xfrm>
            <a:off x="6851273" y="2395728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Овал 31"/>
          <p:cNvSpPr/>
          <p:nvPr/>
        </p:nvSpPr>
        <p:spPr>
          <a:xfrm>
            <a:off x="6961632" y="2340864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/>
          <p:cNvSpPr/>
          <p:nvPr/>
        </p:nvSpPr>
        <p:spPr>
          <a:xfrm>
            <a:off x="6634760" y="2259934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4" name="Овал 33"/>
          <p:cNvSpPr/>
          <p:nvPr/>
        </p:nvSpPr>
        <p:spPr>
          <a:xfrm>
            <a:off x="6717792" y="2377440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/>
          <p:cNvSpPr/>
          <p:nvPr/>
        </p:nvSpPr>
        <p:spPr>
          <a:xfrm>
            <a:off x="902208" y="2816352"/>
            <a:ext cx="316992" cy="1706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/>
          <p:cNvSpPr/>
          <p:nvPr/>
        </p:nvSpPr>
        <p:spPr>
          <a:xfrm>
            <a:off x="1054608" y="2676144"/>
            <a:ext cx="316992" cy="170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вал 36"/>
          <p:cNvSpPr/>
          <p:nvPr/>
        </p:nvSpPr>
        <p:spPr>
          <a:xfrm>
            <a:off x="1207008" y="2584704"/>
            <a:ext cx="316992" cy="1706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вал 37"/>
          <p:cNvSpPr/>
          <p:nvPr/>
        </p:nvSpPr>
        <p:spPr>
          <a:xfrm>
            <a:off x="1335024" y="2493264"/>
            <a:ext cx="316992" cy="1706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вал 38"/>
          <p:cNvSpPr/>
          <p:nvPr/>
        </p:nvSpPr>
        <p:spPr>
          <a:xfrm>
            <a:off x="950976" y="2621280"/>
            <a:ext cx="304800" cy="19507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вал 39"/>
          <p:cNvSpPr/>
          <p:nvPr/>
        </p:nvSpPr>
        <p:spPr>
          <a:xfrm>
            <a:off x="1133856" y="2487168"/>
            <a:ext cx="335280" cy="176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/>
          <p:cNvSpPr/>
          <p:nvPr/>
        </p:nvSpPr>
        <p:spPr>
          <a:xfrm>
            <a:off x="926592" y="2474976"/>
            <a:ext cx="316992" cy="1706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/>
          <p:cNvSpPr/>
          <p:nvPr/>
        </p:nvSpPr>
        <p:spPr>
          <a:xfrm>
            <a:off x="938784" y="1950720"/>
            <a:ext cx="146304" cy="975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/>
          <p:cNvSpPr/>
          <p:nvPr/>
        </p:nvSpPr>
        <p:spPr>
          <a:xfrm>
            <a:off x="1139952" y="1956816"/>
            <a:ext cx="14630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/>
          <p:cNvSpPr/>
          <p:nvPr/>
        </p:nvSpPr>
        <p:spPr>
          <a:xfrm>
            <a:off x="1353312" y="1950720"/>
            <a:ext cx="146304" cy="975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/>
          <p:cNvSpPr/>
          <p:nvPr/>
        </p:nvSpPr>
        <p:spPr>
          <a:xfrm>
            <a:off x="1566672" y="1932432"/>
            <a:ext cx="146304" cy="97536"/>
          </a:xfrm>
          <a:prstGeom prst="ellipse">
            <a:avLst/>
          </a:prstGeom>
          <a:solidFill>
            <a:srgbClr val="FCB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Овал 45"/>
          <p:cNvSpPr/>
          <p:nvPr/>
        </p:nvSpPr>
        <p:spPr>
          <a:xfrm>
            <a:off x="1767840" y="1938528"/>
            <a:ext cx="146304" cy="9753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Овал 46"/>
          <p:cNvSpPr/>
          <p:nvPr/>
        </p:nvSpPr>
        <p:spPr>
          <a:xfrm>
            <a:off x="1969008" y="1932432"/>
            <a:ext cx="146304" cy="975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Овал 47"/>
          <p:cNvSpPr/>
          <p:nvPr/>
        </p:nvSpPr>
        <p:spPr>
          <a:xfrm>
            <a:off x="2170176" y="1938528"/>
            <a:ext cx="146304" cy="97536"/>
          </a:xfrm>
          <a:prstGeom prst="ellips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Овал 48"/>
          <p:cNvSpPr/>
          <p:nvPr/>
        </p:nvSpPr>
        <p:spPr>
          <a:xfrm>
            <a:off x="2322576" y="1932432"/>
            <a:ext cx="146304" cy="97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/>
          <p:cNvSpPr/>
          <p:nvPr/>
        </p:nvSpPr>
        <p:spPr>
          <a:xfrm>
            <a:off x="3011424" y="1926336"/>
            <a:ext cx="146304" cy="975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1" name="Овал 50"/>
          <p:cNvSpPr/>
          <p:nvPr/>
        </p:nvSpPr>
        <p:spPr>
          <a:xfrm>
            <a:off x="8528304" y="2676144"/>
            <a:ext cx="316992" cy="1706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" name="Овал 51"/>
          <p:cNvSpPr/>
          <p:nvPr/>
        </p:nvSpPr>
        <p:spPr>
          <a:xfrm>
            <a:off x="8345424" y="2529840"/>
            <a:ext cx="335280" cy="176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/>
          <p:cNvSpPr/>
          <p:nvPr/>
        </p:nvSpPr>
        <p:spPr>
          <a:xfrm>
            <a:off x="8162544" y="2371344"/>
            <a:ext cx="304800" cy="195072"/>
          </a:xfrm>
          <a:prstGeom prst="ellipse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/>
          <p:cNvSpPr/>
          <p:nvPr/>
        </p:nvSpPr>
        <p:spPr>
          <a:xfrm>
            <a:off x="8583168" y="2572512"/>
            <a:ext cx="316992" cy="1706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/>
          <p:cNvSpPr/>
          <p:nvPr/>
        </p:nvSpPr>
        <p:spPr>
          <a:xfrm>
            <a:off x="8369808" y="2395728"/>
            <a:ext cx="316992" cy="17068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/>
          <p:cNvSpPr/>
          <p:nvPr/>
        </p:nvSpPr>
        <p:spPr>
          <a:xfrm>
            <a:off x="8540496" y="2395728"/>
            <a:ext cx="316992" cy="170688"/>
          </a:xfrm>
          <a:prstGeom prst="ellipse">
            <a:avLst/>
          </a:prstGeom>
          <a:solidFill>
            <a:srgbClr val="F2A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/>
          <p:cNvSpPr/>
          <p:nvPr/>
        </p:nvSpPr>
        <p:spPr>
          <a:xfrm>
            <a:off x="8455152" y="1895856"/>
            <a:ext cx="146304" cy="975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/>
          <p:cNvSpPr/>
          <p:nvPr/>
        </p:nvSpPr>
        <p:spPr>
          <a:xfrm>
            <a:off x="8656320" y="1914144"/>
            <a:ext cx="146304" cy="9753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/>
          <p:cNvSpPr/>
          <p:nvPr/>
        </p:nvSpPr>
        <p:spPr>
          <a:xfrm>
            <a:off x="7827264" y="1901952"/>
            <a:ext cx="146304" cy="9753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Овал 59"/>
          <p:cNvSpPr/>
          <p:nvPr/>
        </p:nvSpPr>
        <p:spPr>
          <a:xfrm>
            <a:off x="8016240" y="1883664"/>
            <a:ext cx="146304" cy="97536"/>
          </a:xfrm>
          <a:prstGeom prst="ellipse">
            <a:avLst/>
          </a:prstGeom>
          <a:solidFill>
            <a:srgbClr val="FCB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Овал 60"/>
          <p:cNvSpPr/>
          <p:nvPr/>
        </p:nvSpPr>
        <p:spPr>
          <a:xfrm>
            <a:off x="8266176" y="1901952"/>
            <a:ext cx="146304" cy="9753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2" name="Овал 61"/>
          <p:cNvSpPr/>
          <p:nvPr/>
        </p:nvSpPr>
        <p:spPr>
          <a:xfrm>
            <a:off x="7162800" y="1895856"/>
            <a:ext cx="146304" cy="975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3" name="Овал 62"/>
          <p:cNvSpPr/>
          <p:nvPr/>
        </p:nvSpPr>
        <p:spPr>
          <a:xfrm>
            <a:off x="7412736" y="1901952"/>
            <a:ext cx="146304" cy="9753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4" name="Овал 63"/>
          <p:cNvSpPr/>
          <p:nvPr/>
        </p:nvSpPr>
        <p:spPr>
          <a:xfrm>
            <a:off x="7638288" y="1895856"/>
            <a:ext cx="146304" cy="97536"/>
          </a:xfrm>
          <a:prstGeom prst="ellips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5" name="Овал 64"/>
          <p:cNvSpPr/>
          <p:nvPr/>
        </p:nvSpPr>
        <p:spPr>
          <a:xfrm>
            <a:off x="6370320" y="1871472"/>
            <a:ext cx="146304" cy="97536"/>
          </a:xfrm>
          <a:prstGeom prst="ellips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TextBox 65"/>
          <p:cNvSpPr txBox="1"/>
          <p:nvPr/>
        </p:nvSpPr>
        <p:spPr>
          <a:xfrm>
            <a:off x="3998976" y="2218944"/>
            <a:ext cx="1670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Bookman Old Style" pitchFamily="18" charset="0"/>
              </a:rPr>
              <a:t>ШКОЛА</a:t>
            </a:r>
            <a:endParaRPr lang="uk-UA" sz="2800" b="1" i="1" dirty="0">
              <a:latin typeface="Bookman Old Style" pitchFamily="18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924910" y="3480816"/>
            <a:ext cx="922178" cy="48768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8" name="Молния 67"/>
          <p:cNvSpPr/>
          <p:nvPr/>
        </p:nvSpPr>
        <p:spPr>
          <a:xfrm rot="12741465">
            <a:off x="975360" y="3279649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9" name="Овал 68"/>
          <p:cNvSpPr/>
          <p:nvPr/>
        </p:nvSpPr>
        <p:spPr>
          <a:xfrm>
            <a:off x="1322832" y="3639312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0" name="TextBox 69"/>
          <p:cNvSpPr txBox="1"/>
          <p:nvPr/>
        </p:nvSpPr>
        <p:spPr>
          <a:xfrm>
            <a:off x="1999488" y="353568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Альпійська гірка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1309690" y="4165151"/>
            <a:ext cx="316992" cy="170688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2" name="Овал 71"/>
          <p:cNvSpPr/>
          <p:nvPr/>
        </p:nvSpPr>
        <p:spPr>
          <a:xfrm>
            <a:off x="902208" y="4328160"/>
            <a:ext cx="316992" cy="170688"/>
          </a:xfrm>
          <a:prstGeom prst="ellipse">
            <a:avLst/>
          </a:prstGeom>
          <a:solidFill>
            <a:srgbClr val="FF7C8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3" name="Овал 72"/>
          <p:cNvSpPr/>
          <p:nvPr/>
        </p:nvSpPr>
        <p:spPr>
          <a:xfrm>
            <a:off x="1408176" y="4261104"/>
            <a:ext cx="316992" cy="1706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4" name="Овал 73"/>
          <p:cNvSpPr/>
          <p:nvPr/>
        </p:nvSpPr>
        <p:spPr>
          <a:xfrm>
            <a:off x="1073212" y="4194048"/>
            <a:ext cx="316992" cy="17068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5" name="Овал 74"/>
          <p:cNvSpPr/>
          <p:nvPr/>
        </p:nvSpPr>
        <p:spPr>
          <a:xfrm>
            <a:off x="1139952" y="4309872"/>
            <a:ext cx="316992" cy="17068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7" name="TextBox 76"/>
          <p:cNvSpPr txBox="1"/>
          <p:nvPr/>
        </p:nvSpPr>
        <p:spPr>
          <a:xfrm>
            <a:off x="2066544" y="4066032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Клумба із коліс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" name="Стрелка вправо 77"/>
          <p:cNvSpPr/>
          <p:nvPr/>
        </p:nvSpPr>
        <p:spPr>
          <a:xfrm>
            <a:off x="1914144" y="3694176"/>
            <a:ext cx="182880" cy="106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Стрелка вправо 78"/>
          <p:cNvSpPr/>
          <p:nvPr/>
        </p:nvSpPr>
        <p:spPr>
          <a:xfrm>
            <a:off x="1895856" y="4261104"/>
            <a:ext cx="182880" cy="1066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0" name="Овал 79"/>
          <p:cNvSpPr/>
          <p:nvPr/>
        </p:nvSpPr>
        <p:spPr>
          <a:xfrm>
            <a:off x="1121664" y="4639056"/>
            <a:ext cx="353568" cy="1767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5" name="Овал 84"/>
          <p:cNvSpPr/>
          <p:nvPr/>
        </p:nvSpPr>
        <p:spPr>
          <a:xfrm>
            <a:off x="4925568" y="3621024"/>
            <a:ext cx="377952" cy="20726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6" name="TextBox 85"/>
          <p:cNvSpPr txBox="1"/>
          <p:nvPr/>
        </p:nvSpPr>
        <p:spPr>
          <a:xfrm>
            <a:off x="1639824" y="448056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 smtClean="0">
                <a:solidFill>
                  <a:schemeClr val="accent1">
                    <a:lumMod val="75000"/>
                  </a:schemeClr>
                </a:solidFill>
              </a:rPr>
              <a:t>Енотера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7" name="Овал 86"/>
          <p:cNvSpPr/>
          <p:nvPr/>
        </p:nvSpPr>
        <p:spPr>
          <a:xfrm>
            <a:off x="1145713" y="4937760"/>
            <a:ext cx="353568" cy="17678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TextBox 87"/>
          <p:cNvSpPr txBox="1"/>
          <p:nvPr/>
        </p:nvSpPr>
        <p:spPr>
          <a:xfrm>
            <a:off x="1658112" y="4791456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 smtClean="0">
                <a:solidFill>
                  <a:schemeClr val="accent1">
                    <a:lumMod val="75000"/>
                  </a:schemeClr>
                </a:solidFill>
              </a:rPr>
              <a:t>Гайлардія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9" name="Овал 88"/>
          <p:cNvSpPr/>
          <p:nvPr/>
        </p:nvSpPr>
        <p:spPr>
          <a:xfrm>
            <a:off x="1133856" y="5224272"/>
            <a:ext cx="353568" cy="176784"/>
          </a:xfrm>
          <a:prstGeom prst="ellipse">
            <a:avLst/>
          </a:prstGeom>
          <a:solidFill>
            <a:srgbClr val="F2AAD5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TextBox 89"/>
          <p:cNvSpPr txBox="1"/>
          <p:nvPr/>
        </p:nvSpPr>
        <p:spPr>
          <a:xfrm>
            <a:off x="1615440" y="509016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Флокси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1" name="Овал 90"/>
          <p:cNvSpPr/>
          <p:nvPr/>
        </p:nvSpPr>
        <p:spPr>
          <a:xfrm>
            <a:off x="1134191" y="5547360"/>
            <a:ext cx="353568" cy="176784"/>
          </a:xfrm>
          <a:prstGeom prst="ellipse">
            <a:avLst/>
          </a:prstGeom>
          <a:solidFill>
            <a:srgbClr val="CC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TextBox 91"/>
          <p:cNvSpPr txBox="1"/>
          <p:nvPr/>
        </p:nvSpPr>
        <p:spPr>
          <a:xfrm>
            <a:off x="1572768" y="5413248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Айстра альпійська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425440" y="3486912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Майорець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4951761" y="3905392"/>
            <a:ext cx="377952" cy="20726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TextBox 94"/>
          <p:cNvSpPr txBox="1"/>
          <p:nvPr/>
        </p:nvSpPr>
        <p:spPr>
          <a:xfrm>
            <a:off x="5419344" y="381000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Бадан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962144" y="4218432"/>
            <a:ext cx="377952" cy="20726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TextBox 96"/>
          <p:cNvSpPr txBox="1"/>
          <p:nvPr/>
        </p:nvSpPr>
        <p:spPr>
          <a:xfrm>
            <a:off x="5437632" y="4120896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Медуниця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4956048" y="4504944"/>
            <a:ext cx="377952" cy="2072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Овал 98"/>
          <p:cNvSpPr/>
          <p:nvPr/>
        </p:nvSpPr>
        <p:spPr>
          <a:xfrm>
            <a:off x="4962144" y="4888992"/>
            <a:ext cx="377952" cy="20726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Овал 99"/>
          <p:cNvSpPr/>
          <p:nvPr/>
        </p:nvSpPr>
        <p:spPr>
          <a:xfrm>
            <a:off x="4954574" y="5309616"/>
            <a:ext cx="377952" cy="2072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Овал 100"/>
          <p:cNvSpPr/>
          <p:nvPr/>
        </p:nvSpPr>
        <p:spPr>
          <a:xfrm>
            <a:off x="4985054" y="5657088"/>
            <a:ext cx="377952" cy="20726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TextBox 101"/>
          <p:cNvSpPr txBox="1"/>
          <p:nvPr/>
        </p:nvSpPr>
        <p:spPr>
          <a:xfrm>
            <a:off x="5419344" y="441960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Примула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94960" y="4797552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Вербена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425440" y="5145024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Аконіт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455920" y="5529072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Бальзамін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231301" y="231648"/>
            <a:ext cx="256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Проект – схема  створення клумб і газонів на території школи </a:t>
            </a:r>
            <a:endParaRPr lang="uk-UA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7" name="Овал 106"/>
          <p:cNvSpPr/>
          <p:nvPr/>
        </p:nvSpPr>
        <p:spPr>
          <a:xfrm>
            <a:off x="1126731" y="4060966"/>
            <a:ext cx="353568" cy="176784"/>
          </a:xfrm>
          <a:prstGeom prst="ellipse">
            <a:avLst/>
          </a:prstGeom>
          <a:solidFill>
            <a:srgbClr val="CC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8" name="Скругленный прямоугольник 107"/>
          <p:cNvSpPr/>
          <p:nvPr/>
        </p:nvSpPr>
        <p:spPr>
          <a:xfrm>
            <a:off x="4839129" y="3349374"/>
            <a:ext cx="595901" cy="1746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9" name="TextBox 108"/>
          <p:cNvSpPr txBox="1"/>
          <p:nvPr/>
        </p:nvSpPr>
        <p:spPr>
          <a:xfrm>
            <a:off x="5465851" y="3267182"/>
            <a:ext cx="9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Газон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10" name="Облако 109"/>
          <p:cNvSpPr/>
          <p:nvPr/>
        </p:nvSpPr>
        <p:spPr>
          <a:xfrm>
            <a:off x="1292772" y="3489434"/>
            <a:ext cx="294290" cy="15765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1" name="Овал 110"/>
          <p:cNvSpPr/>
          <p:nvPr/>
        </p:nvSpPr>
        <p:spPr>
          <a:xfrm>
            <a:off x="1475232" y="3581505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2" name="Овал 111"/>
          <p:cNvSpPr/>
          <p:nvPr/>
        </p:nvSpPr>
        <p:spPr>
          <a:xfrm>
            <a:off x="1454212" y="3665588"/>
            <a:ext cx="170688" cy="12192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Молния 112"/>
          <p:cNvSpPr/>
          <p:nvPr/>
        </p:nvSpPr>
        <p:spPr>
          <a:xfrm rot="12741465">
            <a:off x="784912" y="3316644"/>
            <a:ext cx="585216" cy="512064"/>
          </a:xfrm>
          <a:prstGeom prst="lightningBol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Дата 1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3A94-91FF-4BDA-A99E-48BBF5CE49F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15" name="Нижний колонтитул 1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600" dirty="0" smtClean="0"/>
              <a:t> </a:t>
            </a:r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03834" y="373380"/>
            <a:ext cx="3354458" cy="1143000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Діти розпочинають роботу на клумбі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5842" name="Picture 2" descr="D:\102___01\IMG_20171009_13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100" y="274532"/>
            <a:ext cx="3046505" cy="1713659"/>
          </a:xfrm>
          <a:prstGeom prst="rect">
            <a:avLst/>
          </a:prstGeom>
          <a:noFill/>
        </p:spPr>
      </p:pic>
      <p:pic>
        <p:nvPicPr>
          <p:cNvPr id="35843" name="Picture 3" descr="D:\102___01\IMG_20171010_115026.jpg"/>
          <p:cNvPicPr>
            <a:picLocks noChangeAspect="1" noChangeArrowheads="1"/>
          </p:cNvPicPr>
          <p:nvPr/>
        </p:nvPicPr>
        <p:blipFill>
          <a:blip r:embed="rId5" cstate="print"/>
          <a:srcRect l="1974" b="14035"/>
          <a:stretch>
            <a:fillRect/>
          </a:stretch>
        </p:blipFill>
        <p:spPr bwMode="auto">
          <a:xfrm>
            <a:off x="532334" y="3689819"/>
            <a:ext cx="3763908" cy="2195170"/>
          </a:xfrm>
          <a:prstGeom prst="rect">
            <a:avLst/>
          </a:prstGeom>
          <a:noFill/>
        </p:spPr>
      </p:pic>
      <p:pic>
        <p:nvPicPr>
          <p:cNvPr id="35844" name="Picture 4" descr="D:\102___01\IMG_20171010_115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3887" y="3877113"/>
            <a:ext cx="3768131" cy="2365727"/>
          </a:xfrm>
          <a:prstGeom prst="rect">
            <a:avLst/>
          </a:prstGeom>
          <a:noFill/>
        </p:spPr>
      </p:pic>
      <p:pic>
        <p:nvPicPr>
          <p:cNvPr id="35845" name="Picture 5" descr="D:\102___01\IMG_20171010_1149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1005" y="1592494"/>
            <a:ext cx="4538850" cy="2393879"/>
          </a:xfrm>
          <a:prstGeom prst="rect">
            <a:avLst/>
          </a:prstGeom>
          <a:noFill/>
        </p:spPr>
      </p:pic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E9DED-5FB2-4B12-80EA-1622303E9067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600" dirty="0" smtClean="0"/>
              <a:t> </a:t>
            </a:r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03834" y="373380"/>
            <a:ext cx="3354458" cy="797874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Розпушуємо </a:t>
            </a:r>
            <a:r>
              <a:rPr kumimoji="0" lang="uk-UA" sz="14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грунт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6866" name="Picture 2" descr="D:\102___01\IMG_20171011_112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968" y="243069"/>
            <a:ext cx="2770918" cy="333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D:\102___01\IMG_20171011_124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117" y="1703294"/>
            <a:ext cx="5151219" cy="289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D:\102___01\IMG_20171011_125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3380" y="3993266"/>
            <a:ext cx="4605867" cy="2703370"/>
          </a:xfrm>
          <a:prstGeom prst="rect">
            <a:avLst/>
          </a:prstGeom>
          <a:noFill/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36FB-0D31-4D7A-B227-9430FD1DD0CD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273131" y="605640"/>
            <a:ext cx="5712033" cy="5320147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z="1600" dirty="0" smtClean="0"/>
              <a:t> </a:t>
            </a:r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644" y="1450617"/>
            <a:ext cx="52963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	Протягом усієї своєї історії, людство змінювало й удосконалювало світ, що його оточував.</a:t>
            </a:r>
          </a:p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	Сучасний ландшафтний дизайн – це цілий комплекс заходів щодо благоустрою, озеленення, декорування місцевості з використанням як природних матеріалів, так і технічних розробок. </a:t>
            </a:r>
          </a:p>
          <a:p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	Як приємно, коли подвір’я майорить різнобарвними квітами. В цій казці хочеться залишитися назавжди! Група </a:t>
            </a:r>
            <a:r>
              <a:rPr lang="uk-UA" sz="1600" b="1" i="1" dirty="0" err="1" smtClean="0">
                <a:solidFill>
                  <a:srgbClr val="00B050"/>
                </a:solidFill>
                <a:latin typeface="Bookman Old Style" pitchFamily="18" charset="0"/>
              </a:rPr>
              <a:t>“Дизайнери”</a:t>
            </a:r>
            <a:r>
              <a:rPr lang="uk-UA" sz="1600" b="1" i="1" dirty="0" smtClean="0">
                <a:solidFill>
                  <a:srgbClr val="00B050"/>
                </a:solidFill>
                <a:latin typeface="Bookman Old Style" pitchFamily="18" charset="0"/>
              </a:rPr>
              <a:t>  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ознайомилися з основами ландшафтного дизайну пришкільної ділянки і вирішили створити цю красу на своєму шкільному подвір’ї.</a:t>
            </a:r>
          </a:p>
          <a:p>
            <a:endParaRPr lang="uk-UA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569527" y="249382"/>
            <a:ext cx="3574473" cy="1876301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  <a:cs typeface="Arial" pitchFamily="34" charset="0"/>
              </a:rPr>
              <a:t>Група  «Дизайнери»</a:t>
            </a:r>
            <a:r>
              <a:rPr lang="uk-UA" dirty="0" smtClean="0"/>
              <a:t> </a:t>
            </a:r>
            <a:r>
              <a:rPr lang="uk-UA" b="1" i="1" dirty="0" smtClean="0">
                <a:solidFill>
                  <a:schemeClr val="accent6">
                    <a:lumMod val="75000"/>
                  </a:schemeClr>
                </a:solidFill>
                <a:latin typeface="Bookman Old Style" pitchFamily="18" charset="0"/>
              </a:rPr>
              <a:t>Ознайомлення з сучасними технологіями в галузі ландшафтного дизайну та зеленої архітектури 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8296" y="961901"/>
            <a:ext cx="2624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Bookman Old Style" pitchFamily="18" charset="0"/>
                <a:cs typeface="Arial" pitchFamily="34" charset="0"/>
              </a:rPr>
              <a:t> </a:t>
            </a:r>
            <a:endParaRPr lang="uk-UA" b="1" i="1" dirty="0" smtClean="0">
              <a:solidFill>
                <a:schemeClr val="accent5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endParaRPr lang="uk-UA" dirty="0"/>
          </a:p>
        </p:txBody>
      </p:sp>
      <p:pic>
        <p:nvPicPr>
          <p:cNvPr id="4098" name="Picture 2" descr="Результат пошуку зображень за запитом &quot;книга рослини вашого саду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2057" y="2176156"/>
            <a:ext cx="1872920" cy="2222109"/>
          </a:xfrm>
          <a:prstGeom prst="rect">
            <a:avLst/>
          </a:prstGeom>
          <a:noFill/>
        </p:spPr>
      </p:pic>
      <p:pic>
        <p:nvPicPr>
          <p:cNvPr id="4100" name="Picture 4" descr="Результат пошуку зображень за запитом &quot;книга рослини вашого саду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268" y="3950226"/>
            <a:ext cx="1202226" cy="1904308"/>
          </a:xfrm>
          <a:prstGeom prst="rect">
            <a:avLst/>
          </a:prstGeom>
          <a:noFill/>
        </p:spPr>
      </p:pic>
      <p:pic>
        <p:nvPicPr>
          <p:cNvPr id="4102" name="Picture 6" descr="Результат пошуку зображень за запитом &quot;основи ландшафтного дизайну книга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5169" y="4723634"/>
            <a:ext cx="1365664" cy="1890920"/>
          </a:xfrm>
          <a:prstGeom prst="rect">
            <a:avLst/>
          </a:prstGeom>
          <a:noFill/>
        </p:spPr>
      </p:pic>
      <p:sp>
        <p:nvSpPr>
          <p:cNvPr id="13" name="Пятиугольник 12"/>
          <p:cNvSpPr/>
          <p:nvPr/>
        </p:nvSpPr>
        <p:spPr>
          <a:xfrm>
            <a:off x="2458192" y="5712031"/>
            <a:ext cx="3538847" cy="653143"/>
          </a:xfrm>
          <a:prstGeom prst="homePlate">
            <a:avLst/>
          </a:prstGeom>
          <a:solidFill>
            <a:srgbClr val="FCB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755075" y="5747657"/>
            <a:ext cx="350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Вивчаємо рослини    України</a:t>
            </a:r>
            <a:endParaRPr lang="uk-UA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2A94-7C0D-449F-A51F-C3765CE8729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653143" y="0"/>
            <a:ext cx="4061361" cy="1353787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478413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uk-UA" sz="16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5029" y="332509"/>
            <a:ext cx="356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Віртуальна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екскурсія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до 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дендропарку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”Софіївка”</a:t>
            </a:r>
            <a:endParaRPr lang="uk-UA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Arial" pitchFamily="34" charset="0"/>
            </a:endParaRPr>
          </a:p>
          <a:p>
            <a:endParaRPr lang="uk-UA" dirty="0"/>
          </a:p>
        </p:txBody>
      </p:sp>
      <p:pic>
        <p:nvPicPr>
          <p:cNvPr id="28680" name="Picture 8" descr="Результат пошуку зображень за запитом &quot;софіївк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335" y="628913"/>
            <a:ext cx="4069652" cy="2624926"/>
          </a:xfrm>
          <a:prstGeom prst="rect">
            <a:avLst/>
          </a:prstGeom>
          <a:noFill/>
        </p:spPr>
      </p:pic>
      <p:pic>
        <p:nvPicPr>
          <p:cNvPr id="28682" name="Picture 10" descr="Результат пошуку зображень за запитом &quot;софіївк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388" y="2181658"/>
            <a:ext cx="4269881" cy="3049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84" name="Picture 12" descr="Результат пошуку зображень за запитом &quot;софіївка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7121" y="3401582"/>
            <a:ext cx="3599361" cy="239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E143-488A-47C1-BF33-B3D101DB3BEE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902526" y="201880"/>
            <a:ext cx="3906980" cy="1947553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092530" y="558141"/>
            <a:ext cx="3800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Користуючись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матеріалами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книжок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та ресурсами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інтернету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ми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ознайомилися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зі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схемами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планування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квітників</a:t>
            </a:r>
            <a:endParaRPr lang="uk-UA" sz="1600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170" name="Picture 2" descr="Результат пошуку зображень за запитом &quot;схеми планування квітників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135499" y="332510"/>
            <a:ext cx="3580990" cy="3145044"/>
          </a:xfrm>
          <a:prstGeom prst="rect">
            <a:avLst/>
          </a:prstGeom>
          <a:noFill/>
        </p:spPr>
      </p:pic>
      <p:pic>
        <p:nvPicPr>
          <p:cNvPr id="7172" name="Picture 4" descr="Пов’язане зображенн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964" y="2500744"/>
            <a:ext cx="4267200" cy="2391889"/>
          </a:xfrm>
          <a:prstGeom prst="rect">
            <a:avLst/>
          </a:prstGeom>
          <a:noFill/>
        </p:spPr>
      </p:pic>
      <p:pic>
        <p:nvPicPr>
          <p:cNvPr id="7176" name="Picture 8" descr="Результат пошуку зображень за запитом &quot;схеми планування квітників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3880" y="3562940"/>
            <a:ext cx="3886158" cy="243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24701-463C-4525-9E10-44D02C624AE9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973776" y="-154380"/>
            <a:ext cx="4203866" cy="1971305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23620" y="342062"/>
            <a:ext cx="3930733" cy="1294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9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Ознайомились</a:t>
            </a:r>
            <a:r>
              <a:rPr lang="ru-RU" sz="2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різноманітністю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декоративних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дерев та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кущів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</a:t>
            </a:r>
          </a:p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також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плануванням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альпійських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гірок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 .</a:t>
            </a:r>
          </a:p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9700" name="Picture 4" descr="Результат пошуку зображень за запитом &quot;схема альпійської гірки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5573" y="878775"/>
            <a:ext cx="3901539" cy="2926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2" name="Picture 6" descr="Результат пошуку зображень за запитом &quot;схема альпійської гірки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37" y="2339439"/>
            <a:ext cx="4263268" cy="3197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4" name="Picture 8" descr="Результат пошуку зображень за запитом &quot;схема альпійської гірк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8266" y="3871357"/>
            <a:ext cx="3580368" cy="245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894A0-B167-4004-9963-FD3E622A7915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084320" y="585216"/>
            <a:ext cx="4888992" cy="3925824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600" dirty="0" smtClean="0"/>
              <a:t> 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Група квітникарів опрацювали та оформили планування шкільної території. Склали схематичне зображення клумб, та підібрали сорти декоративних рослин для подальшого озеленення школи та висаджування їх навесні 2018 – </a:t>
            </a:r>
            <a:r>
              <a:rPr lang="uk-UA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ого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року. Головним завданням для цієї групи стало естетичне оформлення новоствореної клумби та догляд за нею.</a:t>
            </a: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03834" y="283779"/>
            <a:ext cx="3380486" cy="1232601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«Квітникарі»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33793" name="Picture 1" descr="D:\102___01\IMG_20171011_145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314" y="4068536"/>
            <a:ext cx="3193143" cy="1796143"/>
          </a:xfrm>
          <a:prstGeom prst="rect">
            <a:avLst/>
          </a:prstGeom>
          <a:noFill/>
        </p:spPr>
      </p:pic>
      <p:pic>
        <p:nvPicPr>
          <p:cNvPr id="33794" name="Picture 2" descr="D:\102___01\IMG_20171011_144934.jpg"/>
          <p:cNvPicPr>
            <a:picLocks noChangeAspect="1" noChangeArrowheads="1"/>
          </p:cNvPicPr>
          <p:nvPr/>
        </p:nvPicPr>
        <p:blipFill>
          <a:blip r:embed="rId5" cstate="print"/>
          <a:srcRect l="8984" t="3819"/>
          <a:stretch>
            <a:fillRect/>
          </a:stretch>
        </p:blipFill>
        <p:spPr bwMode="auto">
          <a:xfrm>
            <a:off x="1473658" y="4752975"/>
            <a:ext cx="3541306" cy="2105025"/>
          </a:xfrm>
          <a:prstGeom prst="rect">
            <a:avLst/>
          </a:prstGeom>
          <a:noFill/>
        </p:spPr>
      </p:pic>
      <p:pic>
        <p:nvPicPr>
          <p:cNvPr id="33795" name="Picture 3" descr="D:\102___01\IMG_20171011_1509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773" y="1815590"/>
            <a:ext cx="4171307" cy="277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20A0-5982-4553-B1D7-5F48F8BF543B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945931" y="945931"/>
            <a:ext cx="8008883" cy="4582511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Мета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акції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57300" y="1387366"/>
            <a:ext cx="7886700" cy="3857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defTabSz="6858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</a:rPr>
              <a:t>формування екологічної культури особистості та відповідальності за збереження природного середовища; </a:t>
            </a:r>
          </a:p>
          <a:p>
            <a:pPr algn="ctr" defTabSz="6858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</a:rPr>
              <a:t>активізація пізнавальної, творчої, просвітницької та трудової діяльності учнів;</a:t>
            </a:r>
          </a:p>
          <a:p>
            <a:pPr algn="ctr" defTabSz="685800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</a:rPr>
              <a:t>покращення зовнішнього озеленення школи;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Створити квіткові зони на території школи; 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формувати  в учнів екологічну самосвідомість;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виробляти потребу активної благодійної діяльності;</a:t>
            </a:r>
          </a:p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uk-UA" sz="7200" b="1" i="1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виробляти  художньо - естетичні смаки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D:\102___01\IMG_20171012_15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1048" y="4721087"/>
            <a:ext cx="3596727" cy="1898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0CBB-6EEB-45E9-95BE-DFEB072AE739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676894" y="-166255"/>
            <a:ext cx="4358244" cy="2731325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atin typeface="Bookman Old Style" pitchFamily="18" charset="0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68779" y="500204"/>
            <a:ext cx="3847605" cy="169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r>
              <a:rPr lang="uk-UA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Група квітникарів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ознайомились</a:t>
            </a:r>
            <a:endParaRPr lang="ru-RU" sz="64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з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різноманітністю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декоративних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дерев та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кущів</a:t>
            </a:r>
            <a:endParaRPr lang="ru-RU" sz="64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також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плануванням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альпійських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гірок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 ;</a:t>
            </a:r>
          </a:p>
          <a:p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підібрали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найбільш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придатні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рослини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які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б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зростали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сонячному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і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захищеному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від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вітрів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64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місці</a:t>
            </a:r>
            <a:r>
              <a:rPr lang="ru-RU" sz="6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uk-UA" sz="48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0721" name="Picture 1" descr="C:\Users\orko\Desktop\imageорж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44" y="2262842"/>
            <a:ext cx="4080673" cy="3811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ая выноска 11"/>
          <p:cNvSpPr/>
          <p:nvPr/>
        </p:nvSpPr>
        <p:spPr>
          <a:xfrm>
            <a:off x="4750130" y="1686296"/>
            <a:ext cx="3468960" cy="1650671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/>
          <p:cNvSpPr txBox="1"/>
          <p:nvPr/>
        </p:nvSpPr>
        <p:spPr>
          <a:xfrm>
            <a:off x="4845130" y="1603169"/>
            <a:ext cx="3405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Користуючись</a:t>
            </a:r>
          </a:p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інтернет-ресурсами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,ми змогли спроектувати майбутню гірку  на території нашої школи</a:t>
            </a:r>
          </a:p>
          <a:p>
            <a:r>
              <a:rPr lang="uk-UA" dirty="0" smtClean="0">
                <a:hlinkClick r:id="rId5" tooltip="1.Ялина колюча&#10;2. Ялівець китайський&#10;3. Туя східна&#10;4. Яліве..."/>
              </a:rPr>
              <a:t> 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86695" y="370360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1.Ялина колюча 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2. Ялівець китайський 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3. Туя східна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4. Ялівець середній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5. Ялівець прибережний</a:t>
            </a: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6. Ялина звичайна 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064D-F4C4-40B2-9BFA-78E17BA301C9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035552" y="1163782"/>
            <a:ext cx="5108448" cy="2481943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03834" y="373380"/>
            <a:ext cx="3380486" cy="1143000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«Народознавці»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959366" y="3265714"/>
            <a:ext cx="3184634" cy="1779252"/>
          </a:xfrm>
          <a:prstGeom prst="wedge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6001407" y="3372592"/>
            <a:ext cx="3142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Народознавці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»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дослідили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основи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сучасного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планування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клумб за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допомогою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підручних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засобів</a:t>
            </a:r>
            <a:endParaRPr lang="uk-UA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1746" name="Picture 2" descr="Результат пошуку зображень за запитом &quot;клумби з коліс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255" y="1603167"/>
            <a:ext cx="4180115" cy="338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Результат пошуку зображень за запитом &quot;клумби з коліс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9362" y="4652072"/>
            <a:ext cx="4832061" cy="190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393324" y="1608082"/>
            <a:ext cx="462455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9933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 народознавців  своєю  метою поставила здійснення народно-пошукової  експедиції, зібрання  легенд, повір'я, пісень,загадок,значення квітів в народній  медицині.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9933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CA40C-1430-47B0-8A44-57DEEDD3DD3F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227617" y="0"/>
            <a:ext cx="4572000" cy="3119885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251" y="344384"/>
            <a:ext cx="4500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Користуючись</a:t>
            </a:r>
          </a:p>
          <a:p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інтернет-ресурсами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,група                         “ </a:t>
            </a:r>
            <a:r>
              <a:rPr lang="uk-UA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Квітникарі”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змогли спроектувати майбутню клумбу з коліс і вивчити біологічні особливості квітів, які б змогли зростати на території школи </a:t>
            </a:r>
          </a:p>
          <a:p>
            <a:endParaRPr lang="uk-UA" dirty="0"/>
          </a:p>
        </p:txBody>
      </p:sp>
      <p:pic>
        <p:nvPicPr>
          <p:cNvPr id="6146" name="Picture 2" descr="D:\102___01\IMG_20171011_154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126" y="3118949"/>
            <a:ext cx="3422341" cy="1925067"/>
          </a:xfrm>
          <a:prstGeom prst="rect">
            <a:avLst/>
          </a:prstGeom>
          <a:noFill/>
        </p:spPr>
      </p:pic>
      <p:pic>
        <p:nvPicPr>
          <p:cNvPr id="6147" name="Picture 3" descr="D:\102___01\IMG_20171011_150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090" y="3758084"/>
            <a:ext cx="5007286" cy="2816598"/>
          </a:xfrm>
          <a:prstGeom prst="rect">
            <a:avLst/>
          </a:prstGeom>
          <a:noFill/>
        </p:spPr>
      </p:pic>
      <p:pic>
        <p:nvPicPr>
          <p:cNvPr id="6148" name="Picture 4" descr="D:\102___01\IMG_20171012_105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438" y="868444"/>
            <a:ext cx="3997932" cy="273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8EB7-F8CC-4217-A20D-07D64F4A3CC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095522" y="937057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145" name="Picture 1" descr="G:\bandicam 2017-10-09 02-25-09-590.jpg"/>
          <p:cNvPicPr>
            <a:picLocks noChangeAspect="1" noChangeArrowheads="1"/>
          </p:cNvPicPr>
          <p:nvPr/>
        </p:nvPicPr>
        <p:blipFill>
          <a:blip r:embed="rId4" cstate="print"/>
          <a:srcRect l="9203" t="-4264" r="8458" b="13193"/>
          <a:stretch>
            <a:fillRect/>
          </a:stretch>
        </p:blipFill>
        <p:spPr bwMode="auto">
          <a:xfrm>
            <a:off x="4572000" y="3728853"/>
            <a:ext cx="4572000" cy="2838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" descr="G:\bandicam 2017-10-09 02-25-09-590.jpg"/>
          <p:cNvPicPr>
            <a:picLocks noChangeAspect="1" noChangeArrowheads="1"/>
          </p:cNvPicPr>
          <p:nvPr/>
        </p:nvPicPr>
        <p:blipFill>
          <a:blip r:embed="rId4" cstate="print"/>
          <a:srcRect l="7243" t="2175" r="18705" b="14455"/>
          <a:stretch>
            <a:fillRect/>
          </a:stretch>
        </p:blipFill>
        <p:spPr bwMode="auto">
          <a:xfrm>
            <a:off x="475012" y="4001985"/>
            <a:ext cx="4512623" cy="255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" descr="G:\bandicam 2017-10-09 02-25-09-590.jpg"/>
          <p:cNvPicPr>
            <a:picLocks noChangeAspect="1" noChangeArrowheads="1"/>
          </p:cNvPicPr>
          <p:nvPr/>
        </p:nvPicPr>
        <p:blipFill>
          <a:blip r:embed="rId4" cstate="print"/>
          <a:srcRect l="28123" t="8078" r="33308" b="36429"/>
          <a:stretch>
            <a:fillRect/>
          </a:stretch>
        </p:blipFill>
        <p:spPr bwMode="auto">
          <a:xfrm>
            <a:off x="3681350" y="4025735"/>
            <a:ext cx="2315688" cy="1674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" descr="G:\bandicam 2017-10-09 02-25-09-590.jpg"/>
          <p:cNvPicPr>
            <a:picLocks noChangeAspect="1" noChangeArrowheads="1"/>
          </p:cNvPicPr>
          <p:nvPr/>
        </p:nvPicPr>
        <p:blipFill>
          <a:blip r:embed="rId4" cstate="print"/>
          <a:srcRect l="28123" t="8078" r="33308" b="36429"/>
          <a:stretch>
            <a:fillRect/>
          </a:stretch>
        </p:blipFill>
        <p:spPr bwMode="auto">
          <a:xfrm>
            <a:off x="3501241" y="2646220"/>
            <a:ext cx="2315688" cy="1674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" descr="G:\bandicam 2017-10-09 02-25-09-590.jpg"/>
          <p:cNvPicPr>
            <a:picLocks noChangeAspect="1" noChangeArrowheads="1"/>
          </p:cNvPicPr>
          <p:nvPr/>
        </p:nvPicPr>
        <p:blipFill>
          <a:blip r:embed="rId4" cstate="print"/>
          <a:srcRect l="7377" t="51098" r="20816" b="14455"/>
          <a:stretch>
            <a:fillRect/>
          </a:stretch>
        </p:blipFill>
        <p:spPr bwMode="auto">
          <a:xfrm>
            <a:off x="2144110" y="3985058"/>
            <a:ext cx="4577323" cy="1054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 descr="Результат пошуку зображень за запитом &quot;енотера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11979"/>
            <a:ext cx="2030681" cy="1333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Результат пошуку зображень за запитом &quot;гайлардія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398" y="2441876"/>
            <a:ext cx="2030680" cy="1654082"/>
          </a:xfrm>
          <a:prstGeom prst="rect">
            <a:avLst/>
          </a:prstGeom>
          <a:noFill/>
        </p:spPr>
      </p:pic>
      <p:pic>
        <p:nvPicPr>
          <p:cNvPr id="32774" name="Picture 6" descr="Результат пошуку зображень за запитом &quot;флокс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1940" y="1793175"/>
            <a:ext cx="1971305" cy="1603168"/>
          </a:xfrm>
          <a:prstGeom prst="rect">
            <a:avLst/>
          </a:prstGeom>
          <a:noFill/>
        </p:spPr>
      </p:pic>
      <p:pic>
        <p:nvPicPr>
          <p:cNvPr id="32776" name="Picture 8" descr="Результат пошуку зображень за запитом &quot;айстри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087" y="522515"/>
            <a:ext cx="2058388" cy="1543792"/>
          </a:xfrm>
          <a:prstGeom prst="rect">
            <a:avLst/>
          </a:prstGeom>
          <a:noFill/>
        </p:spPr>
      </p:pic>
      <p:pic>
        <p:nvPicPr>
          <p:cNvPr id="32778" name="Picture 10" descr="Пов’язане зображення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5040" y="258668"/>
            <a:ext cx="1886981" cy="1630059"/>
          </a:xfrm>
          <a:prstGeom prst="rect">
            <a:avLst/>
          </a:prstGeom>
          <a:noFill/>
        </p:spPr>
      </p:pic>
      <p:pic>
        <p:nvPicPr>
          <p:cNvPr id="32780" name="Picture 12" descr="Результат пошуку зображень за запитом &quot;вербена гібридна&quot;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292" y="4275117"/>
            <a:ext cx="1571708" cy="1341912"/>
          </a:xfrm>
          <a:prstGeom prst="rect">
            <a:avLst/>
          </a:prstGeom>
          <a:noFill/>
        </p:spPr>
      </p:pic>
      <p:sp>
        <p:nvSpPr>
          <p:cNvPr id="32782" name="AutoShape 14" descr="Результат пошуку зображень за запитом &quot;бада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784" name="AutoShape 16" descr="Результат пошуку зображень за запитом &quot;бадан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2786" name="Picture 18" descr="Результат пошуку зображень за запитом &quot;бадан&quot;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76406" y="2644477"/>
            <a:ext cx="1670401" cy="1464385"/>
          </a:xfrm>
          <a:prstGeom prst="rect">
            <a:avLst/>
          </a:prstGeom>
          <a:noFill/>
        </p:spPr>
      </p:pic>
      <p:pic>
        <p:nvPicPr>
          <p:cNvPr id="32788" name="Picture 20" descr="Результат пошуку зображень за запитом &quot;медуниця&quot;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17415" y="285009"/>
            <a:ext cx="1774537" cy="1333438"/>
          </a:xfrm>
          <a:prstGeom prst="rect">
            <a:avLst/>
          </a:prstGeom>
          <a:noFill/>
        </p:spPr>
      </p:pic>
      <p:pic>
        <p:nvPicPr>
          <p:cNvPr id="32790" name="Picture 22" descr="Результат пошуку зображень за запитом &quot;примула&quot;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560" y="1799712"/>
            <a:ext cx="1957656" cy="1299666"/>
          </a:xfrm>
          <a:prstGeom prst="rect">
            <a:avLst/>
          </a:prstGeom>
          <a:noFill/>
        </p:spPr>
      </p:pic>
      <p:pic>
        <p:nvPicPr>
          <p:cNvPr id="32792" name="Picture 24" descr="Результат пошуку зображень за запитом &quot;бальзамін&quot;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3880" y="1497774"/>
            <a:ext cx="1662547" cy="1246910"/>
          </a:xfrm>
          <a:prstGeom prst="rect">
            <a:avLst/>
          </a:prstGeom>
          <a:noFill/>
        </p:spPr>
      </p:pic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491C0-84D0-4027-9005-51162551A3DE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4001986" y="0"/>
            <a:ext cx="4928258" cy="1923804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370" y="356260"/>
            <a:ext cx="450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Група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</a:rPr>
              <a:t>“Квітникарі”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 склала каталог квіткових рослин, які  плануються висаджувати навесні 2018-ого року в рамках  акції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</a:rPr>
              <a:t>“Парад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 квітів біля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</a:rPr>
              <a:t>школи”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Результат пошуку зображень за запитом &quot;енотера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629" y="734794"/>
            <a:ext cx="2493819" cy="203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Результат пошуку зображень за запитом &quot;гайлардія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302" y="2932136"/>
            <a:ext cx="2784603" cy="2268187"/>
          </a:xfrm>
          <a:prstGeom prst="rect">
            <a:avLst/>
          </a:prstGeom>
          <a:noFill/>
        </p:spPr>
      </p:pic>
      <p:pic>
        <p:nvPicPr>
          <p:cNvPr id="12" name="Picture 6" descr="Результат пошуку зображень за запитом &quot;флокси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67874" y="4276115"/>
            <a:ext cx="2897312" cy="235624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744230" y="1511729"/>
            <a:ext cx="1807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Енотера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10892" y="2478304"/>
            <a:ext cx="220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Гайлардія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8" descr="Результат пошуку зображень за запитом &quot;айстри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1535" y="1851211"/>
            <a:ext cx="2807385" cy="210554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783287" y="3898358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Флокси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0395" y="3933769"/>
            <a:ext cx="2231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Айстра альпійська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A45C1-52E2-4B52-9E4F-1D9E527A4AB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" name="Picture 10" descr="Пов’язане зображен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8287" y="2270588"/>
            <a:ext cx="2352927" cy="203256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941715" y="1872130"/>
            <a:ext cx="220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Петунія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2" name="Picture 18" descr="Результат пошуку зображень за запитом &quot;бадан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0464" y="3997451"/>
            <a:ext cx="2471000" cy="2166243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765205" y="3512050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Бадан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0" descr="Результат пошуку зображень за запитом &quot;медуниця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3837" y="3503488"/>
            <a:ext cx="2741757" cy="2060235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6588338" y="3134577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Медуниця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6" name="Picture 22" descr="Результат пошуку зображень за запитом &quot;примул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6583" y="667890"/>
            <a:ext cx="2986711" cy="1982844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004971" y="289389"/>
            <a:ext cx="2231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Примула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Picture 12" descr="Результат пошуку зображень за запитом &quot;вербена гібридна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2445" y="196943"/>
            <a:ext cx="2208706" cy="1885776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3184633" y="163907"/>
            <a:ext cx="1924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Вербена</a:t>
            </a:r>
            <a:endParaRPr lang="uk-UA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695A8-2B13-40D7-A9DD-6BD7A6571A78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7890" name="Picture 2" descr="D:\102___01\IMG_20171012_105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3140" y="729926"/>
            <a:ext cx="3684140" cy="2072329"/>
          </a:xfrm>
          <a:prstGeom prst="rect">
            <a:avLst/>
          </a:prstGeom>
          <a:noFill/>
        </p:spPr>
      </p:pic>
      <p:pic>
        <p:nvPicPr>
          <p:cNvPr id="37891" name="Picture 3" descr="D:\102___01\IMG_20171012_103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" y="1313890"/>
            <a:ext cx="3855719" cy="2012651"/>
          </a:xfrm>
          <a:prstGeom prst="rect">
            <a:avLst/>
          </a:prstGeom>
          <a:noFill/>
        </p:spPr>
      </p:pic>
      <p:pic>
        <p:nvPicPr>
          <p:cNvPr id="37893" name="Picture 5" descr="D:\102___01\IMG-023e4ee69a8dfe591990d46889540e33-V.jpg"/>
          <p:cNvPicPr>
            <a:picLocks noChangeAspect="1" noChangeArrowheads="1"/>
          </p:cNvPicPr>
          <p:nvPr/>
        </p:nvPicPr>
        <p:blipFill>
          <a:blip r:embed="rId6" cstate="print"/>
          <a:srcRect l="4401" t="3521" r="9507" b="24648"/>
          <a:stretch>
            <a:fillRect/>
          </a:stretch>
        </p:blipFill>
        <p:spPr bwMode="auto">
          <a:xfrm>
            <a:off x="4775834" y="3411305"/>
            <a:ext cx="3789045" cy="2669399"/>
          </a:xfrm>
          <a:prstGeom prst="rect">
            <a:avLst/>
          </a:prstGeom>
          <a:noFill/>
        </p:spPr>
      </p:pic>
      <p:pic>
        <p:nvPicPr>
          <p:cNvPr id="37894" name="Picture 6" descr="D:\102___01\IMG-6c5ea8b70fccf79164a70506a5a91a08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3336" y="3383280"/>
            <a:ext cx="2698783" cy="3474720"/>
          </a:xfrm>
          <a:prstGeom prst="rect">
            <a:avLst/>
          </a:prstGeom>
          <a:noFill/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0" y="129208"/>
            <a:ext cx="6285186" cy="998551"/>
          </a:xfrm>
          <a:prstGeom prst="wedgeRoundRectCallout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63272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Проаналізувавши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видовий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склад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квіткових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насаджень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території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школи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ми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дійшли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висновку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що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є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необхідність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створити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певну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композицію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клумб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квітково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–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декоративними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6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рослинами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  <a:endParaRPr lang="uk-UA" sz="1600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A23C0-6699-4ECF-9486-AD0A5DEAA3A1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8915" name="Picture 3" descr="D:\102___01\IMG-a7fae6edc85f74abd7e8435097c693e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7684" y="2301765"/>
            <a:ext cx="2383836" cy="3157427"/>
          </a:xfrm>
          <a:prstGeom prst="rect">
            <a:avLst/>
          </a:prstGeom>
          <a:noFill/>
        </p:spPr>
      </p:pic>
      <p:pic>
        <p:nvPicPr>
          <p:cNvPr id="38916" name="Picture 4" descr="D:\102___01\IMG_20171012_112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658" y="515657"/>
            <a:ext cx="2560730" cy="3735513"/>
          </a:xfrm>
          <a:prstGeom prst="rect">
            <a:avLst/>
          </a:prstGeom>
          <a:noFill/>
        </p:spPr>
      </p:pic>
      <p:pic>
        <p:nvPicPr>
          <p:cNvPr id="38917" name="Picture 5" descr="D:\102___01\IMG-6816c8a73e3275c631a7a1991342346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5972" y="707633"/>
            <a:ext cx="2485407" cy="3313876"/>
          </a:xfrm>
          <a:prstGeom prst="rect">
            <a:avLst/>
          </a:prstGeom>
          <a:noFill/>
        </p:spPr>
      </p:pic>
      <p:pic>
        <p:nvPicPr>
          <p:cNvPr id="38919" name="Picture 7" descr="D:\102___01\IMG-e1c2f809136c53d51f9b70f79265c8fb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8042" y="4135812"/>
            <a:ext cx="3465917" cy="2551366"/>
          </a:xfrm>
          <a:prstGeom prst="rect">
            <a:avLst/>
          </a:prstGeom>
          <a:noFill/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C02FD-AEB5-4A96-A4CA-6778D329AC5A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9939" name="Picture 3" descr="D:\102___01\IMG_20171012_122436.jpg"/>
          <p:cNvPicPr>
            <a:picLocks noChangeAspect="1" noChangeArrowheads="1"/>
          </p:cNvPicPr>
          <p:nvPr/>
        </p:nvPicPr>
        <p:blipFill>
          <a:blip r:embed="rId4" cstate="print"/>
          <a:srcRect t="2710" r="25995"/>
          <a:stretch>
            <a:fillRect/>
          </a:stretch>
        </p:blipFill>
        <p:spPr bwMode="auto">
          <a:xfrm>
            <a:off x="685801" y="317549"/>
            <a:ext cx="3825240" cy="2828699"/>
          </a:xfrm>
          <a:prstGeom prst="rect">
            <a:avLst/>
          </a:prstGeom>
          <a:noFill/>
        </p:spPr>
      </p:pic>
      <p:pic>
        <p:nvPicPr>
          <p:cNvPr id="39940" name="Picture 4" descr="D:\102___01\IMG_20171012_123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2140" y="739302"/>
            <a:ext cx="3878169" cy="2307399"/>
          </a:xfrm>
          <a:prstGeom prst="rect">
            <a:avLst/>
          </a:prstGeom>
          <a:noFill/>
        </p:spPr>
      </p:pic>
      <p:pic>
        <p:nvPicPr>
          <p:cNvPr id="39941" name="Picture 5" descr="D:\102___01\IMG_20171012_140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3234" y="3333547"/>
            <a:ext cx="5418305" cy="3047797"/>
          </a:xfrm>
          <a:prstGeom prst="rect">
            <a:avLst/>
          </a:prstGeom>
          <a:noFill/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3420-7018-4C48-98CC-1EB46D4C5752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1987" name="Picture 3" descr="D:\102___01\IMG_20171012_141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431" y="378372"/>
            <a:ext cx="5631570" cy="303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D:\102___01\IMG_20171012_145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78" y="3517060"/>
            <a:ext cx="4850297" cy="2728292"/>
          </a:xfrm>
          <a:prstGeom prst="rect">
            <a:avLst/>
          </a:prstGeom>
          <a:noFill/>
        </p:spPr>
      </p:pic>
      <p:pic>
        <p:nvPicPr>
          <p:cNvPr id="41989" name="Picture 5" descr="D:\102___01\IMG_20171012_1457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1739" y="4134678"/>
            <a:ext cx="3622261" cy="2037522"/>
          </a:xfrm>
          <a:prstGeom prst="rect">
            <a:avLst/>
          </a:prstGeom>
          <a:noFill/>
        </p:spPr>
      </p:pic>
      <p:pic>
        <p:nvPicPr>
          <p:cNvPr id="41992" name="Picture 8" descr="D:\102___01\IMG-f6bc331cb9c57513c8d26868540e4ff4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696" y="849660"/>
            <a:ext cx="3300698" cy="2475524"/>
          </a:xfrm>
          <a:prstGeom prst="rect">
            <a:avLst/>
          </a:prstGeom>
          <a:noFill/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7071-66FD-437B-9382-2DDBD367FD15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836602" y="796846"/>
            <a:ext cx="7790564" cy="4202538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Завдання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акції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6266" y="1868557"/>
            <a:ext cx="7429499" cy="3356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озеленення території школи; </a:t>
            </a: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розкриття проблем охорони довкілля;</a:t>
            </a: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реалізація завдань естетичного виховання; </a:t>
            </a:r>
          </a:p>
          <a:p>
            <a:pPr>
              <a:buFont typeface="Wingdings" pitchFamily="2" charset="2"/>
              <a:buChar char="ü"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навчитися  складати  проект  квіткового  оформлення;</a:t>
            </a:r>
            <a:endParaRPr lang="uk-UA" sz="19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залучення учнівської молоді до посильної праці;</a:t>
            </a: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розвиток комунікативних навичок; </a:t>
            </a: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налагодження співпраці між різновіковими категоріями учасників акції; </a:t>
            </a:r>
          </a:p>
          <a:p>
            <a:pPr>
              <a:buFont typeface="Wingdings" pitchFamily="2" charset="2"/>
              <a:buChar char="ü"/>
            </a:pP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поглиблення знань з предметів природничого, гуманітарного, художньо-естетичного циклів тощо.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4800" dirty="0" smtClean="0"/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6" name="Picture 2" descr="D:\102___01\IMG_20171012_15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8023" y="4532242"/>
            <a:ext cx="3547133" cy="1872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C10E8-2EA4-4527-8A63-A785C3A75A08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3010" name="Picture 2" descr="D:\102___01\IMG_20171012_145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164" y="198422"/>
            <a:ext cx="6396576" cy="359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271034" y="3303365"/>
            <a:ext cx="8380598" cy="3990814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1157468" y="3783725"/>
            <a:ext cx="7604567" cy="284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Плани на зимовий період :</a:t>
            </a:r>
          </a:p>
          <a:p>
            <a:pPr algn="ctr"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Дослідити умови догляду та співіснування рослин з каталогу;</a:t>
            </a:r>
          </a:p>
          <a:p>
            <a:pPr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Поповнення каталогу рослин для озеленення пришкільної ділянки. </a:t>
            </a:r>
          </a:p>
          <a:p>
            <a:pPr>
              <a:buFont typeface="Arial" pitchFamily="34" charset="0"/>
              <a:buChar char="•"/>
            </a:pP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А </a:t>
            </a: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навесні розпочнуться роботи для удосконалення нашого проекту. </a:t>
            </a:r>
          </a:p>
          <a:p>
            <a:pPr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Для покращення родючості наших квітників плануємо зняти верхній шар землі та завезти </a:t>
            </a:r>
            <a:r>
              <a:rPr lang="uk-UA" sz="1600" b="1" i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грунт</a:t>
            </a: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;</a:t>
            </a:r>
          </a:p>
          <a:p>
            <a:pPr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Посіяти  газонну траву;</a:t>
            </a:r>
          </a:p>
          <a:p>
            <a:pPr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Оформити альпійську гірку;</a:t>
            </a:r>
          </a:p>
          <a:p>
            <a:pPr>
              <a:buFont typeface="Arial" pitchFamily="34" charset="0"/>
              <a:buChar char="•"/>
            </a:pPr>
            <a:r>
              <a:rPr lang="uk-UA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Висадити  багаторічні квіткові рослини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endParaRPr lang="uk-UA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EE7E9-269C-4B14-A010-CCE87BFB96AC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23034" y="1210189"/>
            <a:ext cx="4620966" cy="2898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kumimoji="0" lang="ru-RU" sz="4800" b="1" i="1" u="none" strike="noStrike" kern="1200" cap="none" spc="0" normalizeH="0" baseline="0" noProof="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7468" y="3831221"/>
            <a:ext cx="7604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873887" y="461796"/>
            <a:ext cx="81291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У Радчанській ЗОШ І-ІІІ ступенів проведена                        Всеукраїнська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просвітницько–трудова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акція в галузі сучасних тенденцій з ландшафтного дизайну,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екологічної культури за технологією проектної діяльності.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Ми дійшли до висновку: жити щасливо в злагоді з природою одне з найбагатших надбань людини.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	Пізнання довкілля, дослідження рідного краю, створення відповідного дизайну біля школи                                       нас переконало, що можна милуватися красою природи                     та бути її творцями.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	Ми навчилися проявляти милосердя  до  природи, бути  готовим  прийти  на  допомогу  природі</a:t>
            </a:r>
            <a:r>
              <a:rPr lang="uk-UA" dirty="0" smtClean="0"/>
              <a:t>,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працювати з літературою та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інтернет-ресурсами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,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 аналізувати матеріали; проектувати об’єкти ландшафтного дизайну в планах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та на місцевості; робити комп’ютерні презентації; організовувати акції серед </a:t>
            </a:r>
          </a:p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своїх друзів в школі.</a:t>
            </a:r>
            <a:endParaRPr lang="uk-UA" b="1" i="1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3088-4FE4-45FA-A7A1-9CDC6437A99B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896235" y="2097155"/>
            <a:ext cx="7880015" cy="3468758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122" y="1262271"/>
            <a:ext cx="7730158" cy="1729407"/>
          </a:xfrm>
        </p:spPr>
        <p:txBody>
          <a:bodyPr>
            <a:noAutofit/>
          </a:bodyPr>
          <a:lstStyle/>
          <a:p>
            <a:pPr algn="ctr"/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Актуальність  акції</a:t>
            </a:r>
            <a:b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32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Квіти – улюблені   супутники  людини з  давніх  часів.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Квіти -  це  завжди  краса, частинка  земної  краси. 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Вони  як музика,створюють  піднесений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настрій, надихають  на  творчість.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Квіти – творіння  людських  рук ,розуму  й  фантазії. 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Це наші  справжні  супутники – ніжні,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чарівні  й  хвилюючі.</a:t>
            </a:r>
            <a:b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  Квіти -  це  честь,це  </a:t>
            </a:r>
            <a:r>
              <a:rPr lang="uk-UA" sz="1800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шана</a:t>
            </a:r>
            <a:r>
              <a:rPr lang="uk-UA" sz="1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, це дяка.</a:t>
            </a:r>
            <a:endParaRPr lang="ru-RU" sz="1800" b="1" i="1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102___01\IMG_20171012_15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152941"/>
            <a:ext cx="3262470" cy="172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260" y="732989"/>
            <a:ext cx="2044783" cy="1533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8" descr="PICT098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638113" y="1222513"/>
            <a:ext cx="2158749" cy="1620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D:\фото\школа\PIC_0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4593">
            <a:off x="6902322" y="5276170"/>
            <a:ext cx="1874397" cy="14057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7" descr="SP_A06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764" y="4906181"/>
            <a:ext cx="2136087" cy="1602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EC39C-8B68-4148-97CD-EEF260654597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836602" y="1146048"/>
            <a:ext cx="7790564" cy="4035552"/>
          </a:xfrm>
          <a:prstGeom prst="horizontalScroll">
            <a:avLst/>
          </a:prstGeom>
          <a:solidFill>
            <a:srgbClr val="FDD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Практичне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значення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акції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6267" y="1868557"/>
            <a:ext cx="7364166" cy="3356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прокладання  шляху  до  екологічної культури  через  участь у трудовій акції;</a:t>
            </a:r>
          </a:p>
          <a:p>
            <a:pPr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шляхом   проектування збагатити знання учнів про видовий склад квітів на території школи;</a:t>
            </a:r>
          </a:p>
          <a:p>
            <a:pPr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озеленення території школи;</a:t>
            </a:r>
          </a:p>
          <a:p>
            <a:pPr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впорядкування пришкільної території;</a:t>
            </a:r>
          </a:p>
          <a:p>
            <a:pPr lvl="0"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створення  осередку краси   на  території  школи;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20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1026" name="Picture 2" descr="D:\102___01\IMG_20171012_15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853" y="4532243"/>
            <a:ext cx="2975303" cy="15703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D:\102___01\IMG_20171011_1459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2266" y="4831820"/>
            <a:ext cx="3361267" cy="1890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88C2-23A0-4223-8C94-B3984EEF25F4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1"/>
            <a:ext cx="7479030" cy="1024128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Очікувані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результати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utoShape 30"/>
          <p:cNvSpPr>
            <a:spLocks noChangeArrowheads="1"/>
          </p:cNvSpPr>
          <p:nvPr/>
        </p:nvSpPr>
        <p:spPr bwMode="gray">
          <a:xfrm>
            <a:off x="3511296" y="801434"/>
            <a:ext cx="5486400" cy="122078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uk-UA" sz="1600" b="1" i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Вміння учнів співпрацювати в групах, поважати думки своїх ровесників, співпереживати за результат колективної праці.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endParaRPr>
          </a:p>
          <a:p>
            <a:pPr eaLnBrk="0" hangingPunct="0">
              <a:defRPr/>
            </a:pPr>
            <a:endParaRPr lang="ru-RU" dirty="0"/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gray">
          <a:xfrm>
            <a:off x="2441258" y="2097786"/>
            <a:ext cx="3968750" cy="108743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Вміння учнів працювати з додатковою літературою, іншими джерелами інформації</a:t>
            </a:r>
            <a:endParaRPr lang="uk-UA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gray">
          <a:xfrm>
            <a:off x="3662363" y="3286125"/>
            <a:ext cx="4967287" cy="93503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33CC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Залучати всіх учнів до творчої роботи, розвиваючи пізнавальну активність, дослідницько-пошукові вміння</a:t>
            </a:r>
            <a:endParaRPr lang="uk-UA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AutoShape 22"/>
          <p:cNvSpPr>
            <a:spLocks noChangeArrowheads="1"/>
          </p:cNvSpPr>
          <p:nvPr/>
        </p:nvSpPr>
        <p:spPr bwMode="gray">
          <a:xfrm>
            <a:off x="2256282" y="4310634"/>
            <a:ext cx="4572000" cy="84137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Вміння учнів оформлювати результати праці та презентувати їх</a:t>
            </a:r>
            <a:endParaRPr lang="uk-UA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gray">
          <a:xfrm>
            <a:off x="4568381" y="5255133"/>
            <a:ext cx="3929062" cy="93840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Виховувати </a:t>
            </a:r>
            <a:r>
              <a:rPr lang="uk-UA" sz="1600" b="1" i="1" dirty="0" smtClean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патріотичні, естетичні  </a:t>
            </a: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почуття,  любити та берегти природу.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eaLnBrk="0" hangingPunct="0">
              <a:defRPr/>
            </a:pPr>
            <a:endParaRPr lang="ru-RU" sz="1600" dirty="0"/>
          </a:p>
        </p:txBody>
      </p:sp>
      <p:pic>
        <p:nvPicPr>
          <p:cNvPr id="10241" name="Picture 1" descr="D:\102___01\IMG-873d8d06ac005f2f0d5c4fb809c8206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817" y="4532478"/>
            <a:ext cx="2222500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D:\102___01\IMG-1ea5afb53ad16aad2bc269f0815b4236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123" y="1613354"/>
            <a:ext cx="2095004" cy="246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D:\102___01\IMG_20171010_115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7949" y="1914525"/>
            <a:ext cx="2455333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4138-B6FA-49A8-92BF-F2B2F9220B37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102___01\IMG_20171012_15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5817" y="0"/>
            <a:ext cx="2975303" cy="15703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219199" y="865632"/>
            <a:ext cx="6998209" cy="5626608"/>
          </a:xfrm>
          <a:prstGeom prst="verticalScroll">
            <a:avLst>
              <a:gd name="adj" fmla="val 12500"/>
            </a:avLst>
          </a:prstGeom>
          <a:solidFill>
            <a:srgbClr val="FDD7F8"/>
          </a:solidFill>
          <a:ln w="5715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lvl="1">
              <a:defRPr/>
            </a:pPr>
            <a:endParaRPr lang="uk-UA" sz="16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800100" lvl="1" indent="-342900">
              <a:buFontTx/>
              <a:buAutoNum type="arabicPeriod"/>
              <a:defRPr/>
            </a:pP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Обговорення з дітьми ідеї 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акції. </a:t>
            </a: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Розподіл на групи. </a:t>
            </a:r>
          </a:p>
          <a:p>
            <a:pPr marL="800100" lvl="1" indent="-342900">
              <a:buFontTx/>
              <a:buAutoNum type="arabicPeriod"/>
              <a:defRPr/>
            </a:pP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Обговорення того, якими знаннями з обраної теми учні володіють і про що хочуть довідатися. </a:t>
            </a:r>
          </a:p>
          <a:p>
            <a:pPr marL="800100" lvl="1" indent="-342900">
              <a:defRPr/>
            </a:pP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3. Обговорення джерел, у яких можна знайти необхідну інформацію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.</a:t>
            </a:r>
            <a:endParaRPr lang="uk-UA" sz="1600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800100" lvl="1" indent="-342900">
              <a:buFontTx/>
              <a:buAutoNum type="arabicPeriod" startAt="4"/>
              <a:defRPr/>
            </a:pP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Вивчення 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видової різноманітності  квітів на шкільних клумбах та прилеглих територіях.</a:t>
            </a:r>
          </a:p>
          <a:p>
            <a:pPr marL="800100" lvl="1" indent="-342900">
              <a:buFontTx/>
              <a:buAutoNum type="arabicPeriod" startAt="4"/>
              <a:defRPr/>
            </a:pP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Складання  проекту  квіткового  оформлення;</a:t>
            </a:r>
          </a:p>
          <a:p>
            <a:pPr marL="800100" lvl="1" indent="-342900">
              <a:buFontTx/>
              <a:buAutoNum type="arabicPeriod" startAt="4"/>
              <a:defRPr/>
            </a:pP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Створення квіткові зони на території школи</a:t>
            </a:r>
            <a:endParaRPr lang="uk-UA" sz="1600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800100" lvl="1" indent="-342900">
              <a:defRPr/>
            </a:pP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7. </a:t>
            </a: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Обговорення результатів виконаної роботи, форми представлення проекту.</a:t>
            </a:r>
          </a:p>
          <a:p>
            <a:pPr marL="800100" lvl="1" indent="-342900">
              <a:defRPr/>
            </a:pP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8. </a:t>
            </a: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Виконання роботи. Презентація.</a:t>
            </a:r>
          </a:p>
          <a:p>
            <a:pPr marL="800100" lvl="1" indent="-342900">
              <a:defRPr/>
            </a:pP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9.Оцінювання </a:t>
            </a:r>
            <a:r>
              <a:rPr lang="uk-UA" sz="1600" b="1" i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виконаної роботи. 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defRPr/>
            </a:pPr>
            <a:endParaRPr lang="ru-RU" sz="1600" dirty="0">
              <a:latin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096" y="938784"/>
            <a:ext cx="5991606" cy="6909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План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проведення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4800" b="1" i="1" dirty="0" err="1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акції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4E6-923A-43C6-A009-C62DDE2DF31D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248" y="1"/>
            <a:ext cx="7820406" cy="1048511"/>
          </a:xfrm>
        </p:spPr>
        <p:txBody>
          <a:bodyPr>
            <a:normAutofit/>
          </a:bodyPr>
          <a:lstStyle/>
          <a:p>
            <a:pPr algn="ctr"/>
            <a:r>
              <a:rPr lang="uk-UA" sz="4400" b="1" i="1" dirty="0" smtClean="0">
                <a:solidFill>
                  <a:schemeClr val="accent5">
                    <a:lumMod val="75000"/>
                  </a:schemeClr>
                </a:solidFill>
                <a:latin typeface="Bookman Old Style" pitchFamily="18" charset="0"/>
              </a:rPr>
              <a:t>Етапи  реалізації</a:t>
            </a:r>
            <a:r>
              <a:rPr lang="ru-RU" sz="4800" b="1" i="1" dirty="0" smtClean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n-lt"/>
              </a:rPr>
              <a:t>:</a:t>
            </a:r>
            <a:endParaRPr lang="ru-RU" sz="4800" b="1" i="1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901573" y="1117092"/>
            <a:ext cx="3422650" cy="1143000"/>
          </a:xfrm>
          <a:prstGeom prst="ribbon2">
            <a:avLst>
              <a:gd name="adj1" fmla="val 16389"/>
              <a:gd name="adj2" fmla="val 51278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       «</a:t>
            </a:r>
            <a:r>
              <a:rPr kumimoji="0" lang="uk-UA" sz="1400" b="1" i="1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Дослідники-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екологи»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5239258" y="1117092"/>
            <a:ext cx="3282950" cy="1143000"/>
          </a:xfrm>
          <a:prstGeom prst="ribbon2">
            <a:avLst>
              <a:gd name="adj1" fmla="val 20222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Група  «Дизайнери»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           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682497" y="2439924"/>
            <a:ext cx="1901062" cy="1144524"/>
          </a:xfrm>
          <a:prstGeom prst="verticalScroll">
            <a:avLst>
              <a:gd name="adj" fmla="val 12500"/>
            </a:avLst>
          </a:prstGeom>
          <a:solidFill>
            <a:srgbClr val="F2AAD5"/>
          </a:soli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  ПІДБІР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ВИДОВОГО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     СКЛАДУ</a:t>
            </a:r>
            <a:endParaRPr kumimoji="0" lang="uk-UA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5925313" y="2500884"/>
            <a:ext cx="1886076" cy="1059180"/>
          </a:xfrm>
          <a:prstGeom prst="verticalScroll">
            <a:avLst>
              <a:gd name="adj" fmla="val 12500"/>
            </a:avLst>
          </a:prstGeom>
          <a:solidFill>
            <a:srgbClr val="F2AAD5"/>
          </a:soli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ПЛАНУВАННЯ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КВІТНИКА</a:t>
            </a:r>
            <a:endParaRPr kumimoji="0" lang="uk-UA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585216" y="4108704"/>
            <a:ext cx="3962400" cy="2749296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2AAD5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дослідити історію розвитку озеленення школи ;         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визначити якими  квітами можна прикрасити шкільне подвір`я;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провести конкурс малюнків «Квіти</a:t>
            </a:r>
            <a:r>
              <a:rPr kumimoji="0" lang="uk-UA" sz="1400" b="1" i="1" u="none" strike="noStrike" cap="none" normalizeH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– наша радість  і душа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».</a:t>
            </a:r>
            <a:endParaRPr kumimoji="0" lang="uk-UA" sz="1400" b="0" i="1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4876800" y="3828288"/>
            <a:ext cx="4011168" cy="3029712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2AAD5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розробити ескізи щодо планування квітника;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зібрати  банк проектів майбутньої клумби;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створити стінгазету «Квітник моєї мрії».</a:t>
            </a:r>
            <a:endParaRPr kumimoji="0" lang="uk-UA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2706624" y="3706368"/>
            <a:ext cx="304800" cy="81686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7211568" y="3566160"/>
            <a:ext cx="304800" cy="81686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7CC3A-05F9-43A5-B74D-18C9602C9786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Шаблон карты акварель розы — Стоковое фото"/>
          <p:cNvPicPr>
            <a:picLocks noChangeAspect="1" noChangeArrowheads="1"/>
          </p:cNvPicPr>
          <p:nvPr/>
        </p:nvPicPr>
        <p:blipFill>
          <a:blip r:embed="rId2" cstate="print"/>
          <a:srcRect t="77417"/>
          <a:stretch>
            <a:fillRect/>
          </a:stretch>
        </p:blipFill>
        <p:spPr bwMode="auto">
          <a:xfrm>
            <a:off x="914401" y="5791200"/>
            <a:ext cx="6349390" cy="120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Результат пошуку зображень за запитом &quot;шаблон презентация цветы&quot;"/>
          <p:cNvPicPr>
            <a:picLocks noChangeAspect="1" noChangeArrowheads="1"/>
          </p:cNvPicPr>
          <p:nvPr/>
        </p:nvPicPr>
        <p:blipFill>
          <a:blip r:embed="rId3" cstate="print"/>
          <a:srcRect l="79807" t="4622" b="1963"/>
          <a:stretch>
            <a:fillRect/>
          </a:stretch>
        </p:blipFill>
        <p:spPr bwMode="auto">
          <a:xfrm rot="5400000">
            <a:off x="6618888" y="4332892"/>
            <a:ext cx="1077313" cy="397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26267" y="1868557"/>
            <a:ext cx="7364166" cy="3356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ü"/>
            </a:pPr>
            <a:endParaRPr lang="uk-UA" sz="2000" b="1" i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none" spc="0" normalizeH="0" baseline="0" noProof="0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578070" y="550164"/>
            <a:ext cx="3836276" cy="1143000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   Група «Народознавці»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5097526" y="489204"/>
            <a:ext cx="3426364" cy="1143000"/>
          </a:xfrm>
          <a:prstGeom prst="ribbon2">
            <a:avLst>
              <a:gd name="adj1" fmla="val 12500"/>
              <a:gd name="adj2" fmla="val 50000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    Група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«Квітникарі»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1299292" y="1894384"/>
            <a:ext cx="2498725" cy="1450848"/>
          </a:xfrm>
          <a:prstGeom prst="verticalScroll">
            <a:avLst>
              <a:gd name="adj" fmla="val 12500"/>
            </a:avLst>
          </a:prstGeom>
          <a:solidFill>
            <a:srgbClr val="FCBCF4"/>
          </a:soli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cs typeface="Arial" pitchFamily="34" charset="0"/>
              </a:rPr>
              <a:t>    ДОСЛІДНИЦЬКО-ПОШУКОВА  РОБОТА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5528441" y="1934745"/>
            <a:ext cx="2501265" cy="1182624"/>
          </a:xfrm>
          <a:prstGeom prst="verticalScroll">
            <a:avLst>
              <a:gd name="adj" fmla="val 12500"/>
            </a:avLst>
          </a:prstGeom>
          <a:solidFill>
            <a:srgbClr val="FCBCF4"/>
          </a:solidFill>
          <a:ln w="28575">
            <a:solidFill>
              <a:srgbClr val="0070C0"/>
            </a:solidFill>
            <a:round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СТВОРЕННЯ  КОМПОЗИЦІЙ  НА ШКІЛЬНИХ КЛУМБАХ</a:t>
            </a:r>
            <a:endParaRPr kumimoji="0" lang="uk-UA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268604" y="3813048"/>
            <a:ext cx="4193667" cy="2490216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2AAD5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Зібрати інформацію про різновиди квітів,їхнє значення в народі;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Зібрати легенди,пісні,загадки про квіти;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uk-UA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4888992" y="3778250"/>
            <a:ext cx="3852672" cy="2354326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2AAD5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Оформлення та догляд за шкільною клумбою;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cs typeface="Arial" pitchFamily="34" charset="0"/>
              </a:rPr>
              <a:t>оформити фотоальбом «Квіти-краса нашої  Землі».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2779776" y="3438144"/>
            <a:ext cx="231648" cy="755904"/>
          </a:xfrm>
          <a:prstGeom prst="downArrow">
            <a:avLst>
              <a:gd name="adj1" fmla="val 5800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вниз 14"/>
          <p:cNvSpPr/>
          <p:nvPr/>
        </p:nvSpPr>
        <p:spPr>
          <a:xfrm>
            <a:off x="6729984" y="3218688"/>
            <a:ext cx="304800" cy="81686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BFE8-5A24-4BD7-AE00-37EEE2178644}" type="datetime1">
              <a:rPr lang="ru-RU" smtClean="0"/>
              <a:pPr/>
              <a:t>28.02.2018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Радчанська ЗОШ І-ІІІ ст.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42523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1143</Words>
  <Application>Microsoft Office PowerPoint</Application>
  <PresentationFormat>Экран (4:3)</PresentationFormat>
  <Paragraphs>244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Радчанська ЗОШ І-ІІІ ступенів  Тисменицької   районної ради </vt:lpstr>
      <vt:lpstr>Мета акції:</vt:lpstr>
      <vt:lpstr>Завдання акції:</vt:lpstr>
      <vt:lpstr>     Актуальність  акції           Квіти – улюблені   супутники  людини з  давніх  часів.    Квіти -  це  завжди  краса, частинка  земної  краси.  Вони  як музика,створюють  піднесений    настрій, надихають  на  творчість.    Квіти – творіння  людських  рук ,розуму  й  фантазії.  Це наші  справжні  супутники – ніжні,    чарівні  й  хвилюючі.    Квіти -  це  честь,це  шана, це дяка.</vt:lpstr>
      <vt:lpstr>Практичне значення акції:</vt:lpstr>
      <vt:lpstr>Очікувані результати:</vt:lpstr>
      <vt:lpstr>План проведення акції</vt:lpstr>
      <vt:lpstr>Етапи  реалізації:</vt:lpstr>
      <vt:lpstr>Слайд 9</vt:lpstr>
      <vt:lpstr>Опис проведення акції: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S</cp:lastModifiedBy>
  <cp:revision>82</cp:revision>
  <dcterms:created xsi:type="dcterms:W3CDTF">2014-11-21T11:00:06Z</dcterms:created>
  <dcterms:modified xsi:type="dcterms:W3CDTF">2018-02-28T11:51:59Z</dcterms:modified>
</cp:coreProperties>
</file>