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59"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0" d="100"/>
          <a:sy n="60"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D6B5FE40-42D9-440C-943B-8D1BB50410C3}" type="datetimeFigureOut">
              <a:rPr lang="ru-RU" smtClean="0"/>
              <a:pPr/>
              <a:t>18.05.2022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EFFE801B-2906-4D65-9486-2EE61BABEC50}"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6B5FE40-42D9-440C-943B-8D1BB50410C3}" type="datetimeFigureOut">
              <a:rPr lang="ru-RU" smtClean="0"/>
              <a:pPr/>
              <a:t>18.05.2022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FE801B-2906-4D65-9486-2EE61BABEC5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6B5FE40-42D9-440C-943B-8D1BB50410C3}" type="datetimeFigureOut">
              <a:rPr lang="ru-RU" smtClean="0"/>
              <a:pPr/>
              <a:t>18.05.2022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FE801B-2906-4D65-9486-2EE61BABEC5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6B5FE40-42D9-440C-943B-8D1BB50410C3}" type="datetimeFigureOut">
              <a:rPr lang="ru-RU" smtClean="0"/>
              <a:pPr/>
              <a:t>18.05.2022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FE801B-2906-4D65-9486-2EE61BABEC5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6B5FE40-42D9-440C-943B-8D1BB50410C3}" type="datetimeFigureOut">
              <a:rPr lang="ru-RU" smtClean="0"/>
              <a:pPr/>
              <a:t>18.05.2022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EFFE801B-2906-4D65-9486-2EE61BABEC5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6B5FE40-42D9-440C-943B-8D1BB50410C3}" type="datetimeFigureOut">
              <a:rPr lang="ru-RU" smtClean="0"/>
              <a:pPr/>
              <a:t>18.05.2022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FE801B-2906-4D65-9486-2EE61BABEC5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6B5FE40-42D9-440C-943B-8D1BB50410C3}" type="datetimeFigureOut">
              <a:rPr lang="ru-RU" smtClean="0"/>
              <a:pPr/>
              <a:t>18.05.2022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FFE801B-2906-4D65-9486-2EE61BABEC5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6B5FE40-42D9-440C-943B-8D1BB50410C3}" type="datetimeFigureOut">
              <a:rPr lang="ru-RU" smtClean="0"/>
              <a:pPr/>
              <a:t>18.05.2022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FFE801B-2906-4D65-9486-2EE61BABEC5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6B5FE40-42D9-440C-943B-8D1BB50410C3}" type="datetimeFigureOut">
              <a:rPr lang="ru-RU" smtClean="0"/>
              <a:pPr/>
              <a:t>18.05.2022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FFE801B-2906-4D65-9486-2EE61BABEC5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6B5FE40-42D9-440C-943B-8D1BB50410C3}" type="datetimeFigureOut">
              <a:rPr lang="ru-RU" smtClean="0"/>
              <a:pPr/>
              <a:t>18.05.2022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FE801B-2906-4D65-9486-2EE61BABEC5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6B5FE40-42D9-440C-943B-8D1BB50410C3}" type="datetimeFigureOut">
              <a:rPr lang="ru-RU" smtClean="0"/>
              <a:pPr/>
              <a:t>18.05.2022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FE801B-2906-4D65-9486-2EE61BABEC5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6B5FE40-42D9-440C-943B-8D1BB50410C3}" type="datetimeFigureOut">
              <a:rPr lang="ru-RU" smtClean="0"/>
              <a:pPr/>
              <a:t>18.05.2022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FFE801B-2906-4D65-9486-2EE61BABEC5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uk.m.wikipedia.org/wiki/%D0%9F%D1%81%D0%B8%D1%85%D0%BE%D0%B0%D0%BA%D1%82%D0%B8%D0%B2%D0%BD%D1%96_%D1%80%D0%B5%D1%87%D0%BE%D0%B2%D0%B8%D0%BD%D0%B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uk.m.wikipedia.org/wiki/%D0%9F%D1%81%D0%B8%D1%85%D0%BE%D1%82%D1%80%D0%BE%D0%BF%D0%BD%D1%96_%D1%80%D0%B5%D1%87%D0%BE%D0%B2%D0%B8%D0%BD%D0%B8" TargetMode="External"/><Relationship Id="rId7" Type="http://schemas.openxmlformats.org/officeDocument/2006/relationships/hyperlink" Target="https://uk.m.wikipedia.org/wiki/%D0%9A%D0%BE%D0%BA%D0%B0%D1%97%D0%BD" TargetMode="External"/><Relationship Id="rId2" Type="http://schemas.openxmlformats.org/officeDocument/2006/relationships/hyperlink" Target="https://uk.m.wikipedia.org/wiki/%D0%9D%D0%B0%D1%80%D0%BA%D0%BE%D1%82%D0%B8%D1%87%D0%BD%D1%96_%D0%B7%D0%B0%D1%81%D0%BE%D0%B1%D0%B8" TargetMode="External"/><Relationship Id="rId1" Type="http://schemas.openxmlformats.org/officeDocument/2006/relationships/slideLayout" Target="../slideLayouts/slideLayout2.xml"/><Relationship Id="rId6" Type="http://schemas.openxmlformats.org/officeDocument/2006/relationships/hyperlink" Target="https://uk.m.wikipedia.org/wiki/%D0%9D%D0%B5%D0%B9%D1%80%D0%BE%D0%BD" TargetMode="External"/><Relationship Id="rId5" Type="http://schemas.openxmlformats.org/officeDocument/2006/relationships/hyperlink" Target="https://uk.m.wikipedia.org/wiki/%D0%9D%D0%B5%D0%B9%D1%80%D0%BE%D0%BC%D0%B5%D0%B4%D1%96%D0%B0%D1%82%D0%BE%D1%80%D0%B8" TargetMode="External"/><Relationship Id="rId4" Type="http://schemas.openxmlformats.org/officeDocument/2006/relationships/hyperlink" Target="https://uk.m.wikipedia.org/wiki/%D0%9F%D1%80%D0%B5%D0%BA%D1%83%D1%80%D1%81%D0%BE%D1%80%D0%B8"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uk.m.wikipedia.org/wiki/%D0%9D%D0%B0%D1%80%D0%BA%D0%BE%D1%82%D0%B8%D0%BA" TargetMode="External"/><Relationship Id="rId3" Type="http://schemas.openxmlformats.org/officeDocument/2006/relationships/hyperlink" Target="https://uk.m.wikipedia.org/w/index.php?title=%D0%9F%D1%81%D0%B8%D1%85%D1%96%D1%87%D0%BD%D0%B0_%D0%B7%D0%B0%D0%BB%D0%B5%D0%B6%D0%BD%D1%96%D1%81%D1%82%D1%8C&amp;action=edit&amp;redlink=1" TargetMode="External"/><Relationship Id="rId7" Type="http://schemas.openxmlformats.org/officeDocument/2006/relationships/hyperlink" Target="https://uk.m.wikipedia.org/wiki/%D0%9B%D0%B0%D1%82%D0%B8%D0%BD%D1%81%D1%8C%D0%BA%D0%B0_%D0%BC%D0%BE%D0%B2%D0%B0" TargetMode="External"/><Relationship Id="rId12" Type="http://schemas.openxmlformats.org/officeDocument/2006/relationships/hyperlink" Target="https://uk.m.wikipedia.org/wiki/ICD-10_%D0%A0%D0%BE%D0%B7%D0%B4%D1%96%D0%BB_F" TargetMode="External"/><Relationship Id="rId2" Type="http://schemas.openxmlformats.org/officeDocument/2006/relationships/hyperlink" Target="https://uk.m.wikipedia.org/wiki/%D0%A4%D1%96%D0%B7%D0%B8%D1%87%D0%BD%D0%B0_%D0%B7%D0%B0%D0%BB%D0%B5%D0%B6%D0%BD%D1%96%D1%81%D1%82%D1%8C" TargetMode="External"/><Relationship Id="rId1" Type="http://schemas.openxmlformats.org/officeDocument/2006/relationships/slideLayout" Target="../slideLayouts/slideLayout2.xml"/><Relationship Id="rId6" Type="http://schemas.openxmlformats.org/officeDocument/2006/relationships/hyperlink" Target="https://uk.m.wikipedia.org/wiki/%D0%90%D0%B1%D1%81%D1%82%D0%B8%D0%BD%D0%B5%D0%BD%D1%82%D0%BD%D0%B8%D0%B9_%D1%81%D0%B8%D0%BD%D0%B4%D1%80%D0%BE%D0%BC" TargetMode="External"/><Relationship Id="rId11" Type="http://schemas.openxmlformats.org/officeDocument/2006/relationships/hyperlink" Target="https://uk.m.wikipedia.org/wiki/%D0%9C%D1%96%D0%B6%D0%BD%D0%B0%D1%80%D0%BE%D0%B4%D0%BD%D0%B8%D0%B9_%D0%BA%D0%BB%D0%B0%D1%81%D0%B8%D1%84%D1%96%D0%BA%D0%B0%D1%82%D0%BE%D1%80_%D1%85%D0%B2%D0%BE%D1%80%D0%BE%D0%B1" TargetMode="External"/><Relationship Id="rId5" Type="http://schemas.openxmlformats.org/officeDocument/2006/relationships/hyperlink" Target="https://uk.m.wikipedia.org/wiki/%D0%9D%D0%B5%D0%B9%D1%80%D0%BE%D0%BC%D0%B5%D0%B4%D1%96%D0%B0%D1%82%D0%BE%D1%80" TargetMode="External"/><Relationship Id="rId10" Type="http://schemas.openxmlformats.org/officeDocument/2006/relationships/hyperlink" Target="https://uk.m.wikipedia.org/wiki/%D0%A1%D0%BC%D0%B5%D1%80%D1%82%D1%8C" TargetMode="External"/><Relationship Id="rId4" Type="http://schemas.openxmlformats.org/officeDocument/2006/relationships/hyperlink" Target="https://uk.m.wikipedia.org/wiki/%D0%97%D0%B0%D0%BB%D0%B5%D0%B6%D0%BD%D1%96%D1%81%D1%82%D1%8C" TargetMode="External"/><Relationship Id="rId9" Type="http://schemas.openxmlformats.org/officeDocument/2006/relationships/hyperlink" Target="https://uk.m.wikipedia.org/wiki/%D0%92%D1%96%D0%B4%D1%87%D1%83%D1%82%D1%82%D1%8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1371600"/>
            <a:ext cx="8229600" cy="2343152"/>
          </a:xfrm>
        </p:spPr>
        <p:txBody>
          <a:bodyPr>
            <a:normAutofit fontScale="90000"/>
          </a:bodyPr>
          <a:lstStyle/>
          <a:p>
            <a:r>
              <a:rPr lang="uk-UA" dirty="0" smtClean="0"/>
              <a:t/>
            </a:r>
            <a:br>
              <a:rPr lang="uk-UA" dirty="0" smtClean="0"/>
            </a:br>
            <a:r>
              <a:rPr lang="uk-UA" dirty="0" smtClean="0"/>
              <a:t>Вплив алкоголю, тютюну, наркотиків та токсичних речовин на організм дітей та підлітків</a:t>
            </a:r>
            <a:endParaRPr lang="ru-RU" dirty="0"/>
          </a:p>
        </p:txBody>
      </p:sp>
      <p:sp>
        <p:nvSpPr>
          <p:cNvPr id="3" name="Подзаголовок 2"/>
          <p:cNvSpPr>
            <a:spLocks noGrp="1"/>
          </p:cNvSpPr>
          <p:nvPr>
            <p:ph type="subTitle" idx="1"/>
          </p:nvPr>
        </p:nvSpPr>
        <p:spPr>
          <a:xfrm>
            <a:off x="2357422" y="4572008"/>
            <a:ext cx="6400800" cy="1752600"/>
          </a:xfrm>
        </p:spPr>
        <p:txBody>
          <a:bodyPr/>
          <a:lstStyle/>
          <a:p>
            <a:r>
              <a:rPr lang="uk-UA" dirty="0" smtClean="0"/>
              <a:t>Презентацію підготувала вчитель хімії та біології  Панченко  Оксана Миколаївна.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fontScale="62500" lnSpcReduction="20000"/>
          </a:bodyPr>
          <a:lstStyle/>
          <a:p>
            <a:r>
              <a:rPr lang="uk-UA" b="1" dirty="0" smtClean="0"/>
              <a:t>Вживання алкоголю.</a:t>
            </a:r>
            <a:endParaRPr lang="ru-RU" dirty="0" smtClean="0"/>
          </a:p>
          <a:p>
            <a:r>
              <a:rPr lang="uk-UA" i="1" dirty="0" smtClean="0"/>
              <a:t>Алкоголем</a:t>
            </a:r>
            <a:r>
              <a:rPr lang="uk-UA" dirty="0" smtClean="0"/>
              <a:t> прийнято називати етиловий або винний спирт. Алкоголь відноситься до наркотичних речовин, оскільки його вживання призводить до звикання організму, хворобливої пристрасті, наркотичної залежності, розвитку різних захворювань. Алкоголь є отрутою загальної клітинної дії, він негативно впливає на всі системи організму, найбільшу шкоду алкоголь приносить центральній нервовій системі, пригнічуючи діяльність головного мозку. Харчові алкогольні напої є сумішами води, етилового спирту і наповнювачів в різних пропорціях. Їх токсичність залежить від кількості етанолу і ступеню його очищення.</a:t>
            </a:r>
            <a:endParaRPr lang="ru-RU" dirty="0" smtClean="0"/>
          </a:p>
          <a:p>
            <a:r>
              <a:rPr lang="uk-UA" b="1" dirty="0" smtClean="0"/>
              <a:t>Алкоголізм </a:t>
            </a:r>
            <a:r>
              <a:rPr lang="uk-UA" dirty="0" smtClean="0"/>
              <a:t>— це тяжке захворювання, яке спричинене регулярним вживанням алкоголю, нездоланний потяг до алкоголю, який пов'язаний з психічною і фізичною залежністю від нього, що призводить до психічних розладів і деградації людини. Алкоголізм — підступна хвороба. Спочатку спиртні напої вживаються рідко, від випадку до випадку, невеликі дози не викликають сп'яніння, але покращують настрій. Поступова кількість випитого збільшується, з'являється бажання приймати алкоголь регулярно, людина не може без нього жити, стає його рабом.</a:t>
            </a:r>
            <a:endParaRPr lang="ru-RU" dirty="0" smtClean="0"/>
          </a:p>
          <a:p>
            <a:r>
              <a:rPr lang="uk-UA" b="1" dirty="0" smtClean="0"/>
              <a:t>Пияцтво </a:t>
            </a:r>
            <a:r>
              <a:rPr lang="uk-UA" dirty="0" smtClean="0"/>
              <a:t>— це непомірне вживання спиртних напоїв людьми, у яких не сформувався синдром залежності від алкоголю.</a:t>
            </a:r>
            <a:endParaRPr lang="ru-RU" dirty="0" smtClean="0"/>
          </a:p>
          <a:p>
            <a:r>
              <a:rPr lang="uk-UA" dirty="0" smtClean="0"/>
              <a:t>Пияцтво і алкоголізм породжують безліч проблем. Алкоголь поволі, але вірно погіршує генетичний фон людини, тим самим впливаючи на здоров'я ще не народжених поколінь. Алкоголізм в сім'ї — це ще і "п'яний побут" зі всіма атрибутами аморальності, розбещеності і відвертої злочинної поведінки батьків по відношенню до дітей.</a:t>
            </a:r>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428604"/>
            <a:ext cx="8229600" cy="5880756"/>
          </a:xfrm>
        </p:spPr>
        <p:txBody>
          <a:bodyPr>
            <a:normAutofit fontScale="77500" lnSpcReduction="20000"/>
          </a:bodyPr>
          <a:lstStyle/>
          <a:p>
            <a:r>
              <a:rPr lang="uk-UA" dirty="0" smtClean="0"/>
              <a:t>Алкоголь, прийнятий всередину, через 5-10 хв. всмоктується в кров і розноситься по всьому організму, порушуючи роботу функціональних систем. Алкоголь — отрута для будь-якої живої клітини. Проникнувши в організм, він дуже швидко порушує роботу тканин і органів. Швидко згораючи, він віднімає у них кисень і воду. Клітини зморщуються, діяльність їх утруднюється. При значному і частому потраплянні алкоголю в організм клітини різних органів врешті-решт гинуть. Під дією алкоголю порушуються фізіологічні процеси в організмі, і це може привести до важких захворювань.</a:t>
            </a:r>
            <a:endParaRPr lang="ru-RU" dirty="0" smtClean="0"/>
          </a:p>
          <a:p>
            <a:r>
              <a:rPr lang="uk-UA" dirty="0" smtClean="0"/>
              <a:t>В першу чергу він потрапляє в головний мозок і порушує діяльність центральної нервової системи:</a:t>
            </a:r>
            <a:endParaRPr lang="ru-RU" dirty="0" smtClean="0"/>
          </a:p>
          <a:p>
            <a:pPr lvl="0"/>
            <a:r>
              <a:rPr lang="uk-UA" dirty="0" smtClean="0"/>
              <a:t>погіршуються розумові здібності;</a:t>
            </a:r>
            <a:endParaRPr lang="ru-RU" dirty="0" smtClean="0"/>
          </a:p>
          <a:p>
            <a:pPr lvl="0"/>
            <a:r>
              <a:rPr lang="uk-UA" dirty="0" smtClean="0"/>
              <a:t>слабшає пам'ять;</a:t>
            </a:r>
            <a:endParaRPr lang="ru-RU" dirty="0" smtClean="0"/>
          </a:p>
          <a:p>
            <a:pPr lvl="0"/>
            <a:r>
              <a:rPr lang="uk-UA" dirty="0" smtClean="0"/>
              <a:t>втрачається можливість набувати нових знань;</a:t>
            </a:r>
            <a:endParaRPr lang="ru-RU" dirty="0" smtClean="0"/>
          </a:p>
          <a:p>
            <a:pPr lvl="0"/>
            <a:r>
              <a:rPr lang="uk-UA" dirty="0" smtClean="0"/>
              <a:t>відсутнє професійне зростання;</a:t>
            </a:r>
            <a:endParaRPr lang="ru-RU" dirty="0" smtClean="0"/>
          </a:p>
          <a:p>
            <a:pPr lvl="0"/>
            <a:r>
              <a:rPr lang="uk-UA" dirty="0" smtClean="0"/>
              <a:t>знижуються емоційні реакції;</a:t>
            </a:r>
            <a:endParaRPr lang="ru-RU" dirty="0" smtClean="0"/>
          </a:p>
          <a:p>
            <a:pPr lvl="0"/>
            <a:r>
              <a:rPr lang="uk-UA" dirty="0" smtClean="0"/>
              <a:t>порушується координація рухів;</a:t>
            </a:r>
            <a:endParaRPr lang="ru-RU" dirty="0" smtClean="0"/>
          </a:p>
          <a:p>
            <a:pPr lvl="0"/>
            <a:r>
              <a:rPr lang="uk-UA" dirty="0" smtClean="0"/>
              <a:t>прогресуючим темпом йде деградація особистості.</a:t>
            </a:r>
            <a:endParaRPr lang="ru-RU" dirty="0" smtClean="0"/>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uk-UA" dirty="0" smtClean="0"/>
              <a:t>Алкоголізм займає третє місце в світі серед причин ранньої смертності.</a:t>
            </a:r>
            <a:endParaRPr lang="ru-RU" dirty="0" smtClean="0"/>
          </a:p>
          <a:p>
            <a:r>
              <a:rPr lang="uk-UA" dirty="0" smtClean="0"/>
              <a:t>Щорічно на планеті від алкогольного отруєння вмирає 5-6 млн. чол. Щорічна кількість спиртних напоїв, що вживаються, в світі росте.</a:t>
            </a:r>
            <a:endParaRPr lang="ru-RU" dirty="0" smtClean="0"/>
          </a:p>
          <a:p>
            <a:r>
              <a:rPr lang="uk-UA" dirty="0" smtClean="0"/>
              <a:t>За даними Всесвітньої організації охорони здоров'я, в світі налічується близько 140 млн. алкоголіків.</a:t>
            </a:r>
            <a:endParaRPr lang="ru-RU" dirty="0" smtClean="0"/>
          </a:p>
          <a:p>
            <a:r>
              <a:rPr lang="uk-UA" dirty="0" smtClean="0"/>
              <a:t>В Україні за даними Національної ради з питань охорони здоров'я щороку через захворювання на алкоголізм гине понад 40 тис. осіб. </a:t>
            </a:r>
            <a:endParaRPr lang="ru-RU" dirty="0" smtClean="0"/>
          </a:p>
          <a:p>
            <a:r>
              <a:rPr lang="uk-UA" dirty="0" smtClean="0"/>
              <a:t>Пияцтво і алкоголізм жінок — актуальна проблема, що має велике соціальне значення, тому що це не тільки проблема самої  жінки, але в першу чергу це трагедія її дітей. Достатньо жінці в день зачаття випити хоча б чарку горілки і викурити всього одну сигарету, щоб по суті зробити тяжкий злочин перед власною дитиною, що ще не народилася.</a:t>
            </a:r>
            <a:endParaRPr lang="ru-RU" dirty="0" smtClean="0"/>
          </a:p>
          <a:p>
            <a:r>
              <a:rPr lang="uk-UA" dirty="0" smtClean="0"/>
              <a:t>Згідно статистиці у 60 % випадків в трагедії дітей, страждаючих на олігофренію, винуватий батько, в 15 % — пили обидва батьки, у кожного п'ятого з нещасних дітей були  питущі матері-одиначки.</a:t>
            </a:r>
            <a:endParaRPr lang="ru-RU" dirty="0" smtClean="0"/>
          </a:p>
          <a:p>
            <a:r>
              <a:rPr lang="uk-UA" dirty="0" smtClean="0"/>
              <a:t>Алкоголь — це хвороби, невпевненість в собі, неповноцінне потомство, розбиті сім'ї, нескінченні біди, скорочення життя, неприємності в сім'ї, на роботі, сварки, злочини, в'язниця, самогубство, втрата друзів, нездійснені можливості і плани.</a:t>
            </a:r>
            <a:endParaRPr lang="ru-RU"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57166"/>
            <a:ext cx="8229600" cy="5952194"/>
          </a:xfrm>
        </p:spPr>
        <p:txBody>
          <a:bodyPr>
            <a:normAutofit fontScale="70000" lnSpcReduction="20000"/>
          </a:bodyPr>
          <a:lstStyle/>
          <a:p>
            <a:r>
              <a:rPr lang="uk-UA" b="1" dirty="0" smtClean="0"/>
              <a:t>Наркотичні речовини і наркоманія</a:t>
            </a:r>
            <a:r>
              <a:rPr lang="uk-UA" dirty="0" smtClean="0"/>
              <a:t>. </a:t>
            </a:r>
            <a:endParaRPr lang="ru-RU" dirty="0" smtClean="0"/>
          </a:p>
          <a:p>
            <a:r>
              <a:rPr lang="uk-UA" dirty="0" smtClean="0"/>
              <a:t>Вперше людина випробувала на собі наркотичні властивості багатьох речовин чисто випадково: вдихаючи дим від спалених речовин, використовуючи в їжу продукти бродіння, приправи і напої рослинного походження (вино, медовий напій, мак, кава, чай і ін.). Поступове вживання алкогольних напоїв опію і інших наркотиків стає причиною виникнення наркоманії.</a:t>
            </a:r>
            <a:endParaRPr lang="ru-RU" dirty="0" smtClean="0"/>
          </a:p>
          <a:p>
            <a:r>
              <a:rPr lang="uk-UA" dirty="0" smtClean="0"/>
              <a:t>Наркотичні речовини - це широке коло речовин, які проявляють наркотичну дію (</a:t>
            </a:r>
            <a:r>
              <a:rPr lang="uk-UA" dirty="0" err="1" smtClean="0"/>
              <a:t>ейфоричний</a:t>
            </a:r>
            <a:r>
              <a:rPr lang="uk-UA" dirty="0" smtClean="0"/>
              <a:t> ефект, звикання, пристрасть) і при тривалому вживанні викликають розвиток психічної і фізичної залежності, хронічне нервово-психічне захворювання - наркоманію. </a:t>
            </a:r>
            <a:endParaRPr lang="ru-RU" dirty="0" smtClean="0"/>
          </a:p>
          <a:p>
            <a:r>
              <a:rPr lang="uk-UA" dirty="0" smtClean="0"/>
              <a:t>Відомо декілька сотень природних та отриманих штучно речовин, що мають наркотичні властивості. Їх </a:t>
            </a:r>
            <a:r>
              <a:rPr lang="uk-UA" i="1" dirty="0" smtClean="0"/>
              <a:t>поділяють на чотири групи</a:t>
            </a:r>
            <a:r>
              <a:rPr lang="uk-UA" dirty="0" smtClean="0"/>
              <a:t>: </a:t>
            </a:r>
            <a:endParaRPr lang="ru-RU" dirty="0" smtClean="0"/>
          </a:p>
          <a:p>
            <a:r>
              <a:rPr lang="uk-UA" dirty="0" smtClean="0"/>
              <a:t>- гіпнотичні, снодійні і заспокійливі засоби - препарати, виготовлені з опійного маку, а також синтетичні препарати з властивостями, подібними до морфію (</a:t>
            </a:r>
            <a:r>
              <a:rPr lang="uk-UA" dirty="0" err="1" smtClean="0"/>
              <a:t>опіати</a:t>
            </a:r>
            <a:r>
              <a:rPr lang="uk-UA" dirty="0" smtClean="0"/>
              <a:t>, барбітурати, героїн); </a:t>
            </a:r>
            <a:endParaRPr lang="ru-RU" dirty="0" smtClean="0"/>
          </a:p>
          <a:p>
            <a:r>
              <a:rPr lang="uk-UA" dirty="0" smtClean="0"/>
              <a:t>- стимулюючі засоби (кокаїн, </a:t>
            </a:r>
            <a:r>
              <a:rPr lang="uk-UA" dirty="0" err="1" smtClean="0"/>
              <a:t>амфетамін</a:t>
            </a:r>
            <a:r>
              <a:rPr lang="uk-UA" dirty="0" smtClean="0"/>
              <a:t>, ефедрин, </a:t>
            </a:r>
            <a:r>
              <a:rPr lang="uk-UA" dirty="0" err="1" smtClean="0"/>
              <a:t>екстезі</a:t>
            </a:r>
            <a:r>
              <a:rPr lang="uk-UA" dirty="0" smtClean="0"/>
              <a:t> тощо);</a:t>
            </a:r>
            <a:endParaRPr lang="ru-RU" dirty="0" smtClean="0"/>
          </a:p>
          <a:p>
            <a:r>
              <a:rPr lang="uk-UA" dirty="0" smtClean="0"/>
              <a:t>- галюциногенні засоби (марихуана, гашиш, ЛСД тощо);</a:t>
            </a:r>
            <a:endParaRPr lang="ru-RU" dirty="0" smtClean="0"/>
          </a:p>
          <a:p>
            <a:r>
              <a:rPr lang="uk-UA" dirty="0" smtClean="0"/>
              <a:t>- </a:t>
            </a:r>
            <a:r>
              <a:rPr lang="uk-UA" dirty="0" err="1" smtClean="0"/>
              <a:t>неідентифіковані</a:t>
            </a:r>
            <a:r>
              <a:rPr lang="uk-UA" dirty="0" smtClean="0"/>
              <a:t> засоби. </a:t>
            </a:r>
            <a:endParaRPr lang="ru-RU" dirty="0" smtClean="0"/>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fontScale="70000" lnSpcReduction="20000"/>
          </a:bodyPr>
          <a:lstStyle/>
          <a:p>
            <a:r>
              <a:rPr lang="uk-UA" b="1" i="1" dirty="0" err="1" smtClean="0"/>
              <a:t>Урозвитку</a:t>
            </a:r>
            <a:r>
              <a:rPr lang="uk-UA" b="1" i="1" dirty="0" smtClean="0"/>
              <a:t> </a:t>
            </a:r>
            <a:r>
              <a:rPr lang="uk-UA" b="1" i="1" dirty="0" err="1" smtClean="0"/>
              <a:t>наркозалежності</a:t>
            </a:r>
            <a:r>
              <a:rPr lang="uk-UA" b="1" i="1" dirty="0" smtClean="0"/>
              <a:t> </a:t>
            </a:r>
            <a:r>
              <a:rPr lang="uk-UA" b="1" i="1" dirty="0" smtClean="0"/>
              <a:t>виділяють три стадії</a:t>
            </a:r>
            <a:r>
              <a:rPr lang="uk-UA" dirty="0" smtClean="0"/>
              <a:t>.</a:t>
            </a:r>
            <a:endParaRPr lang="ru-RU" dirty="0" smtClean="0"/>
          </a:p>
          <a:p>
            <a:r>
              <a:rPr lang="uk-UA" i="1" dirty="0" smtClean="0"/>
              <a:t>Перша стадія </a:t>
            </a:r>
            <a:r>
              <a:rPr lang="uk-UA" dirty="0" smtClean="0"/>
              <a:t>— </a:t>
            </a:r>
            <a:r>
              <a:rPr lang="uk-UA" i="1" dirty="0" smtClean="0"/>
              <a:t>це стадія наслідування. </a:t>
            </a:r>
            <a:r>
              <a:rPr lang="uk-UA" dirty="0" smtClean="0"/>
              <a:t>Перше вживання будь-якого </a:t>
            </a:r>
            <a:r>
              <a:rPr lang="uk-UA" dirty="0" err="1" smtClean="0"/>
              <a:t>наркотика</a:t>
            </a:r>
            <a:r>
              <a:rPr lang="uk-UA" dirty="0" smtClean="0"/>
              <a:t> завжди супроводжується очікуванням приємного відчуття і бажанням наслідувати. Виникаючі при цьому запаморочення, головний біль долаються для того, щоб довести, що ти достатньо сильний, щоб подолати нездужання. Потім людина вперше випробовує задоволення, пов'язане з вживанням </a:t>
            </a:r>
            <a:r>
              <a:rPr lang="uk-UA" dirty="0" err="1" smtClean="0"/>
              <a:t>наркотика</a:t>
            </a:r>
            <a:r>
              <a:rPr lang="uk-UA" dirty="0" smtClean="0"/>
              <a:t>, і починає вживати цю речовину вже не для того, щоб "подолати слабкість", не відстати від товаришів, а ради виникаючого при цьому ефекту, так званого "</a:t>
            </a:r>
            <a:r>
              <a:rPr lang="uk-UA" dirty="0" err="1" smtClean="0"/>
              <a:t>кайфу</a:t>
            </a:r>
            <a:r>
              <a:rPr lang="uk-UA" dirty="0" smtClean="0"/>
              <a:t>".</a:t>
            </a:r>
            <a:endParaRPr lang="ru-RU" dirty="0" smtClean="0"/>
          </a:p>
          <a:p>
            <a:r>
              <a:rPr lang="uk-UA" dirty="0" smtClean="0"/>
              <a:t>Спочатку така потреба дещо нестійка, але потім вона формується вже остаточно як пристрасть.</a:t>
            </a:r>
            <a:endParaRPr lang="ru-RU" dirty="0" smtClean="0"/>
          </a:p>
          <a:p>
            <a:r>
              <a:rPr lang="uk-UA" i="1" dirty="0" smtClean="0"/>
              <a:t>Друга стадія </a:t>
            </a:r>
            <a:r>
              <a:rPr lang="uk-UA" dirty="0" smtClean="0"/>
              <a:t>— </a:t>
            </a:r>
            <a:r>
              <a:rPr lang="uk-UA" i="1" dirty="0" smtClean="0"/>
              <a:t>зміцнення пристрасті </a:t>
            </a:r>
            <a:r>
              <a:rPr lang="uk-UA" dirty="0" smtClean="0"/>
              <a:t>— </a:t>
            </a:r>
            <a:r>
              <a:rPr lang="uk-UA" i="1" dirty="0" smtClean="0"/>
              <a:t>психічна залежність </a:t>
            </a:r>
            <a:r>
              <a:rPr lang="uk-UA" dirty="0" smtClean="0"/>
              <a:t>— вже </a:t>
            </a:r>
            <a:r>
              <a:rPr lang="uk-UA" i="1" dirty="0" smtClean="0"/>
              <a:t>перший ступінь захворювання на наркоманію.</a:t>
            </a:r>
            <a:endParaRPr lang="ru-RU" dirty="0" smtClean="0"/>
          </a:p>
          <a:p>
            <a:r>
              <a:rPr lang="uk-UA" dirty="0" smtClean="0"/>
              <a:t>З'являється бажання повторювати сп'яніння, побачити "мультики", відчути відчуття радості, щастя, бути в стані "</a:t>
            </a:r>
            <a:r>
              <a:rPr lang="uk-UA" dirty="0" err="1" smtClean="0"/>
              <a:t>кайфу</a:t>
            </a:r>
            <a:r>
              <a:rPr lang="uk-UA" dirty="0" smtClean="0"/>
              <a:t>", "піти в дрімоту". При цьому у людини залишаються в цьому світі ще якісь інтереси, окрім наркотиків, але іноді він може про них забувати.</a:t>
            </a:r>
            <a:endParaRPr lang="ru-RU" dirty="0" smtClean="0"/>
          </a:p>
          <a:p>
            <a:r>
              <a:rPr lang="uk-UA" i="1" dirty="0" smtClean="0"/>
              <a:t>Третя стадія </a:t>
            </a:r>
            <a:r>
              <a:rPr lang="uk-UA" dirty="0" smtClean="0"/>
              <a:t>— це </a:t>
            </a:r>
            <a:r>
              <a:rPr lang="uk-UA" i="1" dirty="0" smtClean="0"/>
              <a:t>фізична залежність — другий ступінь наркоманії. </a:t>
            </a:r>
            <a:r>
              <a:rPr lang="uk-UA" dirty="0" smtClean="0"/>
              <a:t>Людина починає відчувати постійний потяг до наркотичної речовини. Його спілкування з оточуючими значною мірою зводиться або до добування </a:t>
            </a:r>
            <a:r>
              <a:rPr lang="uk-UA" dirty="0" err="1" smtClean="0"/>
              <a:t>наркотика</a:t>
            </a:r>
            <a:r>
              <a:rPr lang="uk-UA" dirty="0" smtClean="0"/>
              <a:t>, або до умисного або ненавмисного втягування інших людей в його вживання.</a:t>
            </a:r>
            <a:endParaRPr lang="ru-RU"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428604"/>
            <a:ext cx="8229600" cy="5880756"/>
          </a:xfrm>
        </p:spPr>
        <p:txBody>
          <a:bodyPr>
            <a:normAutofit fontScale="85000" lnSpcReduction="20000"/>
          </a:bodyPr>
          <a:lstStyle/>
          <a:p>
            <a:r>
              <a:rPr lang="uk-UA" dirty="0" smtClean="0"/>
              <a:t>За даними ВООЗ наркотики стали основною причиною передчасної смерті людей, випередивши серцево-судинні і </a:t>
            </a:r>
            <a:r>
              <a:rPr lang="uk-UA" dirty="0" err="1" smtClean="0"/>
              <a:t>онкозахворювання</a:t>
            </a:r>
            <a:r>
              <a:rPr lang="uk-UA" dirty="0" smtClean="0"/>
              <a:t>. Небезпечним є кожний наркотик, навіть одноразове його вживання, бо у разі повторного вживання наркотичної речовини непомітно, але неминуче з'являється звикання. </a:t>
            </a:r>
            <a:endParaRPr lang="ru-RU" dirty="0" smtClean="0"/>
          </a:p>
          <a:p>
            <a:r>
              <a:rPr lang="uk-UA" dirty="0" smtClean="0"/>
              <a:t>За останні десятиліття в Україні різко збільшилась кількість наркоманів, особливо серед підлітків, які зловживають природними і синтетичними отруйними речовинами. На офіційному обліку як наркотично залежні перебувають близько 1,6 % від кількості всього населення. Кількість смертей через передозування наркотиків збільшилася у 12 разів, а серед дітей - у 42 рази. </a:t>
            </a:r>
            <a:endParaRPr lang="ru-RU" dirty="0" smtClean="0"/>
          </a:p>
          <a:p>
            <a:r>
              <a:rPr lang="uk-UA" dirty="0" smtClean="0"/>
              <a:t>У підлітковому середовищі існує думка, що, якщо наркотик не колоти у вену, залежності не виникає. Це міф, це неправда. </a:t>
            </a:r>
            <a:r>
              <a:rPr lang="uk-UA" b="1" i="1" dirty="0" smtClean="0"/>
              <a:t>Будь-який спосіб вживання наркотиків неминуче приводить до залежності.</a:t>
            </a:r>
            <a:endParaRPr lang="ru-RU"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57166"/>
            <a:ext cx="8229600" cy="6500834"/>
          </a:xfrm>
        </p:spPr>
        <p:txBody>
          <a:bodyPr>
            <a:normAutofit fontScale="47500" lnSpcReduction="20000"/>
          </a:bodyPr>
          <a:lstStyle/>
          <a:p>
            <a:r>
              <a:rPr lang="uk-UA" b="1" dirty="0" smtClean="0"/>
              <a:t>Токсикоманія</a:t>
            </a:r>
            <a:r>
              <a:rPr lang="uk-UA" dirty="0" smtClean="0"/>
              <a:t> - захворювання, викликане дією на ЦНС хімічних речовин, не внесених до </a:t>
            </a:r>
            <a:r>
              <a:rPr lang="uk-UA" sz="3800" dirty="0" smtClean="0"/>
              <a:t>переліку наркотичних. Ці речовини (деякі лікарські препарати, продукти побутової хімії) справляють одурманюючу дію, викликають галюцинації, кольорові сни, призводять до ниркової недостатності, цирозу печінки, у підлітків - до недоумства.</a:t>
            </a:r>
            <a:endParaRPr lang="ru-RU" sz="3800" dirty="0" smtClean="0"/>
          </a:p>
          <a:p>
            <a:r>
              <a:rPr lang="uk-UA" sz="3800" dirty="0" smtClean="0"/>
              <a:t>Токсикоманією називається таке систематичне вживання токсичних речовин, яке супроводжується формуванням психологічної залежності, виникненням </a:t>
            </a:r>
            <a:r>
              <a:rPr lang="uk-UA" sz="3800" dirty="0" err="1" smtClean="0"/>
              <a:t>абстинентного</a:t>
            </a:r>
            <a:r>
              <a:rPr lang="uk-UA" sz="3800" dirty="0" smtClean="0"/>
              <a:t> синдрому і різноманітними психічними, соматичними і соціальними порушеннями.</a:t>
            </a:r>
            <a:endParaRPr lang="ru-RU" sz="3800" dirty="0" smtClean="0"/>
          </a:p>
          <a:p>
            <a:r>
              <a:rPr lang="uk-UA" sz="3800" dirty="0" smtClean="0"/>
              <a:t>Звикання (прихильність, залежність) може бути двох видів: отримання ефекту ейфорії, комфорту і уникнення поганого самопочуття, дискомфорту, причому в обох випадках для отримання потрібного стану доводиться повторювати прийом речовини.</a:t>
            </a:r>
            <a:endParaRPr lang="ru-RU" sz="3800" dirty="0" smtClean="0"/>
          </a:p>
          <a:p>
            <a:r>
              <a:rPr lang="uk-UA" sz="3800" i="1" dirty="0" smtClean="0"/>
              <a:t>Токсикоманія виникає внаслідок:</a:t>
            </a:r>
            <a:endParaRPr lang="ru-RU" sz="3800" dirty="0" smtClean="0"/>
          </a:p>
          <a:p>
            <a:r>
              <a:rPr lang="uk-UA" sz="3800" dirty="0" err="1" smtClean="0"/>
              <a:t>•нераціональної</a:t>
            </a:r>
            <a:r>
              <a:rPr lang="uk-UA" sz="3800" dirty="0" smtClean="0"/>
              <a:t>,  неправильної терапії,  що проводиться лікарем;</a:t>
            </a:r>
            <a:endParaRPr lang="ru-RU" sz="3800" dirty="0" smtClean="0"/>
          </a:p>
          <a:p>
            <a:r>
              <a:rPr lang="uk-UA" sz="3800" dirty="0" smtClean="0"/>
              <a:t>• частих прийомів медикаментів при безсонні, різних несприятливих життєвих ситуаціях;</a:t>
            </a:r>
            <a:endParaRPr lang="ru-RU" sz="3800" dirty="0" smtClean="0"/>
          </a:p>
          <a:p>
            <a:r>
              <a:rPr lang="uk-UA" sz="3800" dirty="0" err="1" smtClean="0"/>
              <a:t>•використання</a:t>
            </a:r>
            <a:r>
              <a:rPr lang="uk-UA" sz="3800" dirty="0" smtClean="0"/>
              <a:t> лікарських препаратів недовірливими людьми, які постійно прагнуть лікуватися;</a:t>
            </a:r>
            <a:endParaRPr lang="ru-RU" sz="3800" dirty="0" smtClean="0"/>
          </a:p>
          <a:p>
            <a:r>
              <a:rPr lang="uk-UA" sz="3800" dirty="0" smtClean="0"/>
              <a:t>• впливу групи, наслідування, цікавості (у підлітків).</a:t>
            </a:r>
            <a:endParaRPr lang="ru-RU" sz="3800" dirty="0" smtClean="0"/>
          </a:p>
          <a:p>
            <a:r>
              <a:rPr lang="uk-UA" sz="3800" dirty="0" smtClean="0"/>
              <a:t>До речовин, що викликають пристрасть, відносяться снодійні засоби (барбітал, фенобарбітал), транквілізатори (</a:t>
            </a:r>
            <a:r>
              <a:rPr lang="uk-UA" sz="3800" dirty="0" err="1" smtClean="0"/>
              <a:t>тазепам</a:t>
            </a:r>
            <a:r>
              <a:rPr lang="uk-UA" sz="3800" dirty="0" smtClean="0"/>
              <a:t>, </a:t>
            </a:r>
            <a:r>
              <a:rPr lang="uk-UA" sz="3800" dirty="0" err="1" smtClean="0"/>
              <a:t>хлодепід</a:t>
            </a:r>
            <a:r>
              <a:rPr lang="uk-UA" sz="3800" dirty="0" smtClean="0"/>
              <a:t>, </a:t>
            </a:r>
            <a:r>
              <a:rPr lang="uk-UA" sz="3800" dirty="0" err="1" smtClean="0"/>
              <a:t>мезепам</a:t>
            </a:r>
            <a:r>
              <a:rPr lang="uk-UA" sz="3800" dirty="0" smtClean="0"/>
              <a:t>, </a:t>
            </a:r>
            <a:r>
              <a:rPr lang="uk-UA" sz="3800" dirty="0" err="1" smtClean="0"/>
              <a:t>феназепам</a:t>
            </a:r>
            <a:r>
              <a:rPr lang="uk-UA" sz="3800" dirty="0" smtClean="0"/>
              <a:t>), стимулятори ЦНС (</a:t>
            </a:r>
            <a:r>
              <a:rPr lang="uk-UA" sz="3800" dirty="0" err="1" smtClean="0"/>
              <a:t>сиднокарб</a:t>
            </a:r>
            <a:r>
              <a:rPr lang="uk-UA" sz="3800" dirty="0" smtClean="0"/>
              <a:t>, алкалоїди кофеїну — чай, кава), анальгетики (анальгін, </a:t>
            </a:r>
            <a:r>
              <a:rPr lang="uk-UA" sz="3800" dirty="0" err="1" smtClean="0"/>
              <a:t>амідопірін</a:t>
            </a:r>
            <a:r>
              <a:rPr lang="uk-UA" sz="3800" dirty="0" smtClean="0"/>
              <a:t>, фенацетин), </a:t>
            </a:r>
            <a:r>
              <a:rPr lang="uk-UA" sz="3800" dirty="0" err="1" smtClean="0"/>
              <a:t>антіпаркінсонічні</a:t>
            </a:r>
            <a:r>
              <a:rPr lang="uk-UA" sz="3800" dirty="0" smtClean="0"/>
              <a:t> засоби (</a:t>
            </a:r>
            <a:r>
              <a:rPr lang="uk-UA" sz="3800" dirty="0" err="1" smtClean="0"/>
              <a:t>циклодол</a:t>
            </a:r>
            <a:r>
              <a:rPr lang="uk-UA" sz="3800" dirty="0" smtClean="0"/>
              <a:t>), </a:t>
            </a:r>
            <a:r>
              <a:rPr lang="uk-UA" sz="3800" dirty="0" err="1" smtClean="0"/>
              <a:t>антигістамінні</a:t>
            </a:r>
            <a:r>
              <a:rPr lang="uk-UA" sz="3800" dirty="0" smtClean="0"/>
              <a:t> препарати (димедрол, </a:t>
            </a:r>
            <a:r>
              <a:rPr lang="uk-UA" sz="3800" dirty="0" err="1" smtClean="0"/>
              <a:t>піпольфен</a:t>
            </a:r>
            <a:r>
              <a:rPr lang="uk-UA" sz="3800" dirty="0" smtClean="0"/>
              <a:t>), летючі ароматичні речовини (лаки, фарби).</a:t>
            </a:r>
            <a:endParaRPr lang="ru-RU" sz="3800"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428604"/>
            <a:ext cx="8229600" cy="5880756"/>
          </a:xfrm>
        </p:spPr>
        <p:txBody>
          <a:bodyPr>
            <a:normAutofit lnSpcReduction="10000"/>
          </a:bodyPr>
          <a:lstStyle/>
          <a:p>
            <a:r>
              <a:rPr lang="uk-UA" sz="3200" dirty="0" smtClean="0"/>
              <a:t>Боротьба зі шкідливими звичками передбачає: </a:t>
            </a:r>
            <a:endParaRPr lang="ru-RU" sz="3200" dirty="0" smtClean="0"/>
          </a:p>
          <a:p>
            <a:r>
              <a:rPr lang="uk-UA" sz="3200" dirty="0" smtClean="0"/>
              <a:t>- підвищення рівня морально-вольових і ціннісно-мотиваційних установок; </a:t>
            </a:r>
            <a:endParaRPr lang="ru-RU" sz="3200" dirty="0" smtClean="0"/>
          </a:p>
          <a:p>
            <a:r>
              <a:rPr lang="uk-UA" sz="3200" dirty="0" smtClean="0"/>
              <a:t>- акцентування уваги при проведенні </a:t>
            </a:r>
            <a:r>
              <a:rPr lang="uk-UA" sz="3200" dirty="0" err="1" smtClean="0"/>
              <a:t>валеологічного</a:t>
            </a:r>
            <a:r>
              <a:rPr lang="uk-UA" sz="3200" dirty="0" smtClean="0"/>
              <a:t> навчання на перевагах, які забезпечує здоровий спосіб життя в особистому, соціальному і екологічному плані; </a:t>
            </a:r>
            <a:endParaRPr lang="ru-RU" sz="3200" dirty="0" smtClean="0"/>
          </a:p>
          <a:p>
            <a:r>
              <a:rPr lang="uk-UA" sz="3200" dirty="0" smtClean="0"/>
              <a:t>- застосування психопрофілактики, аутогенного тренування та інших психологічних засобів.</a:t>
            </a:r>
            <a:endParaRPr lang="ru-RU" sz="3200" dirty="0" smtClean="0"/>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Використані джерела</a:t>
            </a:r>
            <a:endParaRPr lang="ru-RU" dirty="0"/>
          </a:p>
        </p:txBody>
      </p:sp>
      <p:sp>
        <p:nvSpPr>
          <p:cNvPr id="3" name="Содержимое 2"/>
          <p:cNvSpPr>
            <a:spLocks noGrp="1"/>
          </p:cNvSpPr>
          <p:nvPr>
            <p:ph idx="1"/>
          </p:nvPr>
        </p:nvSpPr>
        <p:spPr/>
        <p:txBody>
          <a:bodyPr>
            <a:normAutofit fontScale="92500"/>
          </a:bodyPr>
          <a:lstStyle/>
          <a:p>
            <a:r>
              <a:rPr lang="en-US" sz="1600" dirty="0" smtClean="0">
                <a:hlinkClick r:id="rId2"/>
              </a:rPr>
              <a:t>https://uk.m.wikipedia.org/wiki/%D0%9F%D1%81%D0%B8%D1%85%D0%BE%D0%B0%D0%BA%D1%82%D0%B8%D0%B2%D0%BD%D1%96_%D1%80%D0%B5%D1%87%D0%BE%D0%B2%D0%B8%D0%BD%D0%B8</a:t>
            </a:r>
            <a:r>
              <a:rPr lang="uk-UA" sz="1600" dirty="0" smtClean="0"/>
              <a:t> </a:t>
            </a:r>
          </a:p>
          <a:p>
            <a:pPr lvl="0"/>
            <a:r>
              <a:rPr lang="uk-UA" dirty="0" smtClean="0"/>
              <a:t>Безпека життєдіяльності, основи охорони праці: </a:t>
            </a:r>
            <a:r>
              <a:rPr lang="uk-UA" dirty="0" err="1" smtClean="0"/>
              <a:t>Навч</a:t>
            </a:r>
            <a:r>
              <a:rPr lang="uk-UA" dirty="0" smtClean="0"/>
              <a:t>. Посібник </a:t>
            </a:r>
            <a:r>
              <a:rPr lang="ru-RU" dirty="0" smtClean="0"/>
              <a:t>/</a:t>
            </a:r>
            <a:r>
              <a:rPr lang="uk-UA" dirty="0" smtClean="0"/>
              <a:t> За ред. Проф..О.П.</a:t>
            </a:r>
            <a:r>
              <a:rPr lang="uk-UA" dirty="0" err="1" smtClean="0"/>
              <a:t>Яворовського</a:t>
            </a:r>
            <a:r>
              <a:rPr lang="uk-UA" dirty="0" smtClean="0"/>
              <a:t>. – Київ ВСВ «Медицина», 2015. – 288 с.</a:t>
            </a:r>
            <a:endParaRPr lang="ru-RU" sz="2000" dirty="0" smtClean="0"/>
          </a:p>
          <a:p>
            <a:pPr lvl="0"/>
            <a:r>
              <a:rPr lang="uk-UA" dirty="0" err="1" smtClean="0"/>
              <a:t>Желібо</a:t>
            </a:r>
            <a:r>
              <a:rPr lang="uk-UA" dirty="0" smtClean="0"/>
              <a:t> Е.П., </a:t>
            </a:r>
            <a:r>
              <a:rPr lang="uk-UA" dirty="0" err="1" smtClean="0"/>
              <a:t>Заверуха</a:t>
            </a:r>
            <a:r>
              <a:rPr lang="uk-UA" dirty="0" smtClean="0"/>
              <a:t> Н.М., </a:t>
            </a:r>
            <a:r>
              <a:rPr lang="uk-UA" dirty="0" err="1" smtClean="0"/>
              <a:t>Зацарний</a:t>
            </a:r>
            <a:r>
              <a:rPr lang="uk-UA" dirty="0" smtClean="0"/>
              <a:t> В.В. Безпека життєдіяльності .- Київ, “ </a:t>
            </a:r>
            <a:r>
              <a:rPr lang="uk-UA" dirty="0" err="1" smtClean="0"/>
              <a:t>Каравела”</a:t>
            </a:r>
            <a:r>
              <a:rPr lang="uk-UA" dirty="0" smtClean="0"/>
              <a:t> 2003.-323 с.</a:t>
            </a:r>
            <a:endParaRPr lang="ru-RU" sz="2000" dirty="0" smtClean="0"/>
          </a:p>
          <a:p>
            <a:pPr lvl="0"/>
            <a:r>
              <a:rPr lang="uk-UA" dirty="0" err="1" smtClean="0"/>
              <a:t>Кочін</a:t>
            </a:r>
            <a:r>
              <a:rPr lang="uk-UA" dirty="0" smtClean="0"/>
              <a:t> І.В., </a:t>
            </a:r>
            <a:r>
              <a:rPr lang="uk-UA" dirty="0" err="1" smtClean="0"/>
              <a:t>Черняков</a:t>
            </a:r>
            <a:r>
              <a:rPr lang="uk-UA" dirty="0" smtClean="0"/>
              <a:t> Г.О. і </a:t>
            </a:r>
            <a:r>
              <a:rPr lang="uk-UA" dirty="0" err="1" smtClean="0"/>
              <a:t>сп</a:t>
            </a:r>
            <a:r>
              <a:rPr lang="uk-UA" dirty="0" smtClean="0"/>
              <a:t>. Охорона праці та безпека життєдіяльності населення у надзвичайних ситуаціях. – Київ, “ Здоров</a:t>
            </a:r>
            <a:r>
              <a:rPr lang="ru-RU" dirty="0" smtClean="0"/>
              <a:t>’</a:t>
            </a:r>
            <a:r>
              <a:rPr lang="uk-UA" dirty="0" smtClean="0"/>
              <a:t>я” 2005.-430с.</a:t>
            </a:r>
            <a:endParaRPr lang="ru-RU" sz="2000" dirty="0" smtClean="0"/>
          </a:p>
          <a:p>
            <a:endParaRPr lang="ru-RU"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57214" cy="82528"/>
          </a:xfrm>
        </p:spPr>
        <p:txBody>
          <a:bodyPr>
            <a:normAutofit fontScale="90000"/>
          </a:bodyPr>
          <a:lstStyle/>
          <a:p>
            <a:endParaRPr lang="ru-RU" dirty="0"/>
          </a:p>
        </p:txBody>
      </p:sp>
      <p:sp>
        <p:nvSpPr>
          <p:cNvPr id="3" name="Содержимое 2"/>
          <p:cNvSpPr>
            <a:spLocks noGrp="1"/>
          </p:cNvSpPr>
          <p:nvPr>
            <p:ph idx="1"/>
          </p:nvPr>
        </p:nvSpPr>
        <p:spPr>
          <a:xfrm>
            <a:off x="457200" y="428604"/>
            <a:ext cx="8115328" cy="5880756"/>
          </a:xfrm>
        </p:spPr>
        <p:txBody>
          <a:bodyPr>
            <a:normAutofit fontScale="85000" lnSpcReduction="20000"/>
          </a:bodyPr>
          <a:lstStyle/>
          <a:p>
            <a:pPr fontAlgn="base"/>
            <a:r>
              <a:rPr lang="vi-VN" b="1" dirty="0"/>
              <a:t>Психоакти́вні речови́ни</a:t>
            </a:r>
            <a:r>
              <a:rPr lang="vi-VN" dirty="0"/>
              <a:t> — загальне поняття, що об'єднує такі категорії, як </a:t>
            </a:r>
            <a:r>
              <a:rPr lang="vi-VN" dirty="0">
                <a:hlinkClick r:id="rId2" tooltip="Наркотичні засоби"/>
              </a:rPr>
              <a:t>наркотичні засоби</a:t>
            </a:r>
            <a:r>
              <a:rPr lang="vi-VN" dirty="0"/>
              <a:t>, </a:t>
            </a:r>
            <a:r>
              <a:rPr lang="vi-VN" dirty="0">
                <a:hlinkClick r:id="rId3" tooltip="Психотропні речовини"/>
              </a:rPr>
              <a:t>психотропні речовини</a:t>
            </a:r>
            <a:r>
              <a:rPr lang="vi-VN" dirty="0"/>
              <a:t>, їх аналоги та </a:t>
            </a:r>
            <a:r>
              <a:rPr lang="vi-VN" dirty="0">
                <a:hlinkClick r:id="rId4" tooltip="Прекурсори"/>
              </a:rPr>
              <a:t>прекурсори</a:t>
            </a:r>
            <a:r>
              <a:rPr lang="vi-VN" dirty="0"/>
              <a:t>.</a:t>
            </a:r>
          </a:p>
          <a:p>
            <a:pPr fontAlgn="base"/>
            <a:r>
              <a:rPr lang="vi-VN" dirty="0"/>
              <a:t>Всі психоактивні речовини впливають на роботу головного мозку людини: прискорюють передачу сенсорних сигналів, або перешкоджають нервовим центрам виконувати свої функції. В основі ефектів, обумовлених дією психотропних речовин, — їх вплив на </a:t>
            </a:r>
            <a:r>
              <a:rPr lang="vi-VN" dirty="0">
                <a:hlinkClick r:id="rId5" tooltip="Нейромедіатори"/>
              </a:rPr>
              <a:t>нейромедіатори</a:t>
            </a:r>
            <a:r>
              <a:rPr lang="vi-VN" dirty="0"/>
              <a:t> — речовини, що передають сигнали від одного </a:t>
            </a:r>
            <a:r>
              <a:rPr lang="vi-VN" dirty="0">
                <a:hlinkClick r:id="rId6" tooltip="Нейрон"/>
              </a:rPr>
              <a:t>нейрона</a:t>
            </a:r>
            <a:r>
              <a:rPr lang="vi-VN" dirty="0"/>
              <a:t> до іншого. Наприклад, кокаїн блокує біохімічну «кнопку», що обмежує виділення нейромедіаторів, і їх в організмі з'являється більше норми. Це призводить до ейфорії, надзвичайного припливу енергії, сил, гострих відчуттів. Проте, за тривалого використання </a:t>
            </a:r>
            <a:r>
              <a:rPr lang="vi-VN" dirty="0">
                <a:hlinkClick r:id="rId7" tooltip="Кокаїн"/>
              </a:rPr>
              <a:t>кокаїну</a:t>
            </a:r>
            <a:r>
              <a:rPr lang="vi-VN" dirty="0"/>
              <a:t> запаси нейромедіаторів виснажуються, і тоді замість ейфорії з'являється тривога та депресія.</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285728"/>
            <a:ext cx="8229600" cy="6023632"/>
          </a:xfrm>
        </p:spPr>
        <p:txBody>
          <a:bodyPr>
            <a:normAutofit fontScale="70000" lnSpcReduction="20000"/>
          </a:bodyPr>
          <a:lstStyle/>
          <a:p>
            <a:pPr fontAlgn="base"/>
            <a:r>
              <a:rPr lang="ru-RU" sz="3100" dirty="0" err="1"/>
              <a:t>Вживання</a:t>
            </a:r>
            <a:r>
              <a:rPr lang="ru-RU" sz="3100" dirty="0"/>
              <a:t> </a:t>
            </a:r>
            <a:r>
              <a:rPr lang="ru-RU" sz="3100" dirty="0" err="1"/>
              <a:t>психоактивних</a:t>
            </a:r>
            <a:r>
              <a:rPr lang="ru-RU" sz="3100" dirty="0"/>
              <a:t> </a:t>
            </a:r>
            <a:r>
              <a:rPr lang="ru-RU" sz="3100" dirty="0" err="1"/>
              <a:t>речовин</a:t>
            </a:r>
            <a:r>
              <a:rPr lang="ru-RU" sz="3100" dirty="0"/>
              <a:t>, як правило, </a:t>
            </a:r>
            <a:r>
              <a:rPr lang="ru-RU" sz="3100" dirty="0" err="1"/>
              <a:t>викликає</a:t>
            </a:r>
            <a:r>
              <a:rPr lang="ru-RU" sz="3100" dirty="0"/>
              <a:t> </a:t>
            </a:r>
            <a:r>
              <a:rPr lang="ru-RU" sz="3100" dirty="0" err="1"/>
              <a:t>формування</a:t>
            </a:r>
            <a:r>
              <a:rPr lang="ru-RU" sz="3100" dirty="0"/>
              <a:t> </a:t>
            </a:r>
            <a:r>
              <a:rPr lang="ru-RU" sz="3100" dirty="0" err="1">
                <a:hlinkClick r:id="rId2" tooltip="Фізична залежність"/>
              </a:rPr>
              <a:t>фізичної</a:t>
            </a:r>
            <a:r>
              <a:rPr lang="ru-RU" sz="3100" dirty="0"/>
              <a:t> </a:t>
            </a:r>
            <a:r>
              <a:rPr lang="ru-RU" sz="3100" dirty="0" err="1"/>
              <a:t>або</a:t>
            </a:r>
            <a:r>
              <a:rPr lang="ru-RU" sz="3100" dirty="0"/>
              <a:t> </a:t>
            </a:r>
            <a:r>
              <a:rPr lang="ru-RU" sz="3100" dirty="0" err="1">
                <a:hlinkClick r:id="rId3" tooltip="Психічна залежність (ще не написана)"/>
              </a:rPr>
              <a:t>психічної</a:t>
            </a:r>
            <a:r>
              <a:rPr lang="ru-RU" sz="3100" dirty="0"/>
              <a:t> </a:t>
            </a:r>
            <a:r>
              <a:rPr lang="ru-RU" sz="3100" dirty="0" err="1">
                <a:hlinkClick r:id="rId4" tooltip="Залежність"/>
              </a:rPr>
              <a:t>залежності</a:t>
            </a:r>
            <a:r>
              <a:rPr lang="ru-RU" sz="3100" dirty="0"/>
              <a:t> </a:t>
            </a:r>
            <a:r>
              <a:rPr lang="ru-RU" sz="3100" dirty="0" err="1"/>
              <a:t>від</a:t>
            </a:r>
            <a:r>
              <a:rPr lang="ru-RU" sz="3100" dirty="0"/>
              <a:t> них. При </a:t>
            </a:r>
            <a:r>
              <a:rPr lang="ru-RU" sz="3100" dirty="0" err="1"/>
              <a:t>фізичній</a:t>
            </a:r>
            <a:r>
              <a:rPr lang="ru-RU" sz="3100" dirty="0"/>
              <a:t> </a:t>
            </a:r>
            <a:r>
              <a:rPr lang="ru-RU" sz="3100" dirty="0" err="1"/>
              <a:t>залежності</a:t>
            </a:r>
            <a:r>
              <a:rPr lang="ru-RU" sz="3100" dirty="0"/>
              <a:t> запаси </a:t>
            </a:r>
            <a:r>
              <a:rPr lang="ru-RU" sz="3100" dirty="0" err="1">
                <a:hlinkClick r:id="rId5" tooltip="Нейромедіатор"/>
              </a:rPr>
              <a:t>нейромедіаторів</a:t>
            </a:r>
            <a:r>
              <a:rPr lang="ru-RU" sz="3100" dirty="0"/>
              <a:t>, </a:t>
            </a:r>
            <a:r>
              <a:rPr lang="ru-RU" sz="3100" dirty="0" err="1"/>
              <a:t>що</a:t>
            </a:r>
            <a:r>
              <a:rPr lang="ru-RU" sz="3100" dirty="0"/>
              <a:t> </a:t>
            </a:r>
            <a:r>
              <a:rPr lang="ru-RU" sz="3100" dirty="0" err="1"/>
              <a:t>вичерпалися</a:t>
            </a:r>
            <a:r>
              <a:rPr lang="ru-RU" sz="3100" dirty="0"/>
              <a:t>, </a:t>
            </a:r>
            <a:r>
              <a:rPr lang="ru-RU" sz="3100" dirty="0" err="1"/>
              <a:t>поповнюються</a:t>
            </a:r>
            <a:r>
              <a:rPr lang="ru-RU" sz="3100" dirty="0"/>
              <a:t> за </a:t>
            </a:r>
            <a:r>
              <a:rPr lang="ru-RU" sz="3100" dirty="0" err="1"/>
              <a:t>рахунок</a:t>
            </a:r>
            <a:r>
              <a:rPr lang="ru-RU" sz="3100" dirty="0"/>
              <a:t> </a:t>
            </a:r>
            <a:r>
              <a:rPr lang="ru-RU" sz="3100" dirty="0" err="1"/>
              <a:t>вживання</a:t>
            </a:r>
            <a:r>
              <a:rPr lang="ru-RU" sz="3100" dirty="0"/>
              <a:t> </a:t>
            </a:r>
            <a:r>
              <a:rPr lang="ru-RU" sz="3100" dirty="0" err="1"/>
              <a:t>наркотиків</a:t>
            </a:r>
            <a:r>
              <a:rPr lang="ru-RU" sz="3100" dirty="0"/>
              <a:t>. </a:t>
            </a:r>
            <a:r>
              <a:rPr lang="ru-RU" sz="3100" dirty="0" err="1"/>
              <a:t>Внутрішніми</a:t>
            </a:r>
            <a:r>
              <a:rPr lang="ru-RU" sz="3100" dirty="0"/>
              <a:t> </a:t>
            </a:r>
            <a:r>
              <a:rPr lang="ru-RU" sz="3100" dirty="0" err="1"/>
              <a:t>процесами</a:t>
            </a:r>
            <a:r>
              <a:rPr lang="ru-RU" sz="3100" dirty="0"/>
              <a:t> </a:t>
            </a:r>
            <a:r>
              <a:rPr lang="ru-RU" sz="3100" dirty="0" err="1"/>
              <a:t>починають</a:t>
            </a:r>
            <a:r>
              <a:rPr lang="ru-RU" sz="3100" dirty="0"/>
              <a:t> </a:t>
            </a:r>
            <a:r>
              <a:rPr lang="ru-RU" sz="3100" dirty="0" err="1"/>
              <a:t>управляти</a:t>
            </a:r>
            <a:r>
              <a:rPr lang="ru-RU" sz="3100" dirty="0"/>
              <a:t> </a:t>
            </a:r>
            <a:r>
              <a:rPr lang="ru-RU" sz="3100" dirty="0" err="1"/>
              <a:t>речовини</a:t>
            </a:r>
            <a:r>
              <a:rPr lang="ru-RU" sz="3100" dirty="0"/>
              <a:t>, </a:t>
            </a:r>
            <a:r>
              <a:rPr lang="ru-RU" sz="3100" dirty="0" err="1"/>
              <a:t>що</a:t>
            </a:r>
            <a:r>
              <a:rPr lang="ru-RU" sz="3100" dirty="0"/>
              <a:t> </a:t>
            </a:r>
            <a:r>
              <a:rPr lang="ru-RU" sz="3100" dirty="0" err="1"/>
              <a:t>надходять</a:t>
            </a:r>
            <a:r>
              <a:rPr lang="ru-RU" sz="3100" dirty="0"/>
              <a:t> </a:t>
            </a:r>
            <a:r>
              <a:rPr lang="ru-RU" sz="3100" dirty="0" err="1"/>
              <a:t>ззовні</a:t>
            </a:r>
            <a:r>
              <a:rPr lang="ru-RU" sz="3100" dirty="0"/>
              <a:t>, </a:t>
            </a:r>
            <a:r>
              <a:rPr lang="ru-RU" sz="3100" dirty="0" err="1"/>
              <a:t>і</a:t>
            </a:r>
            <a:r>
              <a:rPr lang="ru-RU" sz="3100" dirty="0"/>
              <a:t> </a:t>
            </a:r>
            <a:r>
              <a:rPr lang="ru-RU" sz="3100" dirty="0" err="1"/>
              <a:t>обійтись</a:t>
            </a:r>
            <a:r>
              <a:rPr lang="ru-RU" sz="3100" dirty="0"/>
              <a:t> без них </a:t>
            </a:r>
            <a:r>
              <a:rPr lang="ru-RU" sz="3100" dirty="0" err="1"/>
              <a:t>організм</a:t>
            </a:r>
            <a:r>
              <a:rPr lang="ru-RU" sz="3100" dirty="0"/>
              <a:t> </a:t>
            </a:r>
            <a:r>
              <a:rPr lang="ru-RU" sz="3100" dirty="0" err="1"/>
              <a:t>вже</a:t>
            </a:r>
            <a:r>
              <a:rPr lang="ru-RU" sz="3100" dirty="0"/>
              <a:t> не </a:t>
            </a:r>
            <a:r>
              <a:rPr lang="ru-RU" sz="3100" dirty="0" err="1"/>
              <a:t>може</a:t>
            </a:r>
            <a:r>
              <a:rPr lang="ru-RU" sz="3100" dirty="0"/>
              <a:t>. У </a:t>
            </a:r>
            <a:r>
              <a:rPr lang="ru-RU" sz="3100" dirty="0" err="1"/>
              <a:t>результаті</a:t>
            </a:r>
            <a:r>
              <a:rPr lang="ru-RU" sz="3100" dirty="0"/>
              <a:t> </a:t>
            </a:r>
            <a:r>
              <a:rPr lang="ru-RU" sz="3100" dirty="0" err="1"/>
              <a:t>виникає</a:t>
            </a:r>
            <a:r>
              <a:rPr lang="ru-RU" sz="3100" dirty="0"/>
              <a:t> </a:t>
            </a:r>
            <a:r>
              <a:rPr lang="ru-RU" sz="3100" dirty="0" err="1">
                <a:hlinkClick r:id="rId6" tooltip="Абстинентний синдром"/>
              </a:rPr>
              <a:t>абстинентний</a:t>
            </a:r>
            <a:r>
              <a:rPr lang="ru-RU" sz="3100" dirty="0"/>
              <a:t> (</a:t>
            </a:r>
            <a:r>
              <a:rPr lang="ru-RU" sz="3100" dirty="0" err="1"/>
              <a:t>від</a:t>
            </a:r>
            <a:r>
              <a:rPr lang="ru-RU" sz="3100" dirty="0"/>
              <a:t> </a:t>
            </a:r>
            <a:r>
              <a:rPr lang="ru-RU" sz="3100" dirty="0">
                <a:hlinkClick r:id="rId7" tooltip="Латинська мова"/>
              </a:rPr>
              <a:t>лат.</a:t>
            </a:r>
            <a:r>
              <a:rPr lang="ru-RU" sz="3100" dirty="0"/>
              <a:t> </a:t>
            </a:r>
            <a:r>
              <a:rPr lang="en-US" sz="3100" i="1" dirty="0" err="1"/>
              <a:t>abstinens</a:t>
            </a:r>
            <a:r>
              <a:rPr lang="en-US" sz="3100" dirty="0"/>
              <a:t> — </a:t>
            </a:r>
            <a:r>
              <a:rPr lang="ru-RU" sz="3100" dirty="0" err="1"/>
              <a:t>утримують</a:t>
            </a:r>
            <a:r>
              <a:rPr lang="ru-RU" sz="3100" dirty="0"/>
              <a:t>) синдром: </a:t>
            </a:r>
            <a:r>
              <a:rPr lang="ru-RU" sz="3100" dirty="0" err="1"/>
              <a:t>людина</a:t>
            </a:r>
            <a:r>
              <a:rPr lang="ru-RU" sz="3100" dirty="0"/>
              <a:t>, яка </a:t>
            </a:r>
            <a:r>
              <a:rPr lang="ru-RU" sz="3100" dirty="0" err="1"/>
              <a:t>припинила</a:t>
            </a:r>
            <a:r>
              <a:rPr lang="ru-RU" sz="3100" dirty="0"/>
              <a:t> </a:t>
            </a:r>
            <a:r>
              <a:rPr lang="ru-RU" sz="3100" dirty="0" err="1"/>
              <a:t>вживання</a:t>
            </a:r>
            <a:r>
              <a:rPr lang="ru-RU" sz="3100" dirty="0"/>
              <a:t> </a:t>
            </a:r>
            <a:r>
              <a:rPr lang="ru-RU" sz="3100" dirty="0">
                <a:hlinkClick r:id="rId8" tooltip="Наркотик"/>
              </a:rPr>
              <a:t>наркотику</a:t>
            </a:r>
            <a:r>
              <a:rPr lang="ru-RU" sz="3100" dirty="0"/>
              <a:t>, </a:t>
            </a:r>
            <a:r>
              <a:rPr lang="ru-RU" sz="3100" dirty="0" err="1"/>
              <a:t>відчуває</a:t>
            </a:r>
            <a:r>
              <a:rPr lang="ru-RU" sz="3100" dirty="0"/>
              <a:t> комплекс </a:t>
            </a:r>
            <a:r>
              <a:rPr lang="ru-RU" sz="3100" dirty="0" err="1"/>
              <a:t>неприємних</a:t>
            </a:r>
            <a:r>
              <a:rPr lang="ru-RU" sz="3100" dirty="0"/>
              <a:t>, а </a:t>
            </a:r>
            <a:r>
              <a:rPr lang="ru-RU" sz="3100" dirty="0" err="1"/>
              <a:t>іноді</a:t>
            </a:r>
            <a:r>
              <a:rPr lang="ru-RU" sz="3100" dirty="0"/>
              <a:t> </a:t>
            </a:r>
            <a:r>
              <a:rPr lang="ru-RU" sz="3100" dirty="0" err="1"/>
              <a:t>й</a:t>
            </a:r>
            <a:r>
              <a:rPr lang="ru-RU" sz="3100" dirty="0"/>
              <a:t> </a:t>
            </a:r>
            <a:r>
              <a:rPr lang="ru-RU" sz="3100" dirty="0" err="1"/>
              <a:t>болісних</a:t>
            </a:r>
            <a:r>
              <a:rPr lang="ru-RU" sz="3100" dirty="0"/>
              <a:t> </a:t>
            </a:r>
            <a:r>
              <a:rPr lang="ru-RU" sz="3100" dirty="0" err="1">
                <a:hlinkClick r:id="rId9" tooltip="Відчуття"/>
              </a:rPr>
              <a:t>відчуттів</a:t>
            </a:r>
            <a:r>
              <a:rPr lang="ru-RU" sz="3100" dirty="0"/>
              <a:t>, </a:t>
            </a:r>
            <a:r>
              <a:rPr lang="ru-RU" sz="3100" dirty="0" err="1"/>
              <a:t>що</a:t>
            </a:r>
            <a:r>
              <a:rPr lang="ru-RU" sz="3100" dirty="0"/>
              <a:t> </a:t>
            </a:r>
            <a:r>
              <a:rPr lang="ru-RU" sz="3100" dirty="0" err="1"/>
              <a:t>з</a:t>
            </a:r>
            <a:r>
              <a:rPr lang="ru-RU" sz="3100" dirty="0"/>
              <a:t> часом </a:t>
            </a:r>
            <a:r>
              <a:rPr lang="ru-RU" sz="3100" dirty="0" err="1"/>
              <a:t>спричиняють</a:t>
            </a:r>
            <a:r>
              <a:rPr lang="ru-RU" sz="3100" dirty="0"/>
              <a:t> </a:t>
            </a:r>
            <a:r>
              <a:rPr lang="ru-RU" sz="3100" dirty="0">
                <a:hlinkClick r:id="rId10" tooltip="Смерть"/>
              </a:rPr>
              <a:t>смерть</a:t>
            </a:r>
            <a:r>
              <a:rPr lang="ru-RU" sz="3100" dirty="0"/>
              <a:t>. </a:t>
            </a:r>
            <a:r>
              <a:rPr lang="ru-RU" sz="3100" dirty="0" err="1"/>
              <a:t>Подібна</a:t>
            </a:r>
            <a:r>
              <a:rPr lang="ru-RU" sz="3100" dirty="0"/>
              <a:t> </a:t>
            </a:r>
            <a:r>
              <a:rPr lang="ru-RU" sz="3100" dirty="0" err="1"/>
              <a:t>залежність</a:t>
            </a:r>
            <a:r>
              <a:rPr lang="ru-RU" sz="3100" dirty="0"/>
              <a:t> </a:t>
            </a:r>
            <a:r>
              <a:rPr lang="ru-RU" sz="3100" dirty="0" err="1"/>
              <a:t>тягне</a:t>
            </a:r>
            <a:r>
              <a:rPr lang="ru-RU" sz="3100" dirty="0"/>
              <a:t> за собою </a:t>
            </a:r>
            <a:r>
              <a:rPr lang="ru-RU" sz="3100" dirty="0" err="1"/>
              <a:t>також</a:t>
            </a:r>
            <a:r>
              <a:rPr lang="ru-RU" sz="3100" dirty="0"/>
              <a:t> </a:t>
            </a:r>
            <a:r>
              <a:rPr lang="ru-RU" sz="3100" dirty="0" err="1"/>
              <a:t>розвиток</a:t>
            </a:r>
            <a:r>
              <a:rPr lang="ru-RU" sz="3100" dirty="0"/>
              <a:t> </a:t>
            </a:r>
            <a:r>
              <a:rPr lang="ru-RU" sz="3100" dirty="0" err="1"/>
              <a:t>толерантності</a:t>
            </a:r>
            <a:r>
              <a:rPr lang="ru-RU" sz="3100" dirty="0"/>
              <a:t>: </a:t>
            </a:r>
            <a:r>
              <a:rPr lang="ru-RU" sz="3100" dirty="0" err="1"/>
              <a:t>щоб</a:t>
            </a:r>
            <a:r>
              <a:rPr lang="ru-RU" sz="3100" dirty="0"/>
              <a:t> </a:t>
            </a:r>
            <a:r>
              <a:rPr lang="ru-RU" sz="3100" dirty="0" err="1"/>
              <a:t>викликати</a:t>
            </a:r>
            <a:r>
              <a:rPr lang="ru-RU" sz="3100" dirty="0"/>
              <a:t> </a:t>
            </a:r>
            <a:r>
              <a:rPr lang="ru-RU" sz="3100" dirty="0" err="1"/>
              <a:t>бажаний</a:t>
            </a:r>
            <a:r>
              <a:rPr lang="ru-RU" sz="3100" dirty="0"/>
              <a:t> </a:t>
            </a:r>
            <a:r>
              <a:rPr lang="ru-RU" sz="3100" dirty="0" err="1"/>
              <a:t>психотропний</a:t>
            </a:r>
            <a:r>
              <a:rPr lang="ru-RU" sz="3100" dirty="0"/>
              <a:t> </a:t>
            </a:r>
            <a:r>
              <a:rPr lang="ru-RU" sz="3100" dirty="0" err="1"/>
              <a:t>ефект</a:t>
            </a:r>
            <a:r>
              <a:rPr lang="ru-RU" sz="3100" dirty="0"/>
              <a:t>, </a:t>
            </a:r>
            <a:r>
              <a:rPr lang="ru-RU" sz="3100" dirty="0" err="1"/>
              <a:t>із</a:t>
            </a:r>
            <a:r>
              <a:rPr lang="ru-RU" sz="3100" dirty="0"/>
              <a:t> </a:t>
            </a:r>
            <a:r>
              <a:rPr lang="ru-RU" sz="3100" dirty="0" err="1"/>
              <a:t>кожним</a:t>
            </a:r>
            <a:r>
              <a:rPr lang="ru-RU" sz="3100" dirty="0"/>
              <a:t> разом </a:t>
            </a:r>
            <a:r>
              <a:rPr lang="ru-RU" sz="3100" dirty="0" err="1"/>
              <a:t>потрібно</a:t>
            </a:r>
            <a:r>
              <a:rPr lang="ru-RU" sz="3100" dirty="0"/>
              <a:t> </a:t>
            </a:r>
            <a:r>
              <a:rPr lang="ru-RU" sz="3100" dirty="0" err="1"/>
              <a:t>дедалі</a:t>
            </a:r>
            <a:r>
              <a:rPr lang="ru-RU" sz="3100" dirty="0"/>
              <a:t> </a:t>
            </a:r>
            <a:r>
              <a:rPr lang="ru-RU" sz="3100" dirty="0" err="1"/>
              <a:t>більше</a:t>
            </a:r>
            <a:r>
              <a:rPr lang="ru-RU" sz="3100" dirty="0"/>
              <a:t> </a:t>
            </a:r>
            <a:r>
              <a:rPr lang="ru-RU" sz="3100" dirty="0" err="1"/>
              <a:t>речовини</a:t>
            </a:r>
            <a:r>
              <a:rPr lang="ru-RU" sz="3100" dirty="0"/>
              <a:t>. </a:t>
            </a:r>
            <a:r>
              <a:rPr lang="ru-RU" sz="3100" dirty="0" err="1"/>
              <a:t>Зрештою</a:t>
            </a:r>
            <a:r>
              <a:rPr lang="ru-RU" sz="3100" dirty="0"/>
              <a:t>, наркоман </a:t>
            </a:r>
            <a:r>
              <a:rPr lang="ru-RU" sz="3100" dirty="0" err="1"/>
              <a:t>приймає</a:t>
            </a:r>
            <a:r>
              <a:rPr lang="ru-RU" sz="3100" dirty="0"/>
              <a:t> дозу, яку </a:t>
            </a:r>
            <a:r>
              <a:rPr lang="ru-RU" sz="3100" dirty="0" err="1"/>
              <a:t>організм</a:t>
            </a:r>
            <a:r>
              <a:rPr lang="ru-RU" sz="3100" dirty="0"/>
              <a:t> не в </a:t>
            </a:r>
            <a:r>
              <a:rPr lang="ru-RU" sz="3100" dirty="0" err="1"/>
              <a:t>змозі</a:t>
            </a:r>
            <a:r>
              <a:rPr lang="ru-RU" sz="3100" dirty="0"/>
              <a:t> «</a:t>
            </a:r>
            <a:r>
              <a:rPr lang="ru-RU" sz="3100" dirty="0" err="1"/>
              <a:t>перетравити</a:t>
            </a:r>
            <a:r>
              <a:rPr lang="ru-RU" sz="3100" dirty="0"/>
              <a:t>», </a:t>
            </a:r>
            <a:r>
              <a:rPr lang="ru-RU" sz="3100" dirty="0" err="1"/>
              <a:t>що</a:t>
            </a:r>
            <a:r>
              <a:rPr lang="ru-RU" sz="3100" dirty="0"/>
              <a:t>, </a:t>
            </a:r>
            <a:r>
              <a:rPr lang="ru-RU" sz="3100" dirty="0" err="1"/>
              <a:t>безумовно</a:t>
            </a:r>
            <a:r>
              <a:rPr lang="ru-RU" sz="3100" dirty="0"/>
              <a:t>, </a:t>
            </a:r>
            <a:r>
              <a:rPr lang="ru-RU" sz="3100" dirty="0" err="1"/>
              <a:t>спричиняє</a:t>
            </a:r>
            <a:r>
              <a:rPr lang="ru-RU" sz="3100" dirty="0"/>
              <a:t> </a:t>
            </a:r>
            <a:r>
              <a:rPr lang="ru-RU" sz="3100" dirty="0" err="1"/>
              <a:t>настання</a:t>
            </a:r>
            <a:r>
              <a:rPr lang="ru-RU" sz="3100" dirty="0"/>
              <a:t> </a:t>
            </a:r>
            <a:r>
              <a:rPr lang="ru-RU" sz="3100" dirty="0" err="1"/>
              <a:t>смерті</a:t>
            </a:r>
            <a:r>
              <a:rPr lang="ru-RU" sz="3100" dirty="0"/>
              <a:t>.</a:t>
            </a:r>
          </a:p>
          <a:p>
            <a:pPr fontAlgn="base"/>
            <a:r>
              <a:rPr lang="ru-RU" sz="3100" dirty="0" err="1"/>
              <a:t>Згідно</a:t>
            </a:r>
            <a:r>
              <a:rPr lang="ru-RU" sz="3100" dirty="0"/>
              <a:t> </a:t>
            </a:r>
            <a:r>
              <a:rPr lang="ru-RU" sz="3100" dirty="0" err="1"/>
              <a:t>з</a:t>
            </a:r>
            <a:r>
              <a:rPr lang="ru-RU" sz="3100" dirty="0"/>
              <a:t> </a:t>
            </a:r>
            <a:r>
              <a:rPr lang="ru-RU" sz="3100" dirty="0" err="1">
                <a:hlinkClick r:id="rId11" tooltip="Міжнародний класифікатор хвороб"/>
              </a:rPr>
              <a:t>міжнародним</a:t>
            </a:r>
            <a:r>
              <a:rPr lang="ru-RU" sz="3100" dirty="0">
                <a:hlinkClick r:id="rId11" tooltip="Міжнародний класифікатор хвороб"/>
              </a:rPr>
              <a:t> </a:t>
            </a:r>
            <a:r>
              <a:rPr lang="ru-RU" sz="3100" dirty="0" err="1">
                <a:hlinkClick r:id="rId11" tooltip="Міжнародний класифікатор хвороб"/>
              </a:rPr>
              <a:t>класифікатором</a:t>
            </a:r>
            <a:r>
              <a:rPr lang="ru-RU" sz="3100" dirty="0">
                <a:hlinkClick r:id="rId11" tooltip="Міжнародний класифікатор хвороб"/>
              </a:rPr>
              <a:t> хвороб МКХ-10</a:t>
            </a:r>
            <a:r>
              <a:rPr lang="ru-RU" sz="3100" dirty="0"/>
              <a:t> </a:t>
            </a:r>
            <a:r>
              <a:rPr lang="ru-RU" sz="3100" dirty="0" err="1"/>
              <a:t>всі</a:t>
            </a:r>
            <a:r>
              <a:rPr lang="ru-RU" sz="3100" dirty="0"/>
              <a:t> </a:t>
            </a:r>
            <a:r>
              <a:rPr lang="ru-RU" sz="3100" dirty="0" err="1"/>
              <a:t>види</a:t>
            </a:r>
            <a:r>
              <a:rPr lang="ru-RU" sz="3100" dirty="0"/>
              <a:t> </a:t>
            </a:r>
            <a:r>
              <a:rPr lang="ru-RU" sz="3100" dirty="0" err="1"/>
              <a:t>залежності</a:t>
            </a:r>
            <a:r>
              <a:rPr lang="ru-RU" sz="3100" dirty="0"/>
              <a:t> </a:t>
            </a:r>
            <a:r>
              <a:rPr lang="ru-RU" sz="3100" dirty="0" err="1"/>
              <a:t>від</a:t>
            </a:r>
            <a:r>
              <a:rPr lang="ru-RU" sz="3100" dirty="0"/>
              <a:t> </a:t>
            </a:r>
            <a:r>
              <a:rPr lang="ru-RU" sz="3100" dirty="0" err="1"/>
              <a:t>психоактивних</a:t>
            </a:r>
            <a:r>
              <a:rPr lang="ru-RU" sz="3100" dirty="0"/>
              <a:t> </a:t>
            </a:r>
            <a:r>
              <a:rPr lang="ru-RU" sz="3100" dirty="0" err="1"/>
              <a:t>речовин</a:t>
            </a:r>
            <a:r>
              <a:rPr lang="ru-RU" sz="3100" dirty="0"/>
              <a:t> </a:t>
            </a:r>
            <a:r>
              <a:rPr lang="ru-RU" sz="3100" dirty="0" err="1"/>
              <a:t>кодуються</a:t>
            </a:r>
            <a:r>
              <a:rPr lang="ru-RU" sz="3100" dirty="0"/>
              <a:t> в рамках </a:t>
            </a:r>
            <a:r>
              <a:rPr lang="ru-RU" sz="3100" dirty="0" err="1"/>
              <a:t>діагностичного</a:t>
            </a:r>
            <a:r>
              <a:rPr lang="ru-RU" sz="3100" dirty="0"/>
              <a:t> модуля </a:t>
            </a:r>
            <a:r>
              <a:rPr lang="en-US" sz="3100" dirty="0">
                <a:hlinkClick r:id="rId12" tooltip="ICD-10 Розділ F"/>
              </a:rPr>
              <a:t>F10 F19</a:t>
            </a:r>
            <a:r>
              <a:rPr lang="en-US" sz="3100" dirty="0"/>
              <a:t>, </a:t>
            </a:r>
            <a:r>
              <a:rPr lang="ru-RU" sz="3100" dirty="0" err="1"/>
              <a:t>що</a:t>
            </a:r>
            <a:r>
              <a:rPr lang="ru-RU" sz="3100" dirty="0"/>
              <a:t> </a:t>
            </a:r>
            <a:r>
              <a:rPr lang="ru-RU" sz="3100" dirty="0" err="1"/>
              <a:t>об'єднує</a:t>
            </a:r>
            <a:r>
              <a:rPr lang="ru-RU" sz="3100" dirty="0"/>
              <a:t> «</a:t>
            </a:r>
            <a:r>
              <a:rPr lang="ru-RU" sz="3100" dirty="0" err="1"/>
              <a:t>Психічні</a:t>
            </a:r>
            <a:r>
              <a:rPr lang="ru-RU" sz="3100" dirty="0"/>
              <a:t> та </a:t>
            </a:r>
            <a:r>
              <a:rPr lang="ru-RU" sz="3100" dirty="0" err="1"/>
              <a:t>поведінкові</a:t>
            </a:r>
            <a:r>
              <a:rPr lang="ru-RU" sz="3100" dirty="0"/>
              <a:t> </a:t>
            </a:r>
            <a:r>
              <a:rPr lang="ru-RU" sz="3100" dirty="0" err="1"/>
              <a:t>розлади</a:t>
            </a:r>
            <a:r>
              <a:rPr lang="ru-RU" sz="3100" dirty="0"/>
              <a:t> </a:t>
            </a:r>
            <a:r>
              <a:rPr lang="ru-RU" sz="3100" dirty="0" err="1"/>
              <a:t>внаслідок</a:t>
            </a:r>
            <a:r>
              <a:rPr lang="ru-RU" sz="3100" dirty="0"/>
              <a:t> </a:t>
            </a:r>
            <a:r>
              <a:rPr lang="ru-RU" sz="3100" dirty="0" err="1"/>
              <a:t>вживання</a:t>
            </a:r>
            <a:r>
              <a:rPr lang="ru-RU" sz="3100" dirty="0"/>
              <a:t> </a:t>
            </a:r>
            <a:r>
              <a:rPr lang="ru-RU" sz="3100" dirty="0" err="1"/>
              <a:t>психоактивних</a:t>
            </a:r>
            <a:r>
              <a:rPr lang="ru-RU" sz="3100" dirty="0"/>
              <a:t> </a:t>
            </a:r>
            <a:r>
              <a:rPr lang="ru-RU" sz="3100" dirty="0" err="1"/>
              <a:t>речовин</a:t>
            </a:r>
            <a:r>
              <a:rPr lang="ru-RU" sz="3100" dirty="0"/>
              <a:t>».</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642918"/>
            <a:ext cx="8229600" cy="5666442"/>
          </a:xfrm>
        </p:spPr>
        <p:txBody>
          <a:bodyPr>
            <a:normAutofit fontScale="92500" lnSpcReduction="20000"/>
          </a:bodyPr>
          <a:lstStyle/>
          <a:p>
            <a:r>
              <a:rPr lang="uk-UA" b="1" i="1" dirty="0" smtClean="0"/>
              <a:t>Спосіб </a:t>
            </a:r>
            <a:r>
              <a:rPr lang="uk-UA" b="1" i="1" dirty="0" err="1" smtClean="0"/>
              <a:t>життя</a:t>
            </a:r>
            <a:r>
              <a:rPr lang="uk-UA" dirty="0" err="1" smtClean="0"/>
              <a:t>-</a:t>
            </a:r>
            <a:r>
              <a:rPr lang="uk-UA" dirty="0" smtClean="0"/>
              <a:t> це система поглядів, яка формується в людини упродовж життя під впливом різних чинників на проблему здоров'я. Одним із таких чинників є </a:t>
            </a:r>
            <a:r>
              <a:rPr lang="uk-UA" i="1" dirty="0" smtClean="0"/>
              <a:t>навчання </a:t>
            </a:r>
            <a:r>
              <a:rPr lang="uk-UA" dirty="0" smtClean="0"/>
              <a:t>та </a:t>
            </a:r>
            <a:r>
              <a:rPr lang="uk-UA" i="1" dirty="0" smtClean="0"/>
              <a:t>виховання.</a:t>
            </a:r>
            <a:endParaRPr lang="ru-RU" dirty="0" smtClean="0"/>
          </a:p>
          <a:p>
            <a:r>
              <a:rPr lang="uk-UA" dirty="0" smtClean="0"/>
              <a:t>Звичайно, людина не в змозі освоїти всю суму знань, якою сьогодні володіє людство. Але засвоєння елементів світової та національної культури з питань здоров'я, життєвих цінностей і норм суспільного життя стає нагальною потребою сьогодення. І суспільство повинно визначити відповідні пріоритети в освіті та вихованні молодого покоління, у формуванні здорового способу життя. Зауважимо, що здоровий спосіб життя - це не тільки сукупність певних норм і правил, які необхідно виконувати, а чітка життєва позиція, направлена на збереження і зміцнення здоров'я.</a:t>
            </a:r>
            <a:endParaRPr lang="ru-RU" dirty="0" smtClean="0"/>
          </a:p>
          <a:p>
            <a:r>
              <a:rPr lang="uk-UA" dirty="0" smtClean="0"/>
              <a:t>Одним із елементів цієї життєвої позиції є звички.</a:t>
            </a:r>
            <a:endParaRPr lang="ru-RU"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uk-UA" b="1" i="1" dirty="0" err="1" smtClean="0"/>
              <a:t>Звичка</a:t>
            </a:r>
            <a:r>
              <a:rPr lang="uk-UA" dirty="0" err="1" smtClean="0"/>
              <a:t>-</a:t>
            </a:r>
            <a:r>
              <a:rPr lang="uk-UA" dirty="0" smtClean="0"/>
              <a:t> форма поведінки людей, що з'являється у результаті багаторазового повторення якоїсь дії у різних життєвих ситуаціях, складові якої виконуються автоматично. Психофізіологічною основою звичок є динамічний стереотип, тобто добре засвоєна і закріплена тимчасовими зв'язками програма </a:t>
            </a:r>
            <a:r>
              <a:rPr lang="uk-UA" dirty="0" err="1" smtClean="0"/>
              <a:t>дії.Кожна</a:t>
            </a:r>
            <a:r>
              <a:rPr lang="uk-UA" dirty="0" smtClean="0"/>
              <a:t> людина має певну кількість звичок. Вони можуть бути корисними, індиферентними та шкідливими. Звички формуються стихійно або цілеспрямовано і можуть переростати у стійкі форми характеру. </a:t>
            </a:r>
            <a:endParaRPr lang="ru-RU" dirty="0" smtClean="0"/>
          </a:p>
          <a:p>
            <a:r>
              <a:rPr lang="uk-UA" dirty="0" smtClean="0"/>
              <a:t>Звички формуються під впливом спадковості та умов життя. За спадковістю передається не сама звичка, а тільки схильність неї. Тому залежно від умов життя вона виявляється або ні.</a:t>
            </a:r>
            <a:endParaRPr lang="ru-RU" dirty="0" smtClean="0"/>
          </a:p>
          <a:p>
            <a:r>
              <a:rPr lang="uk-UA" dirty="0" smtClean="0"/>
              <a:t>Цілеспрямоване формування звичок здійснюється в процесі виховання - засвоєння елементів культури, життєвих цінностей норм і потреб суспільства, його духовності та моралі. Сім'я, школа, засоби масової інформації, середовище, в якому живе людина впливають на виховання та формування звичок. Цей вплив може бути різним і часом призводити до формування шкідливих звичок, які є небезпечними для здоров'я як окремої особи, суспільства в цілому</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428604"/>
            <a:ext cx="8229600" cy="5880756"/>
          </a:xfrm>
        </p:spPr>
        <p:txBody>
          <a:bodyPr>
            <a:normAutofit fontScale="70000" lnSpcReduction="20000"/>
          </a:bodyPr>
          <a:lstStyle/>
          <a:p>
            <a:r>
              <a:rPr lang="uk-UA" dirty="0" smtClean="0"/>
              <a:t>Тривалість життя і здоров'я людини залежить від способу його життя і наявності шкідливих звичок. Курці стають завзятими в середньому через 3-5 років після першого затягування, алкоголіками стають через 1-2 роки регулярного вживання спиртних напоїв, людина будь-якого віку стає наркоманом протягом декількох тижнів. До деяких наркотиків (героїн) можна звикнути протягом декількох днів.</a:t>
            </a:r>
            <a:endParaRPr lang="ru-RU" dirty="0" smtClean="0"/>
          </a:p>
          <a:p>
            <a:r>
              <a:rPr lang="uk-UA" dirty="0" smtClean="0"/>
              <a:t>Шкідливі звички дезорганізують людину, послаблюють її волю, знижують працездатність, погіршують здоров'я, скорочують тривалість життя, приносять безліч бід і страждань. Що раніше вони формуються, тим згубніше діють і тим складніше їх позбутися. Найпоширенішими факторами, що негативно впливають на стан здоров'я людини, є такі шкідливі звички, як вживання алкоголю, наркотиків, </a:t>
            </a:r>
            <a:r>
              <a:rPr lang="uk-UA" dirty="0" err="1" smtClean="0"/>
              <a:t>тютюнопаління</a:t>
            </a:r>
            <a:r>
              <a:rPr lang="uk-UA" dirty="0" smtClean="0"/>
              <a:t>. </a:t>
            </a:r>
            <a:endParaRPr lang="ru-RU" dirty="0" smtClean="0"/>
          </a:p>
          <a:p>
            <a:r>
              <a:rPr lang="uk-UA" dirty="0" smtClean="0"/>
              <a:t>Потреба в нікотині, алкоголі, наркотиках обумовлена бажанням штучно змінити свій психічний стан, зменшити напруження і почуття тривоги, побороти невпевненість у собі, що притаманно особам з генетично обумовленими типологічними особливостями ЦНС та емоційно-вольової сфери, недостатнім культурним та освітнім рівнем, соціальною інфантильністю. </a:t>
            </a:r>
            <a:endParaRPr lang="ru-RU"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6023632"/>
          </a:xfrm>
        </p:spPr>
        <p:txBody>
          <a:bodyPr>
            <a:normAutofit fontScale="62500" lnSpcReduction="20000"/>
          </a:bodyPr>
          <a:lstStyle/>
          <a:p>
            <a:r>
              <a:rPr lang="uk-UA" b="1" dirty="0" err="1" smtClean="0"/>
              <a:t>Тютюнопаління</a:t>
            </a:r>
            <a:r>
              <a:rPr lang="uk-UA" b="1" dirty="0" smtClean="0"/>
              <a:t>.</a:t>
            </a:r>
            <a:endParaRPr lang="ru-RU" dirty="0" smtClean="0"/>
          </a:p>
          <a:p>
            <a:r>
              <a:rPr lang="uk-UA" dirty="0" smtClean="0"/>
              <a:t>Вважається, що </a:t>
            </a:r>
            <a:r>
              <a:rPr lang="uk-UA" dirty="0" err="1" smtClean="0"/>
              <a:t>тютюнопаління</a:t>
            </a:r>
            <a:r>
              <a:rPr lang="uk-UA" dirty="0" smtClean="0"/>
              <a:t> є одним із видів побутової наркоманії. Більшість курців недооцінюють різнобічний шкідливий вплив тютюну на організм. </a:t>
            </a:r>
            <a:endParaRPr lang="ru-RU" dirty="0" smtClean="0"/>
          </a:p>
          <a:p>
            <a:r>
              <a:rPr lang="uk-UA" dirty="0" smtClean="0"/>
              <a:t>Тютюновий дим – </a:t>
            </a:r>
            <a:r>
              <a:rPr lang="uk-UA" dirty="0" err="1" smtClean="0"/>
              <a:t>цегаряча</a:t>
            </a:r>
            <a:r>
              <a:rPr lang="uk-UA" dirty="0" smtClean="0"/>
              <a:t> суміш шкідливих газів, парів, рідин і твердих речовин, що утворюються при згоранні тютюнового листя. Хімічний склад тютюнового диму досить складний. Він містить понад 60 різних шкідливих та небезпечних речовин. Однією з найбільш небезпечних токсичних речовин є нікотин - рослинна отрута. Смертельна доза нікотину для людини - 0,5- 1,0 мг/кг. Нікотин у малих дозах збуджує ЦНС, посилює секреторну функцію слинних залоз, прискорює дихання, підвищує кров'яний тиск; у великих дозах - пригнічує діяльність ЦНС, може призводити до паралічу коркових центрів, зупинки дихання і кровообігу. У судинах головного мозку накопичується холестерин, знижується еластичність судин. Руйнується вітамін С, погіршується пам'ять, порушується координація рухів на 25 %. У юних курців набагато швидше, ніж у дорослих, розвивається так званий </a:t>
            </a:r>
            <a:r>
              <a:rPr lang="uk-UA" i="1" dirty="0" err="1" smtClean="0"/>
              <a:t>неврозоподібний</a:t>
            </a:r>
            <a:r>
              <a:rPr lang="uk-UA" i="1" dirty="0" smtClean="0"/>
              <a:t> синдром</a:t>
            </a:r>
            <a:r>
              <a:rPr lang="uk-UA" dirty="0" smtClean="0"/>
              <a:t>, який виражається в постійному головному болі, особливо при розумовій праці, в швидкій втомі і пониженій працездатності, в ослабленні пам'яті і концентрації уваги, в розладі сну, втраті апетиту, в порушенні статевої </a:t>
            </a:r>
            <a:r>
              <a:rPr lang="uk-UA" dirty="0" err="1" smtClean="0"/>
              <a:t>діяльності.У</a:t>
            </a:r>
            <a:r>
              <a:rPr lang="uk-UA" dirty="0" smtClean="0"/>
              <a:t> юнацькому віці </a:t>
            </a:r>
            <a:r>
              <a:rPr lang="uk-UA" dirty="0" err="1" smtClean="0"/>
              <a:t>тютюнопаління</a:t>
            </a:r>
            <a:r>
              <a:rPr lang="uk-UA" dirty="0" smtClean="0"/>
              <a:t> викликає гальмування статевого дозрівання, уповільнення росту, розвитку грудної клітки і мускулатури; шкіра втрачає еластичність.</a:t>
            </a:r>
            <a:endParaRPr lang="ru-RU"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6095070"/>
          </a:xfrm>
        </p:spPr>
        <p:txBody>
          <a:bodyPr>
            <a:normAutofit fontScale="77500" lnSpcReduction="20000"/>
          </a:bodyPr>
          <a:lstStyle/>
          <a:p>
            <a:r>
              <a:rPr lang="uk-UA" dirty="0" err="1" smtClean="0"/>
              <a:t>Тютюнопаління</a:t>
            </a:r>
            <a:r>
              <a:rPr lang="uk-UA" dirty="0" smtClean="0"/>
              <a:t> є причиною понад 25 хвороб, у тому числі 25-30 % всіх злоякісних пухлин. Відсоток всіх випадків раку, </a:t>
            </a:r>
            <a:r>
              <a:rPr lang="uk-UA" dirty="0" err="1" smtClean="0"/>
              <a:t>етіологічно</a:t>
            </a:r>
            <a:r>
              <a:rPr lang="uk-UA" dirty="0" smtClean="0"/>
              <a:t> пов'язаних з курінням (атрибутивний ризик), різний для різних форм злоякісних пухлин. Так, за найконсервативнішими оцінками куріння сигарет є безпосередньою причиною 87-91 %раку легенів у чоловіків і 57 -86 % у жінок. Від 43 до 60 % злоякісних пухлин порожнини рота, стравоходу і гортані викликані курінням або курінням у комбінації з надмірним вживанням алкогольних напоїв. Значний відсоток пухлин сечового міхура і підшлункової залози, певна частина раку нирок, шлунку, шийки матки і мієлоїдного лейкозу </a:t>
            </a:r>
            <a:r>
              <a:rPr lang="uk-UA" dirty="0" err="1" smtClean="0"/>
              <a:t>етіологічно</a:t>
            </a:r>
            <a:r>
              <a:rPr lang="uk-UA" dirty="0" smtClean="0"/>
              <a:t> пов'язані з курінням. </a:t>
            </a:r>
            <a:endParaRPr lang="ru-RU" dirty="0" smtClean="0"/>
          </a:p>
          <a:p>
            <a:r>
              <a:rPr lang="uk-UA" dirty="0" smtClean="0"/>
              <a:t>Згідно зі статистикою ВООЗ щороку від злоякісних пухлин у світі помирає близько 7,6 </a:t>
            </a:r>
            <a:r>
              <a:rPr lang="uk-UA" dirty="0" err="1" smtClean="0"/>
              <a:t>млн</a:t>
            </a:r>
            <a:r>
              <a:rPr lang="uk-UA" dirty="0" smtClean="0"/>
              <a:t> осіб, із них більше 1,5 </a:t>
            </a:r>
            <a:r>
              <a:rPr lang="uk-UA" dirty="0" err="1" smtClean="0"/>
              <a:t>млнвідракулегенів</a:t>
            </a:r>
            <a:r>
              <a:rPr lang="uk-UA" dirty="0" smtClean="0"/>
              <a:t>. Смертність від раку легенів перевищує смертність від раку товстої кишки, молочних і передміхурових залоз разом узятих. Найвищі показники смертності від раку легенів серед чоловіків (більше 60 випадків на 100 тис. населення) спостерігаються у країнах Східної і Центральної Європи.</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428604"/>
            <a:ext cx="8229600" cy="5880756"/>
          </a:xfrm>
        </p:spPr>
        <p:txBody>
          <a:bodyPr>
            <a:normAutofit fontScale="62500" lnSpcReduction="20000"/>
          </a:bodyPr>
          <a:lstStyle/>
          <a:p>
            <a:r>
              <a:rPr lang="uk-UA" i="1" dirty="0" smtClean="0"/>
              <a:t>Гостре отруєння нікотином</a:t>
            </a:r>
            <a:r>
              <a:rPr lang="uk-UA" dirty="0" smtClean="0"/>
              <a:t> приводить до наростаючого головного болю, запаморочення, утруднення дихання, порушення діяльності серцево-судинної системи, підвищення слиновиділення і потовиділення, нудоти. У важких випадках відмічаються марення, сильна задишка, судоми, втрата свідомості. Смерть може наступити в результаті паралічу дихання і серцевої діяльності.</a:t>
            </a:r>
            <a:endParaRPr lang="ru-RU" dirty="0" smtClean="0"/>
          </a:p>
          <a:p>
            <a:r>
              <a:rPr lang="uk-UA" dirty="0" smtClean="0"/>
              <a:t>Регулярне куріння викликає наркотичну залежність — </a:t>
            </a:r>
            <a:r>
              <a:rPr lang="uk-UA" dirty="0" err="1" smtClean="0"/>
              <a:t>нікотиноманію</a:t>
            </a:r>
            <a:r>
              <a:rPr lang="uk-UA" dirty="0" smtClean="0"/>
              <a:t>, коли нікотин включається в процеси обміну речовин і стає необхідним.</a:t>
            </a:r>
            <a:endParaRPr lang="ru-RU" dirty="0" smtClean="0"/>
          </a:p>
          <a:p>
            <a:r>
              <a:rPr lang="uk-UA" dirty="0" smtClean="0"/>
              <a:t>Поширення цієї шкідливої звички набуває загрозливих масштабів. Україна випереджає більшість країн Європи за кількістю курців, за статистикою - це 12 </a:t>
            </a:r>
            <a:r>
              <a:rPr lang="uk-UA" dirty="0" err="1" smtClean="0"/>
              <a:t>млн</a:t>
            </a:r>
            <a:r>
              <a:rPr lang="uk-UA" dirty="0" smtClean="0"/>
              <a:t> громадян: 40 % населення працездатного віку (з них 3,6 </a:t>
            </a:r>
            <a:r>
              <a:rPr lang="uk-UA" dirty="0" err="1" smtClean="0"/>
              <a:t>млн</a:t>
            </a:r>
            <a:r>
              <a:rPr lang="uk-UA" dirty="0" smtClean="0"/>
              <a:t> - жінки, 8,4 </a:t>
            </a:r>
            <a:r>
              <a:rPr lang="uk-UA" dirty="0" err="1" smtClean="0"/>
              <a:t>млн</a:t>
            </a:r>
            <a:r>
              <a:rPr lang="uk-UA" dirty="0" smtClean="0"/>
              <a:t> - - чоловіки). За даними експертів ВООЗ ця шкідлива звичка викликає в Україні понад 100 тис. смертей щорічно. </a:t>
            </a:r>
            <a:endParaRPr lang="ru-RU" dirty="0" smtClean="0"/>
          </a:p>
          <a:p>
            <a:r>
              <a:rPr lang="uk-UA" dirty="0" smtClean="0"/>
              <a:t>Однією з форм куріння є так зване "пасивне куріння". Пасивним курцем є та людина, яка сам не палить, але вимушений дихати тютюновим димом, наприклад, в накуреному приміщенні або салоні автомобіля. Шкода від вдихання повітря, насиченого тютюновим димом, нітрохи не менша, ніж само куріння. Прагніть уникати подібних ситуацій.</a:t>
            </a:r>
            <a:endParaRPr lang="ru-RU" dirty="0" smtClean="0"/>
          </a:p>
          <a:p>
            <a:r>
              <a:rPr lang="uk-UA" dirty="0" smtClean="0"/>
              <a:t>Від диму цигарок забруднюється атмосфера, підвищується концентрація канцерогенних речовин у повітрі. Тютюновий дим, який потрапляє у навколишнє середовище, містить більше шкідливих речовин і тютюнових смол ніж дим, яким дихає сам курець. </a:t>
            </a:r>
            <a:endParaRPr lang="ru-RU" dirty="0" smtClean="0"/>
          </a:p>
          <a:p>
            <a:r>
              <a:rPr lang="uk-UA" dirty="0" err="1" smtClean="0"/>
              <a:t>Тютюнопаління</a:t>
            </a:r>
            <a:r>
              <a:rPr lang="uk-UA" dirty="0" smtClean="0"/>
              <a:t> є суттєвою загрозою особистій і громадській безпеці, сприяє підвищенню травматизму та аварійності. </a:t>
            </a:r>
            <a:endParaRPr lang="ru-RU" dirty="0" smtClean="0"/>
          </a:p>
          <a:p>
            <a:pPr>
              <a:buNone/>
            </a:pPr>
            <a:endParaRPr lang="ru-RU" dirty="0" smtClean="0"/>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TotalTime>
  <Words>2616</Words>
  <Application>Microsoft Office PowerPoint</Application>
  <PresentationFormat>Экран (4:3)</PresentationFormat>
  <Paragraphs>82</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Апекс</vt:lpstr>
      <vt:lpstr> Вплив алкоголю, тютюну, наркотиків та токсичних речовин на організм дітей та підлітків</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Використані джерела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User1</dc:creator>
  <cp:lastModifiedBy>User1</cp:lastModifiedBy>
  <cp:revision>5</cp:revision>
  <dcterms:created xsi:type="dcterms:W3CDTF">2022-05-17T04:11:56Z</dcterms:created>
  <dcterms:modified xsi:type="dcterms:W3CDTF">2022-05-18T08:54:49Z</dcterms:modified>
</cp:coreProperties>
</file>