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3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69C46-7E40-4C9C-A832-441026260B2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A9225513-4EA4-446F-A1BB-744E73695FE4}">
      <dgm:prSet phldrT="[Текст]" custT="1"/>
      <dgm:spPr/>
      <dgm:t>
        <a:bodyPr/>
        <a:lstStyle/>
        <a:p>
          <a:r>
            <a:rPr lang="uk-UA" sz="2800" dirty="0" err="1" smtClean="0">
              <a:latin typeface="Georgia" panose="02040502050405020303" pitchFamily="18" charset="0"/>
            </a:rPr>
            <a:t>Кон-флікт</a:t>
          </a:r>
          <a:endParaRPr lang="uk-UA" sz="2800" dirty="0">
            <a:latin typeface="Georgia" panose="02040502050405020303" pitchFamily="18" charset="0"/>
          </a:endParaRPr>
        </a:p>
      </dgm:t>
    </dgm:pt>
    <dgm:pt modelId="{B1BC5CFB-B76F-45C4-93F0-F9B67189DDD4}" type="parTrans" cxnId="{C02B070A-BECE-4C5C-876D-794CDF92E636}">
      <dgm:prSet/>
      <dgm:spPr/>
      <dgm:t>
        <a:bodyPr/>
        <a:lstStyle/>
        <a:p>
          <a:endParaRPr lang="uk-UA">
            <a:latin typeface="Georgia" panose="02040502050405020303" pitchFamily="18" charset="0"/>
          </a:endParaRPr>
        </a:p>
      </dgm:t>
    </dgm:pt>
    <dgm:pt modelId="{049D43FB-414C-4954-B8D8-CA84B8C367BC}" type="sibTrans" cxnId="{C02B070A-BECE-4C5C-876D-794CDF92E636}">
      <dgm:prSet custT="1"/>
      <dgm:spPr/>
      <dgm:t>
        <a:bodyPr/>
        <a:lstStyle/>
        <a:p>
          <a:r>
            <a:rPr lang="uk-UA" sz="2800" dirty="0" smtClean="0">
              <a:latin typeface="Georgia" panose="02040502050405020303" pitchFamily="18" charset="0"/>
            </a:rPr>
            <a:t>Пошук </a:t>
          </a:r>
          <a:endParaRPr lang="uk-UA" sz="2800" dirty="0">
            <a:latin typeface="Georgia" panose="02040502050405020303" pitchFamily="18" charset="0"/>
          </a:endParaRPr>
        </a:p>
      </dgm:t>
    </dgm:pt>
    <dgm:pt modelId="{6B427067-4735-4CE6-B7B5-3EE7E046CCE9}">
      <dgm:prSet phldrT="[Текст]" custT="1"/>
      <dgm:spPr/>
      <dgm:t>
        <a:bodyPr/>
        <a:lstStyle/>
        <a:p>
          <a:r>
            <a:rPr lang="uk-UA" sz="2800" dirty="0" smtClean="0">
              <a:latin typeface="Georgia" panose="02040502050405020303" pitchFamily="18" charset="0"/>
            </a:rPr>
            <a:t>Само-</a:t>
          </a:r>
          <a:r>
            <a:rPr lang="uk-UA" sz="2800" dirty="0" err="1" smtClean="0">
              <a:latin typeface="Georgia" panose="02040502050405020303" pitchFamily="18" charset="0"/>
            </a:rPr>
            <a:t>визна</a:t>
          </a:r>
          <a:r>
            <a:rPr lang="uk-UA" sz="2800" dirty="0" smtClean="0">
              <a:latin typeface="Georgia" panose="02040502050405020303" pitchFamily="18" charset="0"/>
            </a:rPr>
            <a:t>-</a:t>
          </a:r>
          <a:r>
            <a:rPr lang="uk-UA" sz="2800" dirty="0" err="1" smtClean="0">
              <a:latin typeface="Georgia" panose="02040502050405020303" pitchFamily="18" charset="0"/>
            </a:rPr>
            <a:t>чення</a:t>
          </a:r>
          <a:endParaRPr lang="uk-UA" sz="2800" dirty="0">
            <a:latin typeface="Georgia" panose="02040502050405020303" pitchFamily="18" charset="0"/>
          </a:endParaRPr>
        </a:p>
      </dgm:t>
    </dgm:pt>
    <dgm:pt modelId="{0E8B8319-76A3-45F6-8010-8915A1B1E62D}" type="parTrans" cxnId="{5049CECB-9054-4731-BB90-EE0B539E0AC3}">
      <dgm:prSet/>
      <dgm:spPr/>
      <dgm:t>
        <a:bodyPr/>
        <a:lstStyle/>
        <a:p>
          <a:endParaRPr lang="uk-UA">
            <a:latin typeface="Georgia" panose="02040502050405020303" pitchFamily="18" charset="0"/>
          </a:endParaRPr>
        </a:p>
      </dgm:t>
    </dgm:pt>
    <dgm:pt modelId="{FFD1670D-2680-4B4F-9646-BC4BE55A5791}" type="sibTrans" cxnId="{5049CECB-9054-4731-BB90-EE0B539E0AC3}">
      <dgm:prSet custT="1"/>
      <dgm:spPr/>
      <dgm:t>
        <a:bodyPr/>
        <a:lstStyle/>
        <a:p>
          <a:r>
            <a:rPr lang="uk-UA" sz="2800" dirty="0" smtClean="0">
              <a:latin typeface="Georgia" panose="02040502050405020303" pitchFamily="18" charset="0"/>
            </a:rPr>
            <a:t>Впер-</a:t>
          </a:r>
          <a:r>
            <a:rPr lang="uk-UA" sz="2800" dirty="0" err="1" smtClean="0">
              <a:latin typeface="Georgia" panose="02040502050405020303" pitchFamily="18" charset="0"/>
            </a:rPr>
            <a:t>тість</a:t>
          </a:r>
          <a:endParaRPr lang="uk-UA" sz="2800" dirty="0">
            <a:latin typeface="Georgia" panose="02040502050405020303" pitchFamily="18" charset="0"/>
          </a:endParaRPr>
        </a:p>
      </dgm:t>
    </dgm:pt>
    <dgm:pt modelId="{167430CF-A04E-4473-8267-C127AFB0EB69}">
      <dgm:prSet phldrT="[Текст]" custT="1"/>
      <dgm:spPr>
        <a:solidFill>
          <a:srgbClr val="FF481D"/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uk-UA" sz="2800" b="1" u="none" dirty="0" smtClean="0">
              <a:solidFill>
                <a:schemeClr val="tx1"/>
              </a:solidFill>
              <a:latin typeface="Georgia" panose="02040502050405020303" pitchFamily="18" charset="0"/>
            </a:rPr>
            <a:t>ОТРОЦТВО</a:t>
          </a:r>
          <a:endParaRPr lang="uk-UA" sz="2800" b="1" u="none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A6E4987-80E1-4E3A-A066-815E5C3C6C92}" type="parTrans" cxnId="{BAFAD4D3-84FC-4737-AA24-3B0488B8D52C}">
      <dgm:prSet/>
      <dgm:spPr/>
      <dgm:t>
        <a:bodyPr/>
        <a:lstStyle/>
        <a:p>
          <a:endParaRPr lang="uk-UA">
            <a:latin typeface="Georgia" panose="02040502050405020303" pitchFamily="18" charset="0"/>
          </a:endParaRPr>
        </a:p>
      </dgm:t>
    </dgm:pt>
    <dgm:pt modelId="{624D799E-CA02-4716-8648-57E67E8615FA}" type="sibTrans" cxnId="{BAFAD4D3-84FC-4737-AA24-3B0488B8D52C}">
      <dgm:prSet/>
      <dgm:spPr/>
      <dgm:t>
        <a:bodyPr/>
        <a:lstStyle/>
        <a:p>
          <a:endParaRPr lang="uk-UA">
            <a:latin typeface="Georgia" panose="02040502050405020303" pitchFamily="18" charset="0"/>
          </a:endParaRPr>
        </a:p>
      </dgm:t>
    </dgm:pt>
    <dgm:pt modelId="{DE1A1765-A012-44E6-A42F-19782C5224DF}">
      <dgm:prSet phldrT="[Текст]" custT="1"/>
      <dgm:spPr/>
      <dgm:t>
        <a:bodyPr/>
        <a:lstStyle/>
        <a:p>
          <a:r>
            <a:rPr lang="uk-UA" sz="2800" dirty="0" smtClean="0">
              <a:latin typeface="Georgia" panose="02040502050405020303" pitchFamily="18" charset="0"/>
            </a:rPr>
            <a:t>Проб-лема</a:t>
          </a:r>
          <a:endParaRPr lang="uk-UA" sz="2800" dirty="0">
            <a:latin typeface="Georgia" panose="02040502050405020303" pitchFamily="18" charset="0"/>
          </a:endParaRPr>
        </a:p>
      </dgm:t>
    </dgm:pt>
    <dgm:pt modelId="{3FDD16A3-63D2-434B-A809-F1A18971E981}" type="parTrans" cxnId="{C0AF0408-A4C4-47AF-8C92-B3C4A4C49C05}">
      <dgm:prSet/>
      <dgm:spPr/>
      <dgm:t>
        <a:bodyPr/>
        <a:lstStyle/>
        <a:p>
          <a:endParaRPr lang="uk-UA">
            <a:latin typeface="Georgia" panose="02040502050405020303" pitchFamily="18" charset="0"/>
          </a:endParaRPr>
        </a:p>
      </dgm:t>
    </dgm:pt>
    <dgm:pt modelId="{A1AFC689-8057-476A-B051-D071D735AAEC}" type="sibTrans" cxnId="{C0AF0408-A4C4-47AF-8C92-B3C4A4C49C05}">
      <dgm:prSet custT="1"/>
      <dgm:spPr/>
      <dgm:t>
        <a:bodyPr/>
        <a:lstStyle/>
        <a:p>
          <a:r>
            <a:rPr lang="uk-UA" sz="2800" dirty="0" err="1" smtClean="0">
              <a:latin typeface="Georgia" panose="02040502050405020303" pitchFamily="18" charset="0"/>
            </a:rPr>
            <a:t>Неста</a:t>
          </a:r>
          <a:r>
            <a:rPr lang="uk-UA" sz="2800" dirty="0" smtClean="0">
              <a:latin typeface="Georgia" panose="02040502050405020303" pitchFamily="18" charset="0"/>
            </a:rPr>
            <a:t>-біль-</a:t>
          </a:r>
          <a:r>
            <a:rPr lang="uk-UA" sz="2800" dirty="0" err="1" smtClean="0">
              <a:latin typeface="Georgia" panose="02040502050405020303" pitchFamily="18" charset="0"/>
            </a:rPr>
            <a:t>ність</a:t>
          </a:r>
          <a:endParaRPr lang="uk-UA" sz="2800" dirty="0">
            <a:latin typeface="Georgia" panose="02040502050405020303" pitchFamily="18" charset="0"/>
          </a:endParaRPr>
        </a:p>
      </dgm:t>
    </dgm:pt>
    <dgm:pt modelId="{C56CE99B-03D1-41E4-9DFA-C6B05C9D7DDC}" type="pres">
      <dgm:prSet presAssocID="{28E69C46-7E40-4C9C-A832-441026260B2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86D140-D37B-4250-BC43-518750967450}" type="pres">
      <dgm:prSet presAssocID="{A9225513-4EA4-446F-A1BB-744E73695FE4}" presName="composite" presStyleCnt="0"/>
      <dgm:spPr/>
    </dgm:pt>
    <dgm:pt modelId="{EC4CC873-52E0-4310-A2B5-36E033E52CDA}" type="pres">
      <dgm:prSet presAssocID="{A9225513-4EA4-446F-A1BB-744E73695FE4}" presName="Parent1" presStyleLbl="node1" presStyleIdx="0" presStyleCnt="6" custScaleX="161490" custScaleY="117014" custLinFactNeighborX="44573" custLinFactNeighborY="-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679AFB-68B4-4FBF-876D-0F93F63AE9D1}" type="pres">
      <dgm:prSet presAssocID="{A9225513-4EA4-446F-A1BB-744E73695FE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06FFC5-666D-44EA-A3FC-ADB015C55CFF}" type="pres">
      <dgm:prSet presAssocID="{A9225513-4EA4-446F-A1BB-744E73695FE4}" presName="BalanceSpacing" presStyleCnt="0"/>
      <dgm:spPr/>
    </dgm:pt>
    <dgm:pt modelId="{298B6A83-F1C1-4732-83A5-4EDFF9AA15B0}" type="pres">
      <dgm:prSet presAssocID="{A9225513-4EA4-446F-A1BB-744E73695FE4}" presName="BalanceSpacing1" presStyleCnt="0"/>
      <dgm:spPr/>
    </dgm:pt>
    <dgm:pt modelId="{F4D4BA71-1683-45BA-B01C-B3BC530A1DCC}" type="pres">
      <dgm:prSet presAssocID="{049D43FB-414C-4954-B8D8-CA84B8C367BC}" presName="Accent1Text" presStyleLbl="node1" presStyleIdx="1" presStyleCnt="6" custScaleX="165279" custScaleY="117014" custLinFactNeighborX="-28789" custLinFactNeighborY="-58"/>
      <dgm:spPr/>
      <dgm:t>
        <a:bodyPr/>
        <a:lstStyle/>
        <a:p>
          <a:endParaRPr lang="ru-RU"/>
        </a:p>
      </dgm:t>
    </dgm:pt>
    <dgm:pt modelId="{18521E33-6B54-4437-B092-8DD18F6C4398}" type="pres">
      <dgm:prSet presAssocID="{049D43FB-414C-4954-B8D8-CA84B8C367BC}" presName="spaceBetweenRectangles" presStyleCnt="0"/>
      <dgm:spPr/>
    </dgm:pt>
    <dgm:pt modelId="{0324073A-CCC4-44F1-B3E6-05F27EE9849F}" type="pres">
      <dgm:prSet presAssocID="{6B427067-4735-4CE6-B7B5-3EE7E046CCE9}" presName="composite" presStyleCnt="0"/>
      <dgm:spPr/>
    </dgm:pt>
    <dgm:pt modelId="{23F2CF6F-854D-4FCF-AFD4-6BB73A196FD4}" type="pres">
      <dgm:prSet presAssocID="{6B427067-4735-4CE6-B7B5-3EE7E046CCE9}" presName="Parent1" presStyleLbl="node1" presStyleIdx="2" presStyleCnt="6" custScaleX="184186" custScaleY="165109" custLinFactNeighborX="-5720" custLinFactNeighborY="-171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8408AA-DDD7-40EC-B412-E7530EB4C07F}" type="pres">
      <dgm:prSet presAssocID="{6B427067-4735-4CE6-B7B5-3EE7E046CCE9}" presName="Childtext1" presStyleLbl="revTx" presStyleIdx="1" presStyleCnt="3" custScaleX="177381" custScaleY="139108" custLinFactNeighborX="-54072" custLinFactNeighborY="-11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7C70D0-7FFD-4132-8911-69B9DA7C8120}" type="pres">
      <dgm:prSet presAssocID="{6B427067-4735-4CE6-B7B5-3EE7E046CCE9}" presName="BalanceSpacing" presStyleCnt="0"/>
      <dgm:spPr/>
    </dgm:pt>
    <dgm:pt modelId="{9DC4ED1F-08AA-4FE8-8B04-83C2718D8629}" type="pres">
      <dgm:prSet presAssocID="{6B427067-4735-4CE6-B7B5-3EE7E046CCE9}" presName="BalanceSpacing1" presStyleCnt="0"/>
      <dgm:spPr/>
    </dgm:pt>
    <dgm:pt modelId="{EDAA07FD-29AF-48E9-9890-E25F95C75D24}" type="pres">
      <dgm:prSet presAssocID="{FFD1670D-2680-4B4F-9646-BC4BE55A5791}" presName="Accent1Text" presStyleLbl="node1" presStyleIdx="3" presStyleCnt="6" custScaleX="139742" custScaleY="117014" custLinFactNeighborX="56262" custLinFactNeighborY="-15480"/>
      <dgm:spPr/>
      <dgm:t>
        <a:bodyPr/>
        <a:lstStyle/>
        <a:p>
          <a:endParaRPr lang="ru-RU"/>
        </a:p>
      </dgm:t>
    </dgm:pt>
    <dgm:pt modelId="{7DB49C81-3865-4DD4-9B69-338CEA76A32E}" type="pres">
      <dgm:prSet presAssocID="{FFD1670D-2680-4B4F-9646-BC4BE55A5791}" presName="spaceBetweenRectangles" presStyleCnt="0"/>
      <dgm:spPr/>
    </dgm:pt>
    <dgm:pt modelId="{02B9430C-5A01-4303-BF37-38A7DD3FB755}" type="pres">
      <dgm:prSet presAssocID="{DE1A1765-A012-44E6-A42F-19782C5224DF}" presName="composite" presStyleCnt="0"/>
      <dgm:spPr/>
    </dgm:pt>
    <dgm:pt modelId="{B169FDB0-9AE0-40A4-9E0C-5E0114C22D23}" type="pres">
      <dgm:prSet presAssocID="{DE1A1765-A012-44E6-A42F-19782C5224DF}" presName="Parent1" presStyleLbl="node1" presStyleIdx="4" presStyleCnt="6" custScaleX="166699" custScaleY="116265" custLinFactNeighborX="41968" custLinFactNeighborY="-247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82C59-7CC9-4117-9B1A-4D13CF2C388D}" type="pres">
      <dgm:prSet presAssocID="{DE1A1765-A012-44E6-A42F-19782C5224D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2E505D-9DE8-4B81-8F7C-6F31214DC21B}" type="pres">
      <dgm:prSet presAssocID="{DE1A1765-A012-44E6-A42F-19782C5224DF}" presName="BalanceSpacing" presStyleCnt="0"/>
      <dgm:spPr/>
    </dgm:pt>
    <dgm:pt modelId="{E0DB58BB-56C3-4261-8082-8B10C5471F3D}" type="pres">
      <dgm:prSet presAssocID="{DE1A1765-A012-44E6-A42F-19782C5224DF}" presName="BalanceSpacing1" presStyleCnt="0"/>
      <dgm:spPr/>
    </dgm:pt>
    <dgm:pt modelId="{CE7A4CA2-D010-40F4-AF25-96CA3F77E509}" type="pres">
      <dgm:prSet presAssocID="{A1AFC689-8057-476A-B051-D071D735AAEC}" presName="Accent1Text" presStyleLbl="node1" presStyleIdx="5" presStyleCnt="6" custScaleX="165279" custScaleY="117014" custLinFactNeighborX="-28789" custLinFactNeighborY="-25157"/>
      <dgm:spPr/>
      <dgm:t>
        <a:bodyPr/>
        <a:lstStyle/>
        <a:p>
          <a:endParaRPr lang="ru-RU"/>
        </a:p>
      </dgm:t>
    </dgm:pt>
  </dgm:ptLst>
  <dgm:cxnLst>
    <dgm:cxn modelId="{BAFAD4D3-84FC-4737-AA24-3B0488B8D52C}" srcId="{6B427067-4735-4CE6-B7B5-3EE7E046CCE9}" destId="{167430CF-A04E-4473-8267-C127AFB0EB69}" srcOrd="0" destOrd="0" parTransId="{9A6E4987-80E1-4E3A-A066-815E5C3C6C92}" sibTransId="{624D799E-CA02-4716-8648-57E67E8615FA}"/>
    <dgm:cxn modelId="{A79EB16A-0012-455C-9A64-15E9AA6FDEEC}" type="presOf" srcId="{A9225513-4EA4-446F-A1BB-744E73695FE4}" destId="{EC4CC873-52E0-4310-A2B5-36E033E52CDA}" srcOrd="0" destOrd="0" presId="urn:microsoft.com/office/officeart/2008/layout/AlternatingHexagons"/>
    <dgm:cxn modelId="{01D96B95-6F08-40F8-8932-DCE2AB74874D}" type="presOf" srcId="{28E69C46-7E40-4C9C-A832-441026260B21}" destId="{C56CE99B-03D1-41E4-9DFA-C6B05C9D7DDC}" srcOrd="0" destOrd="0" presId="urn:microsoft.com/office/officeart/2008/layout/AlternatingHexagons"/>
    <dgm:cxn modelId="{3F1A29DF-4136-4108-B9FC-9DE40FF2C9B0}" type="presOf" srcId="{A1AFC689-8057-476A-B051-D071D735AAEC}" destId="{CE7A4CA2-D010-40F4-AF25-96CA3F77E509}" srcOrd="0" destOrd="0" presId="urn:microsoft.com/office/officeart/2008/layout/AlternatingHexagons"/>
    <dgm:cxn modelId="{5049CECB-9054-4731-BB90-EE0B539E0AC3}" srcId="{28E69C46-7E40-4C9C-A832-441026260B21}" destId="{6B427067-4735-4CE6-B7B5-3EE7E046CCE9}" srcOrd="1" destOrd="0" parTransId="{0E8B8319-76A3-45F6-8010-8915A1B1E62D}" sibTransId="{FFD1670D-2680-4B4F-9646-BC4BE55A5791}"/>
    <dgm:cxn modelId="{55270C5D-0913-49C1-94ED-9ADAA7632717}" type="presOf" srcId="{167430CF-A04E-4473-8267-C127AFB0EB69}" destId="{7D8408AA-DDD7-40EC-B412-E7530EB4C07F}" srcOrd="0" destOrd="0" presId="urn:microsoft.com/office/officeart/2008/layout/AlternatingHexagons"/>
    <dgm:cxn modelId="{889A25F1-0E2A-415D-824B-FB73C79C401C}" type="presOf" srcId="{6B427067-4735-4CE6-B7B5-3EE7E046CCE9}" destId="{23F2CF6F-854D-4FCF-AFD4-6BB73A196FD4}" srcOrd="0" destOrd="0" presId="urn:microsoft.com/office/officeart/2008/layout/AlternatingHexagons"/>
    <dgm:cxn modelId="{9D88CB0A-6795-411F-A425-F8AFCE0B054C}" type="presOf" srcId="{FFD1670D-2680-4B4F-9646-BC4BE55A5791}" destId="{EDAA07FD-29AF-48E9-9890-E25F95C75D24}" srcOrd="0" destOrd="0" presId="urn:microsoft.com/office/officeart/2008/layout/AlternatingHexagons"/>
    <dgm:cxn modelId="{C02B070A-BECE-4C5C-876D-794CDF92E636}" srcId="{28E69C46-7E40-4C9C-A832-441026260B21}" destId="{A9225513-4EA4-446F-A1BB-744E73695FE4}" srcOrd="0" destOrd="0" parTransId="{B1BC5CFB-B76F-45C4-93F0-F9B67189DDD4}" sibTransId="{049D43FB-414C-4954-B8D8-CA84B8C367BC}"/>
    <dgm:cxn modelId="{C0AF0408-A4C4-47AF-8C92-B3C4A4C49C05}" srcId="{28E69C46-7E40-4C9C-A832-441026260B21}" destId="{DE1A1765-A012-44E6-A42F-19782C5224DF}" srcOrd="2" destOrd="0" parTransId="{3FDD16A3-63D2-434B-A809-F1A18971E981}" sibTransId="{A1AFC689-8057-476A-B051-D071D735AAEC}"/>
    <dgm:cxn modelId="{30B48A69-C3EB-4BBB-BF9F-6A39EB134613}" type="presOf" srcId="{DE1A1765-A012-44E6-A42F-19782C5224DF}" destId="{B169FDB0-9AE0-40A4-9E0C-5E0114C22D23}" srcOrd="0" destOrd="0" presId="urn:microsoft.com/office/officeart/2008/layout/AlternatingHexagons"/>
    <dgm:cxn modelId="{1CF79CE4-255B-4204-9DA6-522528D803BC}" type="presOf" srcId="{049D43FB-414C-4954-B8D8-CA84B8C367BC}" destId="{F4D4BA71-1683-45BA-B01C-B3BC530A1DCC}" srcOrd="0" destOrd="0" presId="urn:microsoft.com/office/officeart/2008/layout/AlternatingHexagons"/>
    <dgm:cxn modelId="{B3FA983F-BFA0-4430-BC23-D18D9B02C55D}" type="presParOf" srcId="{C56CE99B-03D1-41E4-9DFA-C6B05C9D7DDC}" destId="{E486D140-D37B-4250-BC43-518750967450}" srcOrd="0" destOrd="0" presId="urn:microsoft.com/office/officeart/2008/layout/AlternatingHexagons"/>
    <dgm:cxn modelId="{CD173F52-5250-4991-ABA7-57A75423EB0E}" type="presParOf" srcId="{E486D140-D37B-4250-BC43-518750967450}" destId="{EC4CC873-52E0-4310-A2B5-36E033E52CDA}" srcOrd="0" destOrd="0" presId="urn:microsoft.com/office/officeart/2008/layout/AlternatingHexagons"/>
    <dgm:cxn modelId="{C9167F8B-8BD5-4A4E-9171-E11E692DCC80}" type="presParOf" srcId="{E486D140-D37B-4250-BC43-518750967450}" destId="{82679AFB-68B4-4FBF-876D-0F93F63AE9D1}" srcOrd="1" destOrd="0" presId="urn:microsoft.com/office/officeart/2008/layout/AlternatingHexagons"/>
    <dgm:cxn modelId="{0189A6D4-969A-4CA1-811E-5F17D2A6FACE}" type="presParOf" srcId="{E486D140-D37B-4250-BC43-518750967450}" destId="{9406FFC5-666D-44EA-A3FC-ADB015C55CFF}" srcOrd="2" destOrd="0" presId="urn:microsoft.com/office/officeart/2008/layout/AlternatingHexagons"/>
    <dgm:cxn modelId="{F29474EF-DA72-4C39-980C-519AB663042E}" type="presParOf" srcId="{E486D140-D37B-4250-BC43-518750967450}" destId="{298B6A83-F1C1-4732-83A5-4EDFF9AA15B0}" srcOrd="3" destOrd="0" presId="urn:microsoft.com/office/officeart/2008/layout/AlternatingHexagons"/>
    <dgm:cxn modelId="{EC796705-0D9B-4A38-B06F-8273BF46928A}" type="presParOf" srcId="{E486D140-D37B-4250-BC43-518750967450}" destId="{F4D4BA71-1683-45BA-B01C-B3BC530A1DCC}" srcOrd="4" destOrd="0" presId="urn:microsoft.com/office/officeart/2008/layout/AlternatingHexagons"/>
    <dgm:cxn modelId="{35FB9E23-ECEE-4C4B-A726-D2C54F88FD94}" type="presParOf" srcId="{C56CE99B-03D1-41E4-9DFA-C6B05C9D7DDC}" destId="{18521E33-6B54-4437-B092-8DD18F6C4398}" srcOrd="1" destOrd="0" presId="urn:microsoft.com/office/officeart/2008/layout/AlternatingHexagons"/>
    <dgm:cxn modelId="{D86B8EAC-908E-45D8-9EF7-7CA14F375BD3}" type="presParOf" srcId="{C56CE99B-03D1-41E4-9DFA-C6B05C9D7DDC}" destId="{0324073A-CCC4-44F1-B3E6-05F27EE9849F}" srcOrd="2" destOrd="0" presId="urn:microsoft.com/office/officeart/2008/layout/AlternatingHexagons"/>
    <dgm:cxn modelId="{FF1034B0-1CB2-4936-BE3A-4299F128F516}" type="presParOf" srcId="{0324073A-CCC4-44F1-B3E6-05F27EE9849F}" destId="{23F2CF6F-854D-4FCF-AFD4-6BB73A196FD4}" srcOrd="0" destOrd="0" presId="urn:microsoft.com/office/officeart/2008/layout/AlternatingHexagons"/>
    <dgm:cxn modelId="{DADD5DAF-409B-41B4-9652-A5CA3C637C51}" type="presParOf" srcId="{0324073A-CCC4-44F1-B3E6-05F27EE9849F}" destId="{7D8408AA-DDD7-40EC-B412-E7530EB4C07F}" srcOrd="1" destOrd="0" presId="urn:microsoft.com/office/officeart/2008/layout/AlternatingHexagons"/>
    <dgm:cxn modelId="{F90170DC-C152-4A81-85AB-47B766A1B9F3}" type="presParOf" srcId="{0324073A-CCC4-44F1-B3E6-05F27EE9849F}" destId="{647C70D0-7FFD-4132-8911-69B9DA7C8120}" srcOrd="2" destOrd="0" presId="urn:microsoft.com/office/officeart/2008/layout/AlternatingHexagons"/>
    <dgm:cxn modelId="{447C4F20-AB7E-4578-8644-4AE1FD85CB28}" type="presParOf" srcId="{0324073A-CCC4-44F1-B3E6-05F27EE9849F}" destId="{9DC4ED1F-08AA-4FE8-8B04-83C2718D8629}" srcOrd="3" destOrd="0" presId="urn:microsoft.com/office/officeart/2008/layout/AlternatingHexagons"/>
    <dgm:cxn modelId="{E5486B94-4A0D-4100-B1BB-EBFF6AA8886B}" type="presParOf" srcId="{0324073A-CCC4-44F1-B3E6-05F27EE9849F}" destId="{EDAA07FD-29AF-48E9-9890-E25F95C75D24}" srcOrd="4" destOrd="0" presId="urn:microsoft.com/office/officeart/2008/layout/AlternatingHexagons"/>
    <dgm:cxn modelId="{81E7523D-94E9-44FA-9405-D1C1867B8503}" type="presParOf" srcId="{C56CE99B-03D1-41E4-9DFA-C6B05C9D7DDC}" destId="{7DB49C81-3865-4DD4-9B69-338CEA76A32E}" srcOrd="3" destOrd="0" presId="urn:microsoft.com/office/officeart/2008/layout/AlternatingHexagons"/>
    <dgm:cxn modelId="{0EA2D7D0-97E1-4660-A697-1FC729B6615A}" type="presParOf" srcId="{C56CE99B-03D1-41E4-9DFA-C6B05C9D7DDC}" destId="{02B9430C-5A01-4303-BF37-38A7DD3FB755}" srcOrd="4" destOrd="0" presId="urn:microsoft.com/office/officeart/2008/layout/AlternatingHexagons"/>
    <dgm:cxn modelId="{C10B6B26-3E73-4054-BA65-7A076494DF0C}" type="presParOf" srcId="{02B9430C-5A01-4303-BF37-38A7DD3FB755}" destId="{B169FDB0-9AE0-40A4-9E0C-5E0114C22D23}" srcOrd="0" destOrd="0" presId="urn:microsoft.com/office/officeart/2008/layout/AlternatingHexagons"/>
    <dgm:cxn modelId="{48CA6CC0-8F7B-4125-99F1-FA92EB9F26DC}" type="presParOf" srcId="{02B9430C-5A01-4303-BF37-38A7DD3FB755}" destId="{F2E82C59-7CC9-4117-9B1A-4D13CF2C388D}" srcOrd="1" destOrd="0" presId="urn:microsoft.com/office/officeart/2008/layout/AlternatingHexagons"/>
    <dgm:cxn modelId="{DB185C96-956F-4EEC-9DF2-4E6E6DD99781}" type="presParOf" srcId="{02B9430C-5A01-4303-BF37-38A7DD3FB755}" destId="{0A2E505D-9DE8-4B81-8F7C-6F31214DC21B}" srcOrd="2" destOrd="0" presId="urn:microsoft.com/office/officeart/2008/layout/AlternatingHexagons"/>
    <dgm:cxn modelId="{C8E8D010-C59D-4824-B0AF-8F2B04BE7165}" type="presParOf" srcId="{02B9430C-5A01-4303-BF37-38A7DD3FB755}" destId="{E0DB58BB-56C3-4261-8082-8B10C5471F3D}" srcOrd="3" destOrd="0" presId="urn:microsoft.com/office/officeart/2008/layout/AlternatingHexagons"/>
    <dgm:cxn modelId="{A505D760-DECD-4618-9B60-C8EFADFB21AE}" type="presParOf" srcId="{02B9430C-5A01-4303-BF37-38A7DD3FB755}" destId="{CE7A4CA2-D010-40F4-AF25-96CA3F77E509}" srcOrd="4" destOrd="0" presId="urn:microsoft.com/office/officeart/2008/layout/AlternatingHexagons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4CC873-52E0-4310-A2B5-36E033E52CDA}">
      <dsp:nvSpPr>
        <dsp:cNvPr id="0" name=""/>
        <dsp:cNvSpPr/>
      </dsp:nvSpPr>
      <dsp:spPr>
        <a:xfrm rot="5400000">
          <a:off x="4083015" y="-152211"/>
          <a:ext cx="1517027" cy="182146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latin typeface="Georgia" panose="02040502050405020303" pitchFamily="18" charset="0"/>
            </a:rPr>
            <a:t>Кон-флікт</a:t>
          </a:r>
          <a:endParaRPr lang="uk-UA" sz="2800" kern="1200" dirty="0">
            <a:latin typeface="Georgia" panose="02040502050405020303" pitchFamily="18" charset="0"/>
          </a:endParaRPr>
        </a:p>
      </dsp:txBody>
      <dsp:txXfrm rot="5400000">
        <a:off x="4083015" y="-152211"/>
        <a:ext cx="1517027" cy="1821463"/>
      </dsp:txXfrm>
    </dsp:sp>
    <dsp:sp modelId="{82679AFB-68B4-4FBF-876D-0F93F63AE9D1}">
      <dsp:nvSpPr>
        <dsp:cNvPr id="0" name=""/>
        <dsp:cNvSpPr/>
      </dsp:nvSpPr>
      <dsp:spPr>
        <a:xfrm>
          <a:off x="4936967" y="370337"/>
          <a:ext cx="1446837" cy="777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4BA71-1683-45BA-B01C-B3BC530A1DCC}">
      <dsp:nvSpPr>
        <dsp:cNvPr id="0" name=""/>
        <dsp:cNvSpPr/>
      </dsp:nvSpPr>
      <dsp:spPr>
        <a:xfrm rot="5400000">
          <a:off x="2037413" y="-173579"/>
          <a:ext cx="1517027" cy="18642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Georgia" panose="02040502050405020303" pitchFamily="18" charset="0"/>
            </a:rPr>
            <a:t>Пошук </a:t>
          </a:r>
          <a:endParaRPr lang="uk-UA" sz="2800" kern="1200" dirty="0">
            <a:latin typeface="Georgia" panose="02040502050405020303" pitchFamily="18" charset="0"/>
          </a:endParaRPr>
        </a:p>
      </dsp:txBody>
      <dsp:txXfrm rot="5400000">
        <a:off x="2037413" y="-173579"/>
        <a:ext cx="1517027" cy="1864200"/>
      </dsp:txXfrm>
    </dsp:sp>
    <dsp:sp modelId="{23F2CF6F-854D-4FCF-AFD4-6BB73A196FD4}">
      <dsp:nvSpPr>
        <dsp:cNvPr id="0" name=""/>
        <dsp:cNvSpPr/>
      </dsp:nvSpPr>
      <dsp:spPr>
        <a:xfrm rot="5400000">
          <a:off x="2863451" y="1131153"/>
          <a:ext cx="2140554" cy="20774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Georgia" panose="02040502050405020303" pitchFamily="18" charset="0"/>
            </a:rPr>
            <a:t>Само-</a:t>
          </a:r>
          <a:r>
            <a:rPr lang="uk-UA" sz="2800" kern="1200" dirty="0" err="1" smtClean="0">
              <a:latin typeface="Georgia" panose="02040502050405020303" pitchFamily="18" charset="0"/>
            </a:rPr>
            <a:t>визна</a:t>
          </a:r>
          <a:r>
            <a:rPr lang="uk-UA" sz="2800" kern="1200" dirty="0" smtClean="0">
              <a:latin typeface="Georgia" panose="02040502050405020303" pitchFamily="18" charset="0"/>
            </a:rPr>
            <a:t>-</a:t>
          </a:r>
          <a:r>
            <a:rPr lang="uk-UA" sz="2800" kern="1200" dirty="0" err="1" smtClean="0">
              <a:latin typeface="Georgia" panose="02040502050405020303" pitchFamily="18" charset="0"/>
            </a:rPr>
            <a:t>чення</a:t>
          </a:r>
          <a:endParaRPr lang="uk-UA" sz="2800" kern="1200" dirty="0">
            <a:latin typeface="Georgia" panose="02040502050405020303" pitchFamily="18" charset="0"/>
          </a:endParaRPr>
        </a:p>
      </dsp:txBody>
      <dsp:txXfrm rot="5400000">
        <a:off x="2863451" y="1131153"/>
        <a:ext cx="2140554" cy="2077454"/>
      </dsp:txXfrm>
    </dsp:sp>
    <dsp:sp modelId="{7D8408AA-DDD7-40EC-B412-E7530EB4C07F}">
      <dsp:nvSpPr>
        <dsp:cNvPr id="0" name=""/>
        <dsp:cNvSpPr/>
      </dsp:nvSpPr>
      <dsp:spPr>
        <a:xfrm>
          <a:off x="688624" y="1759904"/>
          <a:ext cx="2483627" cy="1082078"/>
        </a:xfrm>
        <a:prstGeom prst="rect">
          <a:avLst/>
        </a:prstGeom>
        <a:solidFill>
          <a:srgbClr val="FF481D"/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none" kern="1200" dirty="0" smtClean="0">
              <a:solidFill>
                <a:schemeClr val="tx1"/>
              </a:solidFill>
              <a:latin typeface="Georgia" panose="02040502050405020303" pitchFamily="18" charset="0"/>
            </a:rPr>
            <a:t>ОТРОЦТВО</a:t>
          </a:r>
          <a:endParaRPr lang="uk-UA" sz="2800" b="1" u="none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688624" y="1759904"/>
        <a:ext cx="2483627" cy="1082078"/>
      </dsp:txXfrm>
    </dsp:sp>
    <dsp:sp modelId="{EDAA07FD-29AF-48E9-9890-E25F95C75D24}">
      <dsp:nvSpPr>
        <dsp:cNvPr id="0" name=""/>
        <dsp:cNvSpPr/>
      </dsp:nvSpPr>
      <dsp:spPr>
        <a:xfrm rot="5400000">
          <a:off x="5092461" y="1403266"/>
          <a:ext cx="1517027" cy="1576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Georgia" panose="02040502050405020303" pitchFamily="18" charset="0"/>
            </a:rPr>
            <a:t>Впер-</a:t>
          </a:r>
          <a:r>
            <a:rPr lang="uk-UA" sz="2800" kern="1200" dirty="0" err="1" smtClean="0">
              <a:latin typeface="Georgia" panose="02040502050405020303" pitchFamily="18" charset="0"/>
            </a:rPr>
            <a:t>тість</a:t>
          </a:r>
          <a:endParaRPr lang="uk-UA" sz="2800" kern="1200" dirty="0">
            <a:latin typeface="Georgia" panose="02040502050405020303" pitchFamily="18" charset="0"/>
          </a:endParaRPr>
        </a:p>
      </dsp:txBody>
      <dsp:txXfrm rot="5400000">
        <a:off x="5092461" y="1403266"/>
        <a:ext cx="1517027" cy="1576165"/>
      </dsp:txXfrm>
    </dsp:sp>
    <dsp:sp modelId="{B169FDB0-9AE0-40A4-9E0C-5E0114C22D23}">
      <dsp:nvSpPr>
        <dsp:cNvPr id="0" name=""/>
        <dsp:cNvSpPr/>
      </dsp:nvSpPr>
      <dsp:spPr>
        <a:xfrm rot="5400000">
          <a:off x="4058488" y="2763400"/>
          <a:ext cx="1507316" cy="188021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Georgia" panose="02040502050405020303" pitchFamily="18" charset="0"/>
            </a:rPr>
            <a:t>Проб-лема</a:t>
          </a:r>
          <a:endParaRPr lang="uk-UA" sz="2800" kern="1200" dirty="0">
            <a:latin typeface="Georgia" panose="02040502050405020303" pitchFamily="18" charset="0"/>
          </a:endParaRPr>
        </a:p>
      </dsp:txBody>
      <dsp:txXfrm rot="5400000">
        <a:off x="4058488" y="2763400"/>
        <a:ext cx="1507316" cy="1880216"/>
      </dsp:txXfrm>
    </dsp:sp>
    <dsp:sp modelId="{F2E82C59-7CC9-4117-9B1A-4D13CF2C388D}">
      <dsp:nvSpPr>
        <dsp:cNvPr id="0" name=""/>
        <dsp:cNvSpPr/>
      </dsp:nvSpPr>
      <dsp:spPr>
        <a:xfrm>
          <a:off x="4936967" y="3635873"/>
          <a:ext cx="1446837" cy="777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A4CA2-D010-40F4-AF25-96CA3F77E509}">
      <dsp:nvSpPr>
        <dsp:cNvPr id="0" name=""/>
        <dsp:cNvSpPr/>
      </dsp:nvSpPr>
      <dsp:spPr>
        <a:xfrm rot="5400000">
          <a:off x="2037413" y="2766560"/>
          <a:ext cx="1517027" cy="1864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latin typeface="Georgia" panose="02040502050405020303" pitchFamily="18" charset="0"/>
            </a:rPr>
            <a:t>Неста</a:t>
          </a:r>
          <a:r>
            <a:rPr lang="uk-UA" sz="2800" kern="1200" dirty="0" smtClean="0">
              <a:latin typeface="Georgia" panose="02040502050405020303" pitchFamily="18" charset="0"/>
            </a:rPr>
            <a:t>-біль-</a:t>
          </a:r>
          <a:r>
            <a:rPr lang="uk-UA" sz="2800" kern="1200" dirty="0" err="1" smtClean="0">
              <a:latin typeface="Georgia" panose="02040502050405020303" pitchFamily="18" charset="0"/>
            </a:rPr>
            <a:t>ність</a:t>
          </a:r>
          <a:endParaRPr lang="uk-UA" sz="2800" kern="1200" dirty="0">
            <a:latin typeface="Georgia" panose="02040502050405020303" pitchFamily="18" charset="0"/>
          </a:endParaRPr>
        </a:p>
      </dsp:txBody>
      <dsp:txXfrm rot="5400000">
        <a:off x="2037413" y="2766560"/>
        <a:ext cx="1517027" cy="186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sk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435106" cy="6393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 rot="21299215">
            <a:off x="2016925" y="2316515"/>
            <a:ext cx="5900192" cy="110998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Рисунок 7" descr="neznaika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83627"/>
            <a:ext cx="2592288" cy="3971851"/>
          </a:xfrm>
          <a:prstGeom prst="rect">
            <a:avLst/>
          </a:prstGeom>
        </p:spPr>
      </p:pic>
      <p:pic>
        <p:nvPicPr>
          <p:cNvPr id="9" name="Рисунок 8" descr="neznaika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60232" y="2276872"/>
            <a:ext cx="2289993" cy="43967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1387430">
            <a:off x="3385995" y="1258243"/>
            <a:ext cx="2735259" cy="702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6666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sz="4000" b="1" cap="none" spc="0" dirty="0">
              <a:ln/>
              <a:solidFill>
                <a:srgbClr val="6666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21285863">
            <a:off x="3230064" y="1199059"/>
            <a:ext cx="3312368" cy="2304256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 “У сім'ї – </a:t>
            </a:r>
            <a:r>
              <a:rPr lang="uk-UA" sz="54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підліток”</a:t>
            </a:r>
            <a:endParaRPr lang="ru-RU" sz="5400" dirty="0">
              <a:solidFill>
                <a:srgbClr val="FF0000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2458284" y="4437112"/>
            <a:ext cx="4417972" cy="2276872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"/>
              <a:defRPr sz="3200" kern="12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66633"/>
              </a:buClr>
              <a:buFont typeface="Wingdings" pitchFamily="2" charset="2"/>
              <a:buChar char=""/>
              <a:defRPr sz="2800" kern="1200">
                <a:solidFill>
                  <a:srgbClr val="6666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"/>
              <a:defRPr sz="2400" kern="12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ctr">
              <a:buNone/>
              <a:tabLst>
                <a:tab pos="3043238" algn="l"/>
              </a:tabLst>
            </a:pPr>
            <a:r>
              <a:rPr lang="uk-UA" sz="2200" b="1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“Не перестарайтесь, захищати дітей від проблем. Діти повинні отримувати власний життєвий досвід, щоб потім вони могли вижити й досягти успіху.”</a:t>
            </a:r>
          </a:p>
          <a:p>
            <a:pPr marL="0" indent="0" algn="r">
              <a:buNone/>
            </a:pPr>
            <a:r>
              <a:rPr lang="uk-UA" sz="1800" i="1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Е. </a:t>
            </a:r>
            <a:r>
              <a:rPr lang="uk-UA" sz="1800" i="1" dirty="0" err="1" smtClean="0">
                <a:solidFill>
                  <a:srgbClr val="8E4700"/>
                </a:solidFill>
                <a:latin typeface="Comic Sans MS" panose="030F0702030302020204" pitchFamily="66" charset="0"/>
              </a:rPr>
              <a:t>Кюблер</a:t>
            </a:r>
            <a:r>
              <a:rPr lang="uk-UA" sz="1800" i="1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-Росс</a:t>
            </a:r>
            <a:endParaRPr lang="uk-UA" sz="1800" i="1" dirty="0">
              <a:solidFill>
                <a:srgbClr val="8E47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1772816"/>
            <a:ext cx="8352929" cy="4824536"/>
          </a:xfrm>
        </p:spPr>
        <p:txBody>
          <a:bodyPr>
            <a:noAutofit/>
          </a:bodyPr>
          <a:lstStyle/>
          <a:p>
            <a:pPr marL="361950" lvl="0" indent="-36195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Будьте завжди чуйними до справ своїх дітей.</a:t>
            </a:r>
            <a:endParaRPr lang="ru-RU" sz="1600" dirty="0" smtClean="0">
              <a:latin typeface="Comic Sans MS" pitchFamily="66" charset="0"/>
            </a:endParaRPr>
          </a:p>
          <a:p>
            <a:pPr marL="361950" lvl="0" indent="-36195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Аналізуйте з дітьми причини їх успіхів і невдач.</a:t>
            </a:r>
            <a:endParaRPr lang="ru-RU" sz="1600" dirty="0" smtClean="0">
              <a:latin typeface="Comic Sans MS" pitchFamily="66" charset="0"/>
            </a:endParaRPr>
          </a:p>
          <a:p>
            <a:pPr marL="361950" lvl="0" indent="-36195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Підтримуйте дитину, коли їй складно.</a:t>
            </a:r>
            <a:endParaRPr lang="ru-RU" sz="1600" dirty="0" smtClean="0">
              <a:latin typeface="Comic Sans MS" pitchFamily="66" charset="0"/>
            </a:endParaRPr>
          </a:p>
          <a:p>
            <a:pPr marL="361950" lvl="0" indent="-36195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Прагніть не захищати підлітка від труднощів, а вчіть долати їх.</a:t>
            </a:r>
            <a:endParaRPr lang="ru-RU" sz="16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Порівнюйте свою дитину лише з нею самою (!), обов’язково відзначаючи просування вперед.</a:t>
            </a:r>
            <a:endParaRPr lang="ru-RU" sz="16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Постійно контролюйте дитину, але без гіперопіки, за принципом «Довіряй, але перевіряй!».</a:t>
            </a:r>
            <a:endParaRPr lang="ru-RU" sz="16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Розповідайте дитині про свої проблеми, про те, що хвилювало вас у її віці.</a:t>
            </a:r>
            <a:endParaRPr lang="ru-RU" sz="16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Будьте завжди особистим прикладом (навчайте справами, а не словами).</a:t>
            </a:r>
            <a:endParaRPr lang="ru-RU" sz="16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Розмовляйте з дітьми як з рівними, поважайте їхню думку, уникайте моралізації, криків, повчальності і тим паче іронії.</a:t>
            </a:r>
            <a:endParaRPr lang="ru-RU" sz="16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Слідкуйте за тим, які книги читає дитина, які фільми та передачі дивиться по телевізору, які Інтернет  сайти відвідує.</a:t>
            </a:r>
            <a:endParaRPr lang="ru-RU" sz="16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600" dirty="0" smtClean="0">
                <a:latin typeface="Comic Sans MS" pitchFamily="66" charset="0"/>
              </a:rPr>
              <a:t>Проявляйте інтерес до спілкування підлітка в соціальних мережах Інтернету (</a:t>
            </a:r>
            <a:r>
              <a:rPr lang="uk-UA" sz="1600" dirty="0" err="1" smtClean="0">
                <a:latin typeface="Comic Sans MS" pitchFamily="66" charset="0"/>
              </a:rPr>
              <a:t>ВКонтакті</a:t>
            </a:r>
            <a:r>
              <a:rPr lang="uk-UA" sz="1600" dirty="0" smtClean="0">
                <a:latin typeface="Comic Sans MS" pitchFamily="66" charset="0"/>
              </a:rPr>
              <a:t>, Однокласники, </a:t>
            </a:r>
            <a:r>
              <a:rPr lang="uk-UA" sz="1600" dirty="0" err="1" smtClean="0">
                <a:latin typeface="Comic Sans MS" pitchFamily="66" charset="0"/>
              </a:rPr>
              <a:t>Фейсбук</a:t>
            </a:r>
            <a:r>
              <a:rPr lang="uk-UA" sz="1600" dirty="0" smtClean="0">
                <a:latin typeface="Comic Sans MS" pitchFamily="66" charset="0"/>
              </a:rPr>
              <a:t> та інші).</a:t>
            </a:r>
            <a:endParaRPr lang="ru-RU" sz="1600" dirty="0" smtClean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37730"/>
            <a:ext cx="7411292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Поради батькам:</a:t>
            </a:r>
            <a:endParaRPr lang="ru-RU" b="1" dirty="0">
              <a:solidFill>
                <a:srgbClr val="8E47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2196" cy="12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37730"/>
            <a:ext cx="7268416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       Поради </a:t>
            </a:r>
            <a:r>
              <a:rPr lang="uk-UA" b="1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батькам:</a:t>
            </a:r>
            <a:endParaRPr lang="ru-RU" b="1" dirty="0">
              <a:solidFill>
                <a:srgbClr val="8E47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2196" cy="12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800" dirty="0" smtClean="0">
                <a:latin typeface="Comic Sans MS" pitchFamily="66" charset="0"/>
              </a:rPr>
              <a:t>Радьте дитині стежити за своєю зовнішністю: одягом, зачіскою, особистою гігієною.</a:t>
            </a:r>
            <a:endParaRPr lang="ru-RU" sz="18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800" dirty="0" smtClean="0">
                <a:latin typeface="Comic Sans MS" pitchFamily="66" charset="0"/>
              </a:rPr>
              <a:t>У жодному випадку не забороняйте підлітку стосунків з протилежною статтю, не обходьте розмов на тему взаємин хлопців та дівчат, щоб уникнути недовіри між вами.</a:t>
            </a:r>
            <a:endParaRPr lang="ru-RU" sz="18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800" dirty="0" smtClean="0">
                <a:latin typeface="Comic Sans MS" pitchFamily="66" charset="0"/>
              </a:rPr>
              <a:t>Розкажіть дитині про свої стосунки з протилежною статтю у підлітковому віці, зробивши акцент на благородстві, культурі почуттів, повазі один до одного, відповідальності один за одного.</a:t>
            </a:r>
            <a:endParaRPr lang="ru-RU" sz="18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800" dirty="0" smtClean="0">
                <a:latin typeface="Comic Sans MS" pitchFamily="66" charset="0"/>
              </a:rPr>
              <a:t>Вчіть підлітка відповідати за свої вчинки.</a:t>
            </a:r>
            <a:endParaRPr lang="ru-RU" sz="18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800" dirty="0" smtClean="0">
                <a:latin typeface="Comic Sans MS" pitchFamily="66" charset="0"/>
              </a:rPr>
              <a:t>Познайомтеся з друзями дитини, попросіть їх інформувати вас про способи проведення часу, але не перетворюйтесь на шпигуна, що стежить за кожним кроком дитини. </a:t>
            </a:r>
            <a:r>
              <a:rPr lang="uk-UA" sz="1800" dirty="0" smtClean="0">
                <a:solidFill>
                  <a:srgbClr val="FF0000"/>
                </a:solidFill>
                <a:latin typeface="Comic Sans MS" pitchFamily="66" charset="0"/>
              </a:rPr>
              <a:t>Пам’ятайте: недовіра ображає! </a:t>
            </a:r>
            <a:endParaRPr lang="ru-RU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1800" dirty="0" smtClean="0">
                <a:latin typeface="Comic Sans MS" pitchFamily="66" charset="0"/>
              </a:rPr>
              <a:t>Будьте для своєї дитини перш за все старшим, мудрішим другом і тільки потім люблячими батьками.</a:t>
            </a:r>
            <a:endParaRPr lang="ru-RU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71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</a:rPr>
              <a:t>          Шановні </a:t>
            </a:r>
            <a:r>
              <a:rPr lang="uk-UA" sz="4800" dirty="0">
                <a:solidFill>
                  <a:srgbClr val="8E4700"/>
                </a:solidFill>
                <a:effectLst/>
                <a:latin typeface="Comic Sans MS" panose="030F0702030302020204" pitchFamily="66" charset="0"/>
              </a:rPr>
              <a:t>батьки! </a:t>
            </a:r>
            <a:endParaRPr lang="uk-UA" sz="4800" dirty="0">
              <a:solidFill>
                <a:srgbClr val="8E47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37357" y="1628800"/>
            <a:ext cx="8229600" cy="19442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b="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</a:rPr>
              <a:t>Ви дали дітям життя, ви </a:t>
            </a:r>
            <a:r>
              <a:rPr lang="uk-UA" sz="2800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даєте </a:t>
            </a:r>
            <a:r>
              <a:rPr lang="uk-UA" sz="2800" b="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</a:rPr>
              <a:t> їм стільки любові, енергії, праці, щоб провести крізь бурі, уберегти, навчити, поставити на ноги. Ви </a:t>
            </a:r>
            <a:r>
              <a:rPr lang="uk-UA" sz="2800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ведете</a:t>
            </a:r>
            <a:r>
              <a:rPr lang="uk-UA" sz="2800" b="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</a:rPr>
              <a:t> їх до того рубежу, за яким почнеться їхнє самостійне життя. </a:t>
            </a:r>
            <a:endParaRPr lang="uk-UA" sz="3200" dirty="0">
              <a:solidFill>
                <a:srgbClr val="8E47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507" y="3608387"/>
            <a:ext cx="3146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76151"/>
            <a:ext cx="51845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uk-UA" sz="2400" dirty="0">
                <a:solidFill>
                  <a:srgbClr val="8E4700"/>
                </a:solidFill>
                <a:latin typeface="Comic Sans MS" panose="030F0702030302020204" pitchFamily="66" charset="0"/>
              </a:rPr>
              <a:t>Чи будуть вони у цьому житті щасливі, самодостатні, шановні, здорові фізично і морально, - залежить від </a:t>
            </a:r>
            <a:br>
              <a:rPr lang="uk-UA" sz="2400" dirty="0">
                <a:solidFill>
                  <a:srgbClr val="8E4700"/>
                </a:solidFill>
                <a:latin typeface="Comic Sans MS" panose="030F0702030302020204" pitchFamily="66" charset="0"/>
              </a:rPr>
            </a:br>
            <a:r>
              <a:rPr lang="uk-UA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вашої мудрості, тактовності, моральності, відповідальності у цей період життя ваших дітей!</a:t>
            </a:r>
          </a:p>
        </p:txBody>
      </p:sp>
    </p:spTree>
    <p:extLst>
      <p:ext uri="{BB962C8B-B14F-4D97-AF65-F5344CB8AC3E}">
        <p14:creationId xmlns:p14="http://schemas.microsoft.com/office/powerpoint/2010/main" xmlns="" val="253980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Загрузки\2015-11-10_165747.png"/>
          <p:cNvPicPr>
            <a:picLocks noChangeAspect="1" noChangeArrowheads="1"/>
          </p:cNvPicPr>
          <p:nvPr/>
        </p:nvPicPr>
        <p:blipFill rotWithShape="1">
          <a:blip r:embed="rId2" cstate="print"/>
          <a:srcRect l="2110" t="2645" r="2207" b="2605"/>
          <a:stretch/>
        </p:blipFill>
        <p:spPr bwMode="auto">
          <a:xfrm>
            <a:off x="4286248" y="285728"/>
            <a:ext cx="4526320" cy="6312176"/>
          </a:xfrm>
          <a:prstGeom prst="rect">
            <a:avLst/>
          </a:prstGeom>
          <a:noFill/>
        </p:spPr>
      </p:pic>
      <p:sp>
        <p:nvSpPr>
          <p:cNvPr id="8" name="Прямокутник 2"/>
          <p:cNvSpPr/>
          <p:nvPr/>
        </p:nvSpPr>
        <p:spPr>
          <a:xfrm>
            <a:off x="467544" y="620688"/>
            <a:ext cx="457203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Бажаю </a:t>
            </a:r>
          </a:p>
          <a:p>
            <a:pPr algn="ctr"/>
            <a:r>
              <a:rPr lang="uk-U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вам успіхів!</a:t>
            </a:r>
          </a:p>
          <a:p>
            <a:pPr algn="ctr"/>
            <a:endParaRPr lang="uk-UA" sz="6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увагу!</a:t>
            </a:r>
            <a:endParaRPr lang="uk-UA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 txBox="1">
            <a:spLocks/>
          </p:cNvSpPr>
          <p:nvPr/>
        </p:nvSpPr>
        <p:spPr>
          <a:xfrm>
            <a:off x="619944" y="1925216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"/>
              <a:defRPr sz="3200" kern="12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66633"/>
              </a:buClr>
              <a:buFont typeface="Wingdings" pitchFamily="2" charset="2"/>
              <a:buChar char=""/>
              <a:defRPr sz="2800" kern="1200">
                <a:solidFill>
                  <a:srgbClr val="6666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"/>
              <a:defRPr sz="2400" kern="12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ПІДЛІТКОВИЙ ВІК </a:t>
            </a:r>
            <a:r>
              <a:rPr lang="uk-UA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– </a:t>
            </a:r>
          </a:p>
          <a:p>
            <a:pPr marL="0" indent="0" algn="ctr">
              <a:buFont typeface="Wingdings" pitchFamily="2" charset="2"/>
              <a:buNone/>
            </a:pPr>
            <a:r>
              <a:rPr lang="uk-UA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 початок пошуку себе, свого унікального «Я». </a:t>
            </a:r>
            <a:endParaRPr 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47664" y="4005064"/>
            <a:ext cx="6408712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Для дорослих</a:t>
            </a:r>
          </a:p>
          <a:p>
            <a:pPr marL="0" indent="0" algn="ctr">
              <a:buNone/>
            </a:pPr>
            <a:r>
              <a:rPr lang="uk-UA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ПІДЛІТКОВИЙ ВІК – </a:t>
            </a:r>
            <a:r>
              <a:rPr lang="uk-UA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 …</a:t>
            </a:r>
            <a:endParaRPr 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576" y="404664"/>
            <a:ext cx="7984513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000" b="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«</a:t>
            </a:r>
            <a:r>
              <a:rPr lang="uk-UA" sz="200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Структура особистості підлітка … в ній немає нічого сталого,  остаточного та нерухомого. Все в ній – перехід, все тече…»  </a:t>
            </a:r>
            <a:br>
              <a:rPr lang="uk-UA" sz="200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uk-UA" sz="1800" b="0" i="1" dirty="0" err="1" smtClean="0">
                <a:solidFill>
                  <a:srgbClr val="8E4700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Л.С.Виготський</a:t>
            </a:r>
            <a:r>
              <a:rPr lang="uk-UA" sz="1800" b="0" i="1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ru-RU" sz="1800" b="0" i="1" dirty="0">
              <a:solidFill>
                <a:srgbClr val="8E4700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555424705"/>
              </p:ext>
            </p:extLst>
          </p:nvPr>
        </p:nvGraphicFramePr>
        <p:xfrm>
          <a:off x="619944" y="1852149"/>
          <a:ext cx="810039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E:\Картинки\КАРТИНКИ\Подросток\youloveit_ru_fairy_tale_high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612050"/>
            <a:ext cx="1131851" cy="2960520"/>
          </a:xfrm>
          <a:prstGeom prst="rect">
            <a:avLst/>
          </a:prstGeom>
          <a:noFill/>
        </p:spPr>
      </p:pic>
      <p:pic>
        <p:nvPicPr>
          <p:cNvPr id="2050" name="Picture 2" descr="E:\Картинки\КАРТИНКИ\Подросток\podrosto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612050"/>
            <a:ext cx="1073753" cy="30241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556792"/>
            <a:ext cx="5688632" cy="2701429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Статеве дозрівання</a:t>
            </a:r>
          </a:p>
          <a:p>
            <a:r>
              <a:rPr lang="uk-UA" sz="2400" dirty="0" smtClean="0">
                <a:latin typeface="Comic Sans MS" pitchFamily="66" charset="0"/>
              </a:rPr>
              <a:t>Зміна інтересів</a:t>
            </a:r>
          </a:p>
          <a:p>
            <a:r>
              <a:rPr lang="uk-UA" sz="2400" dirty="0" smtClean="0">
                <a:latin typeface="Comic Sans MS" pitchFamily="66" charset="0"/>
              </a:rPr>
              <a:t>Критичне ставлення до колишніх ідеалів</a:t>
            </a:r>
          </a:p>
          <a:p>
            <a:r>
              <a:rPr lang="uk-UA" sz="2400" dirty="0" smtClean="0">
                <a:latin typeface="Comic Sans MS" pitchFamily="66" charset="0"/>
              </a:rPr>
              <a:t>Зниження навчальної успішності</a:t>
            </a:r>
          </a:p>
          <a:p>
            <a:r>
              <a:rPr lang="uk-UA" sz="2400" dirty="0" smtClean="0">
                <a:latin typeface="Comic Sans MS" pitchFamily="66" charset="0"/>
              </a:rPr>
              <a:t>Підвищена втомлюваність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</a:rPr>
              <a:t>Психофізіологічні </a:t>
            </a:r>
            <a:r>
              <a:rPr lang="uk-UA" sz="320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</a:rPr>
              <a:t>особливості </a:t>
            </a:r>
            <a:r>
              <a:rPr lang="uk-UA" sz="3200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</a:rPr>
              <a:t>підлітків</a:t>
            </a:r>
            <a:r>
              <a:rPr lang="uk-UA" sz="3200" i="1" dirty="0" smtClean="0">
                <a:solidFill>
                  <a:srgbClr val="8E4700"/>
                </a:solidFill>
                <a:effectLst/>
                <a:latin typeface="Comic Sans MS" panose="030F0702030302020204" pitchFamily="66" charset="0"/>
              </a:rPr>
              <a:t>:</a:t>
            </a:r>
            <a:endParaRPr lang="ru-RU" sz="3200" i="1" dirty="0">
              <a:solidFill>
                <a:srgbClr val="8E47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304256" cy="17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714" y="4418422"/>
            <a:ext cx="1859211" cy="185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05064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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Емоційна нестійкість 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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Відчуження по відношенню до рідних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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Протиріччя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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Інтерес до протилежної статі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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Пошук сенсу життя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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Прагнення до самостійності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6120680" cy="4824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100" dirty="0" smtClean="0">
                <a:latin typeface="Comic Sans MS" panose="030F0702030302020204" pitchFamily="66" charset="0"/>
                <a:cs typeface="Times New Roman" pitchFamily="18" charset="0"/>
              </a:rPr>
              <a:t>Даний етап супроводжується наступними моментами:</a:t>
            </a:r>
            <a:endParaRPr lang="ru-RU" sz="31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3000" b="1" dirty="0" smtClean="0">
                <a:latin typeface="Comic Sans MS" panose="030F0702030302020204" pitchFamily="66" charset="0"/>
                <a:cs typeface="Times New Roman" pitchFamily="18" charset="0"/>
              </a:rPr>
              <a:t>На все є своя думка.</a:t>
            </a:r>
            <a:endParaRPr lang="ru-RU" sz="3000" b="1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3000" b="1" dirty="0" smtClean="0">
                <a:latin typeface="Comic Sans MS" panose="030F0702030302020204" pitchFamily="66" charset="0"/>
                <a:cs typeface="Times New Roman" pitchFamily="18" charset="0"/>
              </a:rPr>
              <a:t>Вважає свою думку достеменно правильною.</a:t>
            </a:r>
            <a:endParaRPr lang="ru-RU" sz="3000" b="1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3000" b="1" dirty="0" smtClean="0">
                <a:latin typeface="Comic Sans MS" panose="030F0702030302020204" pitchFamily="66" charset="0"/>
                <a:cs typeface="Times New Roman" pitchFamily="18" charset="0"/>
              </a:rPr>
              <a:t>Не рахується з думкою батьків.</a:t>
            </a:r>
            <a:endParaRPr lang="ru-RU" sz="3000" b="1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3000" b="1" dirty="0" smtClean="0">
                <a:latin typeface="Comic Sans MS" panose="030F0702030302020204" pitchFamily="66" charset="0"/>
                <a:cs typeface="Times New Roman" pitchFamily="18" charset="0"/>
              </a:rPr>
              <a:t>Чинить так, як хоче.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3000" b="1" dirty="0" smtClean="0">
                <a:latin typeface="Comic Sans MS" panose="030F0702030302020204" pitchFamily="66" charset="0"/>
                <a:cs typeface="Times New Roman" pitchFamily="18" charset="0"/>
              </a:rPr>
              <a:t>Часто проявляє агресію, нестриманість, нестабільність.</a:t>
            </a:r>
            <a:endParaRPr lang="ru-RU" sz="3000" b="1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3000" b="1" dirty="0" smtClean="0">
                <a:latin typeface="Comic Sans MS" panose="030F0702030302020204" pitchFamily="66" charset="0"/>
                <a:cs typeface="Times New Roman" pitchFamily="18" charset="0"/>
              </a:rPr>
              <a:t>Є прагнення спробувати все, що роблять його однолітки та дорослі (покурити, спробувати алкоголь і так далі).</a:t>
            </a:r>
            <a:endParaRPr lang="ru-RU" sz="3000" b="1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3000" b="1" dirty="0" smtClean="0">
                <a:latin typeface="Comic Sans MS" panose="030F0702030302020204" pitchFamily="66" charset="0"/>
                <a:cs typeface="Times New Roman" pitchFamily="18" charset="0"/>
              </a:rPr>
              <a:t>Вважає, що він все може і з ним нічого не станеться</a:t>
            </a:r>
            <a:r>
              <a:rPr lang="uk-UA" sz="3000" dirty="0" smtClean="0">
                <a:latin typeface="Comic Sans MS" panose="030F0702030302020204" pitchFamily="66" charset="0"/>
                <a:cs typeface="Times New Roman" pitchFamily="18" charset="0"/>
              </a:rPr>
              <a:t> (не піклується про власну безпеку).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6105" y="260648"/>
            <a:ext cx="807786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b="1" u="sng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Кредо старшокласника: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«Намагаюся </a:t>
            </a:r>
            <a:r>
              <a:rPr lang="uk-UA" sz="2800" b="1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бути </a:t>
            </a:r>
            <a:r>
              <a:rPr lang="uk-UA" sz="2800" b="1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самостійним, </a:t>
            </a:r>
            <a:endParaRPr lang="uk-UA" sz="2800" b="1" dirty="0">
              <a:solidFill>
                <a:srgbClr val="8E47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хоча не дуже </a:t>
            </a:r>
            <a:r>
              <a:rPr lang="uk-UA" sz="2800" b="1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вмію».</a:t>
            </a:r>
            <a:endParaRPr lang="uk-UA" sz="2800" b="1" dirty="0">
              <a:solidFill>
                <a:srgbClr val="8E47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56"/>
          <a:stretch/>
        </p:blipFill>
        <p:spPr bwMode="auto">
          <a:xfrm>
            <a:off x="6268789" y="2564904"/>
            <a:ext cx="2292401" cy="24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6048672" cy="50143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Courier New" pitchFamily="49" charset="0"/>
              </a:rPr>
              <a:t>Аргументувати заборони;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Courier New" pitchFamily="49" charset="0"/>
            </a:endParaRPr>
          </a:p>
          <a:p>
            <a:pPr lvl="0"/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Courier New" pitchFamily="49" charset="0"/>
              </a:rPr>
              <a:t>Обговорювати: якщо ти вчиниш так, то які будуть наслідки (зіпсуєш своє здоров’я, можеш потрапити в погану компанію, з тобою може трапитися щось лихе тощо);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Courier New" pitchFamily="49" charset="0"/>
            </a:endParaRPr>
          </a:p>
          <a:p>
            <a:pPr lvl="0"/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Courier New" pitchFamily="49" charset="0"/>
              </a:rPr>
              <a:t>Рахуватися з думкою підлітка (інакше він не навчиться зважати на вашу думку);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Courier New" pitchFamily="49" charset="0"/>
            </a:endParaRPr>
          </a:p>
          <a:p>
            <a:pPr lvl="0"/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Courier New" pitchFamily="49" charset="0"/>
              </a:rPr>
              <a:t>Не вважати свою позицію на 100% правильною;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Courier New" pitchFamily="49" charset="0"/>
            </a:endParaRPr>
          </a:p>
          <a:p>
            <a:pPr lvl="0"/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Courier New" pitchFamily="49" charset="0"/>
              </a:rPr>
              <a:t>Підтримувати підлітка, хвалити (можливо навіть не зовсім заслужено, для підвищення його впевненості в собі);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Courier New" pitchFamily="49" charset="0"/>
            </a:endParaRPr>
          </a:p>
          <a:p>
            <a:pPr lvl="0"/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Courier New" pitchFamily="49" charset="0"/>
              </a:rPr>
              <a:t>Не лаяти його друзів або тих, з ким він зустрічається (марно, викличете лише заперечення і негатив), хіба що тих, з ким він вже розлучився або посварився;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Courier New" pitchFamily="49" charset="0"/>
            </a:endParaRPr>
          </a:p>
          <a:p>
            <a:pPr lvl="0"/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Courier New" pitchFamily="49" charset="0"/>
              </a:rPr>
              <a:t>У суперечках намагайтеся домовитися.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Courier New" pitchFamily="49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8728" y="428604"/>
            <a:ext cx="7200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Для успішного проходження і оптимізації розвитку самостійності </a:t>
            </a:r>
            <a:r>
              <a:rPr lang="uk-UA" sz="2400" b="1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дитини</a:t>
            </a:r>
            <a:br>
              <a:rPr lang="uk-UA" sz="2400" b="1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батькам </a:t>
            </a:r>
            <a:r>
              <a:rPr lang="uk-UA" sz="2400" b="1" u="sng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необхідно:</a:t>
            </a:r>
            <a:endParaRPr lang="uk-UA" sz="2400" dirty="0">
              <a:solidFill>
                <a:srgbClr val="8E47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2707463"/>
            <a:ext cx="1948367" cy="299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3414310"/>
              </p:ext>
            </p:extLst>
          </p:nvPr>
        </p:nvGraphicFramePr>
        <p:xfrm>
          <a:off x="467544" y="1628800"/>
          <a:ext cx="8208912" cy="50451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04456"/>
                <a:gridCol w="4104456"/>
              </a:tblGrid>
              <a:tr h="617228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8E4700"/>
                          </a:solidFill>
                          <a:latin typeface="Comic Sans MS" panose="030F0702030302020204" pitchFamily="66" charset="0"/>
                        </a:rPr>
                        <a:t> Трирічні діти</a:t>
                      </a:r>
                      <a:endParaRPr lang="ru-RU" sz="2800" dirty="0">
                        <a:solidFill>
                          <a:srgbClr val="8E47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8E4700"/>
                          </a:solidFill>
                          <a:latin typeface="Comic Sans MS" panose="030F0702030302020204" pitchFamily="66" charset="0"/>
                        </a:rPr>
                        <a:t>Підлітки</a:t>
                      </a:r>
                      <a:endParaRPr lang="ru-RU" sz="2800" dirty="0">
                        <a:solidFill>
                          <a:srgbClr val="8E47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Протестують проти батьківських вимог.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Протестують проти батьківських вимог.</a:t>
                      </a:r>
                    </a:p>
                  </a:txBody>
                  <a:tcPr/>
                </a:tc>
              </a:tr>
              <a:tr h="322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Тягнуться до однолітків.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Тягнуться до однолітків.</a:t>
                      </a:r>
                    </a:p>
                  </a:txBody>
                  <a:tcPr/>
                </a:tc>
              </a:tr>
              <a:tr h="1046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Необхідна допомога аби навчитися задовольняти свої потреби: вчасно сходити в туалет, вчасно поїсти.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Необхідна допомога, аби навчитися контролювати власні бажання: вчасно приходити додому, розподіляти вільний час,  своєчасно готуватися до занять.</a:t>
                      </a:r>
                    </a:p>
                  </a:txBody>
                  <a:tcPr/>
                </a:tc>
              </a:tr>
              <a:tr h="56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Їх необхідно вчити бути обережними з небезпечними  «іграшками».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Їх необхідно вчити бути обережними з небезпечними друзями. </a:t>
                      </a:r>
                    </a:p>
                  </a:txBody>
                  <a:tcPr/>
                </a:tc>
              </a:tr>
              <a:tr h="563556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Змагаються за владу в грі.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Змагаються за статус і владу серед однолітків.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6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Все підряд тягнуть до рота – від ґудзиків до тарганів.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Все підряд тягнуть до рота – від алкоголю до наркотиків.</a:t>
                      </a:r>
                    </a:p>
                  </a:txBody>
                  <a:tcPr/>
                </a:tc>
              </a:tr>
              <a:tr h="1046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Потребують постійної батьківської уваги та допомоги (тобто повної доступності батьків для задоволення своїх потреб в спілкуванні з ними).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Comic Sans MS" panose="030F0702030302020204" pitchFamily="66" charset="0"/>
                        </a:rPr>
                        <a:t>Потребують постійної батьківської уваги і допомоги (тобто повної доступності батьків для задоволення своїх потреб в спілкуванні з ними).</a:t>
                      </a:r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3" y="332656"/>
            <a:ext cx="738490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Підліток вже не дитина, </a:t>
            </a:r>
          </a:p>
          <a:p>
            <a:pPr algn="ctr"/>
            <a:r>
              <a:rPr lang="uk-UA" sz="3600" b="1" dirty="0" smtClean="0">
                <a:solidFill>
                  <a:srgbClr val="8E4700"/>
                </a:solidFill>
                <a:latin typeface="Comic Sans MS" panose="030F0702030302020204" pitchFamily="66" charset="0"/>
              </a:rPr>
              <a:t>але ще не дорослий</a:t>
            </a:r>
            <a:endParaRPr lang="uk-UA" sz="3600" b="1" dirty="0">
              <a:solidFill>
                <a:srgbClr val="8E47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886478" cy="104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85818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Отже, за що та проти чого веде боротьбу підліток</a:t>
            </a:r>
            <a:r>
              <a:rPr lang="uk-UA" sz="3200" b="1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uk-UA" sz="2400" dirty="0">
              <a:solidFill>
                <a:srgbClr val="8E47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700808"/>
            <a:ext cx="499706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За </a:t>
            </a:r>
            <a:r>
              <a:rPr lang="uk-UA" dirty="0"/>
              <a:t>те, щоб перестати бути дитиною.</a:t>
            </a:r>
          </a:p>
          <a:p>
            <a:pPr lvl="0"/>
            <a:r>
              <a:rPr lang="uk-UA" dirty="0"/>
              <a:t>За припинення посягань на його фізичне начало та недоторканість.</a:t>
            </a:r>
          </a:p>
          <a:p>
            <a:pPr lvl="0"/>
            <a:r>
              <a:rPr lang="uk-UA" dirty="0"/>
              <a:t>За ствердження серед однолітків.</a:t>
            </a:r>
          </a:p>
          <a:p>
            <a:pPr lvl="0"/>
            <a:r>
              <a:rPr lang="uk-UA" dirty="0"/>
              <a:t>Проти зауважень, обговорень (особливо іронічних) з приводу його фізичної дорослості.</a:t>
            </a:r>
          </a:p>
          <a:p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2636912"/>
            <a:ext cx="2147580" cy="330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5820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20924" y="2061783"/>
            <a:ext cx="3366521" cy="4705250"/>
            <a:chOff x="0" y="2272074"/>
            <a:chExt cx="3338904" cy="4292876"/>
          </a:xfrm>
        </p:grpSpPr>
        <p:pic>
          <p:nvPicPr>
            <p:cNvPr id="4100" name="Picture 4" descr="http://s46.radikal.ru/i114/0902/64/fdd49bd584bf.png"/>
            <p:cNvPicPr>
              <a:picLocks noChangeAspect="1" noChangeArrowheads="1"/>
            </p:cNvPicPr>
            <p:nvPr/>
          </p:nvPicPr>
          <p:blipFill>
            <a:blip r:embed="rId2" cstate="print"/>
            <a:srcRect t="5970"/>
            <a:stretch>
              <a:fillRect/>
            </a:stretch>
          </p:blipFill>
          <p:spPr bwMode="auto">
            <a:xfrm>
              <a:off x="0" y="2272074"/>
              <a:ext cx="3338904" cy="429287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696540" y="2914417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rgbClr val="603000"/>
                  </a:solidFill>
                  <a:latin typeface="Comic Sans MS" panose="030F0702030302020204" pitchFamily="66" charset="0"/>
                </a:rPr>
                <a:t>Шляхи</a:t>
              </a:r>
              <a:endParaRPr lang="ru-RU" sz="2400" b="1" dirty="0">
                <a:solidFill>
                  <a:srgbClr val="603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1038454">
              <a:off x="147733" y="3550453"/>
              <a:ext cx="1526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solidFill>
                    <a:srgbClr val="603000"/>
                  </a:solidFill>
                  <a:latin typeface="Comic Sans MS" panose="030F0702030302020204" pitchFamily="66" charset="0"/>
                </a:defRPr>
              </a:lvl1pPr>
            </a:lstStyle>
            <a:p>
              <a:r>
                <a:rPr lang="uk-UA" sz="2000" dirty="0"/>
                <a:t>вирішення</a:t>
              </a:r>
              <a:endParaRPr lang="ru-RU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928066">
              <a:off x="1621400" y="4175393"/>
              <a:ext cx="1461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solidFill>
                    <a:srgbClr val="603000"/>
                  </a:solidFill>
                  <a:latin typeface="Comic Sans MS" panose="030F0702030302020204" pitchFamily="66" charset="0"/>
                </a:defRPr>
              </a:lvl1pPr>
            </a:lstStyle>
            <a:p>
              <a:r>
                <a:rPr lang="uk-UA" sz="2000" dirty="0"/>
                <a:t>проблеми</a:t>
              </a:r>
              <a:endParaRPr lang="ru-RU" dirty="0"/>
            </a:p>
          </p:txBody>
        </p:sp>
      </p:grp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2419672" y="3682235"/>
            <a:ext cx="6400800" cy="2880320"/>
          </a:xfrm>
        </p:spPr>
        <p:txBody>
          <a:bodyPr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Зниження прояву агресії шляхом заняття спортом, щоденної гімнастики вдома з використанням гантелей, еспандера, залізних гир, боксерських рукавичок (нехай підлітки стукають один одного в мирній бійці, даючи вихід енергії, що накопичилася, щоб агресія не накопичувалася подібно до статистичної електрики, що має властивість вибухати болючими розрядами).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59" y="409521"/>
            <a:ext cx="62918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Формування кола інтересів </a:t>
            </a:r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підлітків </a:t>
            </a:r>
            <a:r>
              <a:rPr lang="uk-UA" sz="2000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на основі особливостей їхнього характеру та здібностей.</a:t>
            </a:r>
            <a:endParaRPr lang="ru-RU" sz="2000" dirty="0">
              <a:solidFill>
                <a:srgbClr val="8E47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Максимальне скорочення періоду їхнього вільного часу – «часу дозвільно існування та неробства».</a:t>
            </a:r>
            <a:endParaRPr lang="ru-RU" sz="2000" dirty="0">
              <a:solidFill>
                <a:srgbClr val="8E47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Залучення до таких занять як читання, самоосвіта, заняття музикою, спортом, що позитивно впливає на формування особистості.</a:t>
            </a:r>
            <a:endParaRPr lang="ru-RU" sz="2000" dirty="0">
              <a:solidFill>
                <a:srgbClr val="8E47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86" y="399634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967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3109547" y="711992"/>
            <a:ext cx="5662732" cy="5688632"/>
          </a:xfrm>
        </p:spPr>
        <p:txBody>
          <a:bodyPr>
            <a:noAutofit/>
          </a:bodyPr>
          <a:lstStyle/>
          <a:p>
            <a:pPr indent="273050">
              <a:buFont typeface="Wingdings" pitchFamily="2" charset="2"/>
              <a:buChar char="Ø"/>
            </a:pPr>
            <a:r>
              <a:rPr lang="uk-UA" sz="2000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Залучення </a:t>
            </a:r>
            <a:r>
              <a:rPr lang="uk-UA" sz="2000" dirty="0" err="1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підлітка</a:t>
            </a:r>
            <a:r>
              <a:rPr lang="uk-UA" sz="2000" dirty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 до такої діяльності, що лежить у сфері інтересів дорослих, але в той же час дає можливості йому реалізувати і затвердити себе на рівні дорослих.</a:t>
            </a:r>
            <a:endParaRPr lang="ru-RU" sz="2000" dirty="0">
              <a:solidFill>
                <a:srgbClr val="8E47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lvl="0" indent="2730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Не пред’являти підліткові завищену вимогу, не підтверджену можливістю дитини.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lvl="0" indent="2730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Чесно вказувати підліткові на його успіхи та невдачі (причому успіхи пояснювати його здібностями, а невдачі – недостатньою підготовкою).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lvl="0" indent="2730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8E4700"/>
                </a:solidFill>
                <a:latin typeface="Comic Sans MS" panose="030F0702030302020204" pitchFamily="66" charset="0"/>
                <a:cs typeface="Times New Roman" pitchFamily="18" charset="0"/>
              </a:rPr>
              <a:t>Не захвалювати підлітка, пояснюючи його невдачі випадковістю, оскільки це формує у дітей  ефект неадекватності.</a:t>
            </a:r>
            <a:endParaRPr lang="ru-RU" sz="2000" dirty="0" smtClean="0">
              <a:solidFill>
                <a:srgbClr val="8E47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2457119"/>
            <a:ext cx="3366521" cy="4274136"/>
            <a:chOff x="0" y="2272074"/>
            <a:chExt cx="3338904" cy="4292876"/>
          </a:xfrm>
        </p:grpSpPr>
        <p:pic>
          <p:nvPicPr>
            <p:cNvPr id="4100" name="Picture 4" descr="http://s46.radikal.ru/i114/0902/64/fdd49bd584bf.png"/>
            <p:cNvPicPr>
              <a:picLocks noChangeAspect="1" noChangeArrowheads="1"/>
            </p:cNvPicPr>
            <p:nvPr/>
          </p:nvPicPr>
          <p:blipFill>
            <a:blip r:embed="rId2" cstate="print"/>
            <a:srcRect t="5970"/>
            <a:stretch>
              <a:fillRect/>
            </a:stretch>
          </p:blipFill>
          <p:spPr bwMode="auto">
            <a:xfrm>
              <a:off x="0" y="2272074"/>
              <a:ext cx="3338904" cy="429287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696540" y="2914417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rgbClr val="603000"/>
                  </a:solidFill>
                  <a:latin typeface="Comic Sans MS" panose="030F0702030302020204" pitchFamily="66" charset="0"/>
                </a:rPr>
                <a:t>Шляхи</a:t>
              </a:r>
              <a:endParaRPr lang="ru-RU" sz="2400" b="1" dirty="0">
                <a:solidFill>
                  <a:srgbClr val="603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1038454">
              <a:off x="147733" y="3550453"/>
              <a:ext cx="1526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solidFill>
                    <a:srgbClr val="603000"/>
                  </a:solidFill>
                  <a:latin typeface="Comic Sans MS" panose="030F0702030302020204" pitchFamily="66" charset="0"/>
                </a:defRPr>
              </a:lvl1pPr>
            </a:lstStyle>
            <a:p>
              <a:r>
                <a:rPr lang="uk-UA" sz="2000" dirty="0"/>
                <a:t>вирішення</a:t>
              </a:r>
              <a:endParaRPr lang="ru-RU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928066">
              <a:off x="1621400" y="4175393"/>
              <a:ext cx="1461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solidFill>
                    <a:srgbClr val="603000"/>
                  </a:solidFill>
                  <a:latin typeface="Comic Sans MS" panose="030F0702030302020204" pitchFamily="66" charset="0"/>
                </a:defRPr>
              </a:lvl1pPr>
            </a:lstStyle>
            <a:p>
              <a:r>
                <a:rPr lang="uk-UA" sz="2000" dirty="0"/>
                <a:t>проблеми</a:t>
              </a:r>
              <a:endParaRPr lang="ru-RU" dirty="0"/>
            </a:p>
          </p:txBody>
        </p:sp>
      </p:grp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1093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“У сім'ї – підліток”</vt:lpstr>
      <vt:lpstr>«Структура особистості підлітка … в ній немає нічого сталого,  остаточного та нерухомого. Все в ній – перехід, все тече…»   Л.С.Виготський </vt:lpstr>
      <vt:lpstr>Психофізіологічні особливості підлітків:</vt:lpstr>
      <vt:lpstr>Слайд 4</vt:lpstr>
      <vt:lpstr>Слайд 5</vt:lpstr>
      <vt:lpstr>Слайд 6</vt:lpstr>
      <vt:lpstr>Слайд 7</vt:lpstr>
      <vt:lpstr>Слайд 8</vt:lpstr>
      <vt:lpstr>Слайд 9</vt:lpstr>
      <vt:lpstr>Поради батькам:</vt:lpstr>
      <vt:lpstr>       Поради батькам:</vt:lpstr>
      <vt:lpstr>          Шановні батьки!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“У сім'ї – підліток”</dc:title>
  <dc:creator>User</dc:creator>
  <cp:lastModifiedBy>Пользователь Windows</cp:lastModifiedBy>
  <cp:revision>10</cp:revision>
  <dcterms:created xsi:type="dcterms:W3CDTF">2020-11-13T07:35:23Z</dcterms:created>
  <dcterms:modified xsi:type="dcterms:W3CDTF">2020-11-13T09:24:26Z</dcterms:modified>
</cp:coreProperties>
</file>