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72" r:id="rId3"/>
    <p:sldId id="273" r:id="rId4"/>
    <p:sldId id="282" r:id="rId5"/>
    <p:sldId id="283" r:id="rId6"/>
    <p:sldId id="281" r:id="rId7"/>
    <p:sldId id="284" r:id="rId8"/>
    <p:sldId id="274" r:id="rId9"/>
    <p:sldId id="275" r:id="rId10"/>
    <p:sldId id="286" r:id="rId11"/>
    <p:sldId id="260" r:id="rId12"/>
    <p:sldId id="287" r:id="rId13"/>
    <p:sldId id="285" r:id="rId14"/>
    <p:sldId id="276" r:id="rId15"/>
    <p:sldId id="277" r:id="rId16"/>
    <p:sldId id="279" r:id="rId17"/>
    <p:sldId id="269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7" autoAdjust="0"/>
    <p:restoredTop sz="94660"/>
  </p:normalViewPr>
  <p:slideViewPr>
    <p:cSldViewPr>
      <p:cViewPr varScale="1">
        <p:scale>
          <a:sx n="83" d="100"/>
          <a:sy n="83" d="100"/>
        </p:scale>
        <p:origin x="-135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Всесвітній День солідарності з ВІЛ-позитивними людьми – Харківський  обласний центр соціальних служб для сім'ї, дітей та молоді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15436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2552242" cy="299934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Прямоугольник 6"/>
          <p:cNvSpPr/>
          <p:nvPr/>
        </p:nvSpPr>
        <p:spPr>
          <a:xfrm>
            <a:off x="2857488" y="2071678"/>
            <a:ext cx="5857916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uk-UA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Потрапляння через ранки або подряпини крові хворої людини</a:t>
            </a:r>
            <a:endParaRPr lang="ru-RU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00430" y="1142984"/>
            <a:ext cx="5429288" cy="1015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uk-UA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 норм стерилізації інструментів під час переливання крові</a:t>
            </a:r>
            <a:endParaRPr lang="ru-RU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4" name="Picture 4" descr="Чернівецькй центр переливання крові потребує донорів » Чернівецький промінь  | Новини. Буковина. Чернівці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785794"/>
            <a:ext cx="3202075" cy="18240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Прямоугольник 7"/>
          <p:cNvSpPr/>
          <p:nvPr/>
        </p:nvSpPr>
        <p:spPr>
          <a:xfrm>
            <a:off x="3643306" y="3286122"/>
            <a:ext cx="5357850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uk-UA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 хворої матері до дитини у період вагітності і годування груддю.</a:t>
            </a:r>
            <a:endParaRPr lang="ru-RU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8" name="Picture 8" descr="Досвяткувалася: у Сарнах немовля в лікарню доставили патрульні, а не п`яна  мати (ФОТО) | Новини Рівного на Rivne Med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214686"/>
            <a:ext cx="3214710" cy="20002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ozok.click/uploads/9-osnovy-zdorovia-bekh/9-osnovy-zdorovia-bekh-1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00108"/>
            <a:ext cx="8715436" cy="53878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571472" y="214290"/>
            <a:ext cx="785818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solidFill>
                  <a:srgbClr val="002060"/>
                </a:solidFill>
                <a:latin typeface="Georgia" pitchFamily="18" charset="0"/>
              </a:rPr>
              <a:t>Стадії</a:t>
            </a: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Georgia" pitchFamily="18" charset="0"/>
              </a:rPr>
              <a:t>ВІЛ-інфекції</a:t>
            </a: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 та </a:t>
            </a:r>
            <a:r>
              <a:rPr lang="ru-RU" sz="2000" dirty="0" err="1" smtClean="0">
                <a:solidFill>
                  <a:srgbClr val="002060"/>
                </a:solidFill>
                <a:latin typeface="Georgia" pitchFamily="18" charset="0"/>
              </a:rPr>
              <a:t>їхні</a:t>
            </a: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Georgia" pitchFamily="18" charset="0"/>
              </a:rPr>
              <a:t>ознаки</a:t>
            </a:r>
            <a:endParaRPr lang="ru-RU" sz="2000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Виховна година &quot;Вся правда про ВІЛ-СНІД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55648"/>
            <a:ext cx="8572560" cy="61880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player.myshared.ru/9/923367/slides/slide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8429684" cy="6286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player.myshared.ru/9/923367/slides/slide_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32149"/>
            <a:ext cx="8572560" cy="64115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Пам’ятай! Небезпека поряд! Твоє життя залежить від твоїх обдуманих дій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8358246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Всесвітній день боротьби зі СНІД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71480"/>
            <a:ext cx="8106176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player.myshared.ru/17/1100597/slides/slide_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28604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player.myshared.ru/9/923367/slides/slide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8643998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player.myshared.ru/9/923367/slides/slide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429684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uzrf.ru/userfiles/image/segodny/Joshua_Lederbe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2381250" cy="337185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86116" y="428604"/>
            <a:ext cx="5429288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Джошуа</a:t>
            </a:r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Летерберг</a:t>
            </a:r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американський генетик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2357430"/>
            <a:ext cx="6357966" cy="3883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 </a:t>
            </a:r>
            <a:r>
              <a:rPr lang="ru-RU" b="1" dirty="0" smtClean="0"/>
              <a:t> </a:t>
            </a:r>
            <a:r>
              <a:rPr lang="ru-RU" sz="2000" b="1" i="1" dirty="0" smtClean="0">
                <a:solidFill>
                  <a:srgbClr val="C00000"/>
                </a:solidFill>
                <a:latin typeface="Georgia" pitchFamily="18" charset="0"/>
              </a:rPr>
              <a:t>«</a:t>
            </a:r>
            <a:r>
              <a:rPr lang="ru-RU" sz="2000" b="1" i="1" dirty="0" err="1" smtClean="0">
                <a:solidFill>
                  <a:srgbClr val="C00000"/>
                </a:solidFill>
                <a:latin typeface="Georgia" pitchFamily="18" charset="0"/>
              </a:rPr>
              <a:t>Єдине</a:t>
            </a:r>
            <a:r>
              <a:rPr lang="ru-RU" sz="2000" b="1" i="1" dirty="0" smtClean="0">
                <a:solidFill>
                  <a:srgbClr val="C00000"/>
                </a:solidFill>
                <a:latin typeface="Georgia" pitchFamily="18" charset="0"/>
              </a:rPr>
              <a:t>, </a:t>
            </a:r>
            <a:r>
              <a:rPr lang="ru-RU" sz="2000" b="1" i="1" dirty="0" err="1" smtClean="0">
                <a:solidFill>
                  <a:srgbClr val="C00000"/>
                </a:solidFill>
                <a:latin typeface="Georgia" pitchFamily="18" charset="0"/>
              </a:rPr>
              <a:t>що</a:t>
            </a:r>
            <a:r>
              <a:rPr lang="ru-RU" sz="2000" b="1" i="1" dirty="0" smtClean="0">
                <a:solidFill>
                  <a:srgbClr val="C00000"/>
                </a:solidFill>
                <a:latin typeface="Georgia" pitchFamily="18" charset="0"/>
              </a:rPr>
              <a:t>  </a:t>
            </a:r>
            <a:r>
              <a:rPr lang="ru-RU" sz="2000" b="1" i="1" dirty="0" err="1" smtClean="0">
                <a:solidFill>
                  <a:srgbClr val="C00000"/>
                </a:solidFill>
                <a:latin typeface="Georgia" pitchFamily="18" charset="0"/>
              </a:rPr>
              <a:t>може</a:t>
            </a:r>
            <a:r>
              <a:rPr lang="ru-RU" sz="2000" b="1" i="1" dirty="0" smtClean="0">
                <a:solidFill>
                  <a:srgbClr val="C00000"/>
                </a:solidFill>
                <a:latin typeface="Georgia" pitchFamily="18" charset="0"/>
              </a:rPr>
              <a:t>   реально </a:t>
            </a:r>
            <a:r>
              <a:rPr lang="ru-RU" sz="2000" b="1" i="1" dirty="0" err="1" smtClean="0">
                <a:solidFill>
                  <a:srgbClr val="C00000"/>
                </a:solidFill>
                <a:latin typeface="Georgia" pitchFamily="18" charset="0"/>
              </a:rPr>
              <a:t>загрожувати</a:t>
            </a:r>
            <a:r>
              <a:rPr lang="ru-RU" sz="2000" b="1" i="1" dirty="0" smtClean="0">
                <a:solidFill>
                  <a:srgbClr val="C00000"/>
                </a:solidFill>
                <a:latin typeface="Georgia" pitchFamily="18" charset="0"/>
              </a:rPr>
              <a:t>   </a:t>
            </a:r>
            <a:r>
              <a:rPr lang="ru-RU" sz="2000" b="1" i="1" dirty="0" err="1" smtClean="0">
                <a:solidFill>
                  <a:srgbClr val="C00000"/>
                </a:solidFill>
                <a:latin typeface="Georgia" pitchFamily="18" charset="0"/>
              </a:rPr>
              <a:t>людству</a:t>
            </a:r>
            <a:r>
              <a:rPr lang="ru-RU" sz="2000" b="1" i="1" dirty="0" smtClean="0">
                <a:solidFill>
                  <a:srgbClr val="C00000"/>
                </a:solidFill>
                <a:latin typeface="Georgia" pitchFamily="18" charset="0"/>
              </a:rPr>
              <a:t> – </a:t>
            </a:r>
            <a:r>
              <a:rPr lang="ru-RU" sz="2000" b="1" i="1" dirty="0" err="1" smtClean="0">
                <a:solidFill>
                  <a:srgbClr val="C00000"/>
                </a:solidFill>
                <a:latin typeface="Georgia" pitchFamily="18" charset="0"/>
              </a:rPr>
              <a:t>це</a:t>
            </a:r>
            <a:r>
              <a:rPr lang="ru-RU" sz="2000" b="1" i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  <a:latin typeface="Georgia" pitchFamily="18" charset="0"/>
              </a:rPr>
              <a:t>віруси</a:t>
            </a:r>
            <a:r>
              <a:rPr lang="ru-RU" sz="2000" b="1" i="1" dirty="0" smtClean="0">
                <a:solidFill>
                  <a:srgbClr val="C00000"/>
                </a:solidFill>
                <a:latin typeface="Georgia" pitchFamily="18" charset="0"/>
              </a:rPr>
              <a:t>, </a:t>
            </a:r>
            <a:r>
              <a:rPr lang="ru-RU" sz="2000" b="1" i="1" dirty="0" err="1" smtClean="0">
                <a:solidFill>
                  <a:srgbClr val="C00000"/>
                </a:solidFill>
                <a:latin typeface="Georgia" pitchFamily="18" charset="0"/>
              </a:rPr>
              <a:t>світ</a:t>
            </a:r>
            <a:r>
              <a:rPr lang="ru-RU" sz="2000" b="1" i="1" dirty="0" smtClean="0">
                <a:solidFill>
                  <a:srgbClr val="C00000"/>
                </a:solidFill>
                <a:latin typeface="Georgia" pitchFamily="18" charset="0"/>
              </a:rPr>
              <a:t>  </a:t>
            </a:r>
            <a:r>
              <a:rPr lang="ru-RU" sz="2000" b="1" i="1" dirty="0" err="1" smtClean="0">
                <a:solidFill>
                  <a:srgbClr val="C00000"/>
                </a:solidFill>
                <a:latin typeface="Georgia" pitchFamily="18" charset="0"/>
              </a:rPr>
              <a:t>яких</a:t>
            </a:r>
            <a:r>
              <a:rPr lang="ru-RU" sz="2000" b="1" i="1" dirty="0" smtClean="0">
                <a:solidFill>
                  <a:srgbClr val="C00000"/>
                </a:solidFill>
                <a:latin typeface="Georgia" pitchFamily="18" charset="0"/>
              </a:rPr>
              <a:t>  мало </a:t>
            </a:r>
            <a:r>
              <a:rPr lang="ru-RU" sz="2000" b="1" i="1" dirty="0" err="1" smtClean="0">
                <a:solidFill>
                  <a:srgbClr val="C00000"/>
                </a:solidFill>
                <a:latin typeface="Georgia" pitchFamily="18" charset="0"/>
              </a:rPr>
              <a:t>відомий</a:t>
            </a:r>
            <a:r>
              <a:rPr lang="ru-RU" sz="2000" b="1" i="1" dirty="0" smtClean="0">
                <a:solidFill>
                  <a:srgbClr val="C00000"/>
                </a:solidFill>
                <a:latin typeface="Georgia" pitchFamily="18" charset="0"/>
              </a:rPr>
              <a:t>  нам, </a:t>
            </a:r>
            <a:r>
              <a:rPr lang="ru-RU" sz="2000" b="1" i="1" dirty="0" err="1" smtClean="0">
                <a:solidFill>
                  <a:srgbClr val="C00000"/>
                </a:solidFill>
                <a:latin typeface="Georgia" pitchFamily="18" charset="0"/>
              </a:rPr>
              <a:t>які</a:t>
            </a:r>
            <a:r>
              <a:rPr lang="ru-RU" sz="2000" b="1" i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  <a:latin typeface="Georgia" pitchFamily="18" charset="0"/>
              </a:rPr>
              <a:t>дуже</a:t>
            </a:r>
            <a:r>
              <a:rPr lang="ru-RU" sz="2000" b="1" i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  <a:latin typeface="Georgia" pitchFamily="18" charset="0"/>
              </a:rPr>
              <a:t>швидко</a:t>
            </a:r>
            <a:r>
              <a:rPr lang="ru-RU" sz="2000" b="1" i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  <a:latin typeface="Georgia" pitchFamily="18" charset="0"/>
              </a:rPr>
              <a:t>еволюціонують</a:t>
            </a:r>
            <a:r>
              <a:rPr lang="ru-RU" sz="2000" b="1" i="1" dirty="0" smtClean="0">
                <a:solidFill>
                  <a:srgbClr val="C00000"/>
                </a:solidFill>
                <a:latin typeface="Georgia" pitchFamily="18" charset="0"/>
              </a:rPr>
              <a:t> у </a:t>
            </a:r>
            <a:r>
              <a:rPr lang="ru-RU" sz="2000" b="1" i="1" dirty="0" err="1" smtClean="0">
                <a:solidFill>
                  <a:srgbClr val="C00000"/>
                </a:solidFill>
                <a:latin typeface="Georgia" pitchFamily="18" charset="0"/>
              </a:rPr>
              <a:t>сучасному</a:t>
            </a:r>
            <a:r>
              <a:rPr lang="ru-RU" sz="2000" b="1" i="1" dirty="0" smtClean="0">
                <a:solidFill>
                  <a:srgbClr val="C00000"/>
                </a:solidFill>
                <a:latin typeface="Georgia" pitchFamily="18" charset="0"/>
              </a:rPr>
              <a:t>  техногенному  </a:t>
            </a:r>
            <a:r>
              <a:rPr lang="ru-RU" sz="2000" b="1" i="1" dirty="0" err="1" smtClean="0">
                <a:solidFill>
                  <a:srgbClr val="C00000"/>
                </a:solidFill>
                <a:latin typeface="Georgia" pitchFamily="18" charset="0"/>
              </a:rPr>
              <a:t>середовищі</a:t>
            </a:r>
            <a:r>
              <a:rPr lang="ru-RU" sz="2000" b="1" i="1" dirty="0" smtClean="0">
                <a:solidFill>
                  <a:srgbClr val="C00000"/>
                </a:solidFill>
                <a:latin typeface="Georgia" pitchFamily="18" charset="0"/>
              </a:rPr>
              <a:t>» -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b="1" dirty="0" err="1" smtClean="0">
                <a:latin typeface="Georgia" pitchFamily="18" charset="0"/>
              </a:rPr>
              <a:t>Джошуа</a:t>
            </a:r>
            <a:r>
              <a:rPr lang="ru-RU" sz="2000" b="1" dirty="0" smtClean="0">
                <a:latin typeface="Georgia" pitchFamily="18" charset="0"/>
              </a:rPr>
              <a:t> </a:t>
            </a:r>
            <a:r>
              <a:rPr lang="ru-RU" sz="2000" b="1" dirty="0" err="1" smtClean="0">
                <a:latin typeface="Georgia" pitchFamily="18" charset="0"/>
              </a:rPr>
              <a:t>Летерберг</a:t>
            </a:r>
            <a:r>
              <a:rPr lang="ru-RU" sz="2000" b="1" dirty="0" smtClean="0">
                <a:latin typeface="Georgia" pitchFamily="18" charset="0"/>
              </a:rPr>
              <a:t>, </a:t>
            </a:r>
            <a:r>
              <a:rPr lang="ru-RU" sz="2000" b="1" dirty="0" err="1" smtClean="0">
                <a:latin typeface="Georgia" pitchFamily="18" charset="0"/>
              </a:rPr>
              <a:t>Нобелівський</a:t>
            </a:r>
            <a:r>
              <a:rPr lang="ru-RU" sz="2000" b="1" dirty="0" smtClean="0">
                <a:latin typeface="Georgia" pitchFamily="18" charset="0"/>
              </a:rPr>
              <a:t> лауреат у </a:t>
            </a:r>
            <a:r>
              <a:rPr lang="ru-RU" sz="2000" b="1" dirty="0" err="1" smtClean="0">
                <a:latin typeface="Georgia" pitchFamily="18" charset="0"/>
              </a:rPr>
              <a:t>галузі</a:t>
            </a:r>
            <a:r>
              <a:rPr lang="ru-RU" sz="2000" b="1" dirty="0" smtClean="0">
                <a:latin typeface="Georgia" pitchFamily="18" charset="0"/>
              </a:rPr>
              <a:t> </a:t>
            </a:r>
            <a:r>
              <a:rPr lang="ru-RU" sz="2000" b="1" dirty="0" err="1" smtClean="0">
                <a:latin typeface="Georgia" pitchFamily="18" charset="0"/>
              </a:rPr>
              <a:t>медицини</a:t>
            </a:r>
            <a:r>
              <a:rPr lang="ru-RU" sz="2000" b="1" dirty="0" smtClean="0">
                <a:latin typeface="Georgia" pitchFamily="18" charset="0"/>
              </a:rPr>
              <a:t>, перша </a:t>
            </a:r>
            <a:r>
              <a:rPr lang="ru-RU" sz="2000" b="1" dirty="0" err="1" smtClean="0">
                <a:latin typeface="Georgia" pitchFamily="18" charset="0"/>
              </a:rPr>
              <a:t>людина</a:t>
            </a:r>
            <a:r>
              <a:rPr lang="ru-RU" sz="2000" b="1" dirty="0" smtClean="0">
                <a:latin typeface="Georgia" pitchFamily="18" charset="0"/>
              </a:rPr>
              <a:t>, яка </a:t>
            </a:r>
            <a:r>
              <a:rPr lang="ru-RU" sz="2000" b="1" dirty="0" err="1" smtClean="0">
                <a:latin typeface="Georgia" pitchFamily="18" charset="0"/>
              </a:rPr>
              <a:t>відокремила</a:t>
            </a:r>
            <a:r>
              <a:rPr lang="ru-RU" sz="2000" b="1" dirty="0" smtClean="0">
                <a:latin typeface="Georgia" pitchFamily="18" charset="0"/>
              </a:rPr>
              <a:t> </a:t>
            </a:r>
            <a:r>
              <a:rPr lang="ru-RU" sz="2000" b="1" dirty="0" err="1" smtClean="0">
                <a:latin typeface="Georgia" pitchFamily="18" charset="0"/>
              </a:rPr>
              <a:t>вірус</a:t>
            </a:r>
            <a:r>
              <a:rPr lang="ru-RU" sz="2000" b="1" dirty="0" smtClean="0">
                <a:latin typeface="Georgia" pitchFamily="18" charset="0"/>
              </a:rPr>
              <a:t> </a:t>
            </a:r>
            <a:r>
              <a:rPr lang="ru-RU" sz="2000" b="1" dirty="0" err="1" smtClean="0">
                <a:latin typeface="Georgia" pitchFamily="18" charset="0"/>
              </a:rPr>
              <a:t>СНІДу</a:t>
            </a:r>
            <a:r>
              <a:rPr lang="ru-RU" sz="2000" b="1" dirty="0" smtClean="0">
                <a:latin typeface="Georgia" pitchFamily="18" charset="0"/>
              </a:rPr>
              <a:t> у </a:t>
            </a:r>
            <a:r>
              <a:rPr lang="ru-RU" sz="2000" b="1" dirty="0" err="1" smtClean="0">
                <a:latin typeface="Georgia" pitchFamily="18" charset="0"/>
              </a:rPr>
              <a:t>крові</a:t>
            </a:r>
            <a:r>
              <a:rPr lang="ru-RU" sz="2000" b="1" dirty="0" smtClean="0">
                <a:latin typeface="Georgia" pitchFamily="18" charset="0"/>
              </a:rPr>
              <a:t> </a:t>
            </a:r>
            <a:r>
              <a:rPr lang="ru-RU" sz="2000" b="1" dirty="0" err="1" smtClean="0">
                <a:latin typeface="Georgia" pitchFamily="18" charset="0"/>
              </a:rPr>
              <a:t>людини</a:t>
            </a:r>
            <a:r>
              <a:rPr lang="ru-RU" b="1" dirty="0" smtClean="0">
                <a:latin typeface="Georgia" pitchFamily="18" charset="0"/>
              </a:rPr>
              <a:t>.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14290"/>
            <a:ext cx="850112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СНІД – Синдром Набутого Імунодефіциту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persons-info.com/userfiles/image/persons/10000-20000/17000-18000/17816/BUTS_Edvin_Tomas1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69" y="1428736"/>
            <a:ext cx="3200397" cy="4199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Прямоугольник 6"/>
          <p:cNvSpPr/>
          <p:nvPr/>
        </p:nvSpPr>
        <p:spPr>
          <a:xfrm>
            <a:off x="285720" y="1357298"/>
            <a:ext cx="4786346" cy="3785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  <a:cs typeface="Times New Roman" panose="02020603050405020304" pitchFamily="18" charset="0"/>
              </a:rPr>
              <a:t>1 </a:t>
            </a:r>
            <a:r>
              <a:rPr lang="ru-RU" sz="2400" b="1" i="1" dirty="0" err="1" smtClean="0">
                <a:solidFill>
                  <a:srgbClr val="C00000"/>
                </a:solidFill>
                <a:latin typeface="Georgia" pitchFamily="18" charset="0"/>
                <a:cs typeface="Times New Roman" panose="02020603050405020304" pitchFamily="18" charset="0"/>
              </a:rPr>
              <a:t>грудня</a:t>
            </a:r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  <a:cs typeface="Times New Roman" panose="02020603050405020304" pitchFamily="18" charset="0"/>
              </a:rPr>
              <a:t> 1974 </a:t>
            </a:r>
            <a:r>
              <a:rPr lang="ru-RU" sz="2400" b="1" dirty="0" smtClean="0">
                <a:latin typeface="Georgia" pitchFamily="18" charset="0"/>
                <a:cs typeface="Times New Roman" panose="02020603050405020304" pitchFamily="18" charset="0"/>
              </a:rPr>
              <a:t>року в </a:t>
            </a:r>
            <a:r>
              <a:rPr lang="ru-RU" sz="2400" b="1" dirty="0" err="1" smtClean="0">
                <a:latin typeface="Georgia" pitchFamily="18" charset="0"/>
                <a:cs typeface="Times New Roman" panose="02020603050405020304" pitchFamily="18" charset="0"/>
              </a:rPr>
              <a:t>Каліфорнії</a:t>
            </a:r>
            <a:r>
              <a:rPr lang="ru-RU" sz="2400" b="1" dirty="0" smtClean="0"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Georgia" pitchFamily="18" charset="0"/>
                <a:cs typeface="Times New Roman" panose="02020603050405020304" pitchFamily="18" charset="0"/>
              </a:rPr>
              <a:t>лікарем</a:t>
            </a:r>
            <a:r>
              <a:rPr lang="ru-RU" sz="2400" b="1" dirty="0" smtClean="0"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  <a:cs typeface="Times New Roman" panose="02020603050405020304" pitchFamily="18" charset="0"/>
              </a:rPr>
              <a:t>Томасом </a:t>
            </a:r>
            <a:r>
              <a:rPr lang="ru-RU" sz="2400" b="1" i="1" dirty="0" err="1" smtClean="0">
                <a:solidFill>
                  <a:srgbClr val="C00000"/>
                </a:solidFill>
                <a:latin typeface="Georgia" pitchFamily="18" charset="0"/>
                <a:cs typeface="Times New Roman" panose="02020603050405020304" pitchFamily="18" charset="0"/>
              </a:rPr>
              <a:t>Едвіном</a:t>
            </a:r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Georgia" pitchFamily="18" charset="0"/>
                <a:cs typeface="Times New Roman" panose="02020603050405020304" pitchFamily="18" charset="0"/>
              </a:rPr>
              <a:t>уперше</a:t>
            </a:r>
            <a:r>
              <a:rPr lang="ru-RU" sz="2400" b="1" dirty="0" smtClean="0"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Georgia" pitchFamily="18" charset="0"/>
                <a:cs typeface="Times New Roman" panose="02020603050405020304" pitchFamily="18" charset="0"/>
              </a:rPr>
              <a:t>було</a:t>
            </a:r>
            <a:r>
              <a:rPr lang="ru-RU" sz="2400" b="1" dirty="0" smtClean="0"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Georgia" pitchFamily="18" charset="0"/>
                <a:cs typeface="Times New Roman" panose="02020603050405020304" pitchFamily="18" charset="0"/>
              </a:rPr>
              <a:t>діагностовано</a:t>
            </a:r>
            <a:r>
              <a:rPr lang="ru-RU" sz="2400" b="1" dirty="0" smtClean="0">
                <a:latin typeface="Georgia" pitchFamily="18" charset="0"/>
                <a:cs typeface="Times New Roman" panose="02020603050405020304" pitchFamily="18" charset="0"/>
              </a:rPr>
              <a:t> хворобу </a:t>
            </a:r>
            <a:r>
              <a:rPr lang="ru-RU" sz="2400" b="1" dirty="0" err="1" smtClean="0">
                <a:latin typeface="Georgia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b="1" dirty="0" smtClean="0">
                <a:latin typeface="Georgia" pitchFamily="18" charset="0"/>
                <a:cs typeface="Times New Roman" panose="02020603050405020304" pitchFamily="18" charset="0"/>
              </a:rPr>
              <a:t>, яка не </a:t>
            </a:r>
            <a:r>
              <a:rPr lang="ru-RU" sz="2400" b="1" dirty="0" err="1" smtClean="0">
                <a:latin typeface="Georgia" pitchFamily="18" charset="0"/>
                <a:cs typeface="Times New Roman" panose="02020603050405020304" pitchFamily="18" charset="0"/>
              </a:rPr>
              <a:t>поширюється</a:t>
            </a:r>
            <a:r>
              <a:rPr lang="ru-RU" sz="2400" b="1" dirty="0" smtClean="0">
                <a:latin typeface="Georgia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dirty="0" err="1" smtClean="0">
                <a:latin typeface="Georgia" pitchFamily="18" charset="0"/>
                <a:cs typeface="Times New Roman" panose="02020603050405020304" pitchFamily="18" charset="0"/>
              </a:rPr>
              <a:t>піддослідних</a:t>
            </a:r>
            <a:r>
              <a:rPr lang="ru-RU" sz="2400" b="1" dirty="0" smtClean="0"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Georgia" pitchFamily="18" charset="0"/>
                <a:cs typeface="Times New Roman" panose="02020603050405020304" pitchFamily="18" charset="0"/>
              </a:rPr>
              <a:t>тварин</a:t>
            </a:r>
            <a:r>
              <a:rPr lang="ru-RU" sz="2400" b="1" dirty="0" smtClean="0">
                <a:latin typeface="Georgia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latin typeface="Georgia" pitchFamily="18" charset="0"/>
                <a:cs typeface="Times New Roman" panose="02020603050405020304" pitchFamily="18" charset="0"/>
              </a:rPr>
              <a:t>але</a:t>
            </a:r>
            <a:r>
              <a:rPr lang="ru-RU" sz="2400" b="1" dirty="0" smtClean="0"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Georgia" pitchFamily="18" charset="0"/>
                <a:cs typeface="Times New Roman" panose="02020603050405020304" pitchFamily="18" charset="0"/>
              </a:rPr>
              <a:t>симптоми</a:t>
            </a:r>
            <a:r>
              <a:rPr lang="ru-RU" sz="2400" b="1" dirty="0" smtClean="0"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Georgia" pitchFamily="18" charset="0"/>
                <a:cs typeface="Times New Roman" panose="02020603050405020304" pitchFamily="18" charset="0"/>
              </a:rPr>
              <a:t>цієї</a:t>
            </a:r>
            <a:r>
              <a:rPr lang="ru-RU" sz="2400" b="1" dirty="0" smtClean="0"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Georgia" pitchFamily="18" charset="0"/>
                <a:cs typeface="Times New Roman" panose="02020603050405020304" pitchFamily="18" charset="0"/>
              </a:rPr>
              <a:t>хвороби</a:t>
            </a:r>
            <a:r>
              <a:rPr lang="ru-RU" sz="2400" b="1" dirty="0" smtClean="0"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Georgia" pitchFamily="18" charset="0"/>
                <a:cs typeface="Times New Roman" panose="02020603050405020304" pitchFamily="18" charset="0"/>
              </a:rPr>
              <a:t>передавалися</a:t>
            </a:r>
            <a:r>
              <a:rPr lang="ru-RU" sz="2400" b="1" dirty="0" smtClean="0">
                <a:latin typeface="Georgia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400" b="1" dirty="0" err="1" smtClean="0">
                <a:latin typeface="Georgia" pitchFamily="18" charset="0"/>
                <a:cs typeface="Times New Roman" panose="02020603050405020304" pitchFamily="18" charset="0"/>
              </a:rPr>
              <a:t>статеві</a:t>
            </a:r>
            <a:r>
              <a:rPr lang="ru-RU" sz="2400" b="1" dirty="0" smtClean="0"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Georgia" pitchFamily="18" charset="0"/>
                <a:cs typeface="Times New Roman" panose="02020603050405020304" pitchFamily="18" charset="0"/>
              </a:rPr>
              <a:t>контакти</a:t>
            </a:r>
            <a:r>
              <a:rPr lang="ru-RU" sz="2400" b="1" dirty="0" smtClean="0"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Georgia" pitchFamily="18" charset="0"/>
                <a:cs typeface="Times New Roman" panose="02020603050405020304" pitchFamily="18" charset="0"/>
              </a:rPr>
              <a:t>і</a:t>
            </a:r>
            <a:r>
              <a:rPr lang="ru-RU" sz="2400" b="1" dirty="0" smtClean="0">
                <a:latin typeface="Georgia" pitchFamily="18" charset="0"/>
                <a:cs typeface="Times New Roman" panose="02020603050405020304" pitchFamily="18" charset="0"/>
              </a:rPr>
              <a:t> кров </a:t>
            </a:r>
            <a:r>
              <a:rPr lang="ru-RU" sz="2400" b="1" dirty="0" err="1" smtClean="0">
                <a:latin typeface="Georgia" pitchFamily="18" charset="0"/>
                <a:cs typeface="Times New Roman" panose="02020603050405020304" pitchFamily="18" charset="0"/>
              </a:rPr>
              <a:t>людини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5984" y="285728"/>
            <a:ext cx="500065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Georgia" pitchFamily="18" charset="0"/>
                <a:cs typeface="Times New Roman" panose="02020603050405020304" pitchFamily="18" charset="0"/>
              </a:rPr>
              <a:t>С Н І Д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643050"/>
            <a:ext cx="8715436" cy="40934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тому,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хворого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симптомів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захворювань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розвиваються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ураження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захисної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Набутий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тому,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зараження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ВІЛ-інфекцією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не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спадковим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Імунний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тому,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ВІЛ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вражає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імунну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захисну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систему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інфекцій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запобігає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виникненню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пухлин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</a:p>
          <a:p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Дефіцит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тому, 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імунна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не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виконує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відповідних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захисних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через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підвищується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схильність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злоякісних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пухлин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збільшується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вразливість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бактеріальних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вірусних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інфекцій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звичайних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безпечними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людей.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І Л – вірус імунодефіциту людини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643050"/>
            <a:ext cx="5643602" cy="47089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  <a:cs typeface="Times New Roman" panose="02020603050405020304" pitchFamily="18" charset="0"/>
              </a:rPr>
              <a:t>1982 р.</a:t>
            </a:r>
            <a:r>
              <a:rPr lang="ru-RU" sz="2000" b="1" dirty="0" smtClean="0"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Georgia" pitchFamily="18" charset="0"/>
                <a:cs typeface="Times New Roman" panose="02020603050405020304" pitchFamily="18" charset="0"/>
              </a:rPr>
              <a:t>одночасно</a:t>
            </a:r>
            <a:r>
              <a:rPr lang="ru-RU" sz="2000" b="1" dirty="0" smtClean="0"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Georgia" pitchFamily="18" charset="0"/>
                <a:cs typeface="Times New Roman" panose="02020603050405020304" pitchFamily="18" charset="0"/>
              </a:rPr>
              <a:t>двома</a:t>
            </a:r>
            <a:r>
              <a:rPr lang="ru-RU" sz="2000" b="1" dirty="0" smtClean="0"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Georgia" pitchFamily="18" charset="0"/>
                <a:cs typeface="Times New Roman" panose="02020603050405020304" pitchFamily="18" charset="0"/>
              </a:rPr>
              <a:t>групами</a:t>
            </a:r>
            <a:r>
              <a:rPr lang="ru-RU" sz="2000" b="1" dirty="0" smtClean="0"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Georgia" pitchFamily="18" charset="0"/>
                <a:cs typeface="Times New Roman" panose="02020603050405020304" pitchFamily="18" charset="0"/>
              </a:rPr>
              <a:t>вчених</a:t>
            </a:r>
            <a:r>
              <a:rPr lang="ru-RU" sz="2000" b="1" dirty="0" smtClean="0">
                <a:latin typeface="Georgia" pitchFamily="18" charset="0"/>
                <a:cs typeface="Times New Roman" panose="02020603050405020304" pitchFamily="18" charset="0"/>
              </a:rPr>
              <a:t> - у </a:t>
            </a:r>
            <a:r>
              <a:rPr lang="ru-RU" sz="2000" b="1" dirty="0" err="1" smtClean="0">
                <a:latin typeface="Georgia" pitchFamily="18" charset="0"/>
                <a:cs typeface="Times New Roman" panose="02020603050405020304" pitchFamily="18" charset="0"/>
              </a:rPr>
              <a:t>Національному</a:t>
            </a:r>
            <a:r>
              <a:rPr lang="ru-RU" sz="2000" b="1" dirty="0" smtClean="0"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Georgia" pitchFamily="18" charset="0"/>
                <a:cs typeface="Times New Roman" panose="02020603050405020304" pitchFamily="18" charset="0"/>
              </a:rPr>
              <a:t>інституті</a:t>
            </a:r>
            <a:r>
              <a:rPr lang="ru-RU" sz="2000" b="1" dirty="0" smtClean="0">
                <a:latin typeface="Georgia" pitchFamily="18" charset="0"/>
                <a:cs typeface="Times New Roman" panose="02020603050405020304" pitchFamily="18" charset="0"/>
              </a:rPr>
              <a:t> раку в США, </a:t>
            </a:r>
            <a:r>
              <a:rPr lang="ru-RU" sz="2000" b="1" dirty="0" err="1" smtClean="0">
                <a:latin typeface="Georgia" pitchFamily="18" charset="0"/>
                <a:cs typeface="Times New Roman" panose="02020603050405020304" pitchFamily="18" charset="0"/>
              </a:rPr>
              <a:t>під</a:t>
            </a:r>
            <a:r>
              <a:rPr lang="ru-RU" sz="2000" b="1" dirty="0" smtClean="0"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Georgia" pitchFamily="18" charset="0"/>
                <a:cs typeface="Times New Roman" panose="02020603050405020304" pitchFamily="18" charset="0"/>
              </a:rPr>
              <a:t>керівництвом</a:t>
            </a:r>
            <a:r>
              <a:rPr lang="ru-RU" sz="2000" b="1" dirty="0" smtClean="0"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Georgia" pitchFamily="18" charset="0"/>
                <a:cs typeface="Times New Roman" panose="02020603050405020304" pitchFamily="18" charset="0"/>
              </a:rPr>
              <a:t>відомого</a:t>
            </a:r>
            <a:r>
              <a:rPr lang="ru-RU" sz="2000" b="1" dirty="0" smtClean="0"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Georgia" pitchFamily="18" charset="0"/>
                <a:cs typeface="Times New Roman" panose="02020603050405020304" pitchFamily="18" charset="0"/>
              </a:rPr>
              <a:t>імунолога</a:t>
            </a:r>
            <a:r>
              <a:rPr lang="ru-RU" sz="2000" b="1" dirty="0" smtClean="0"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Georgia" pitchFamily="18" charset="0"/>
                <a:cs typeface="Times New Roman" panose="02020603050405020304" pitchFamily="18" charset="0"/>
              </a:rPr>
              <a:t>й</a:t>
            </a:r>
            <a:r>
              <a:rPr lang="ru-RU" sz="2000" b="1" dirty="0" smtClean="0"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Georgia" pitchFamily="18" charset="0"/>
                <a:cs typeface="Times New Roman" panose="02020603050405020304" pitchFamily="18" charset="0"/>
              </a:rPr>
              <a:t>вірусолога</a:t>
            </a:r>
            <a:r>
              <a:rPr lang="ru-RU" sz="2000" b="1" dirty="0" smtClean="0"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Роберта </a:t>
            </a:r>
            <a:r>
              <a:rPr lang="ru-RU" sz="2000" b="1" i="1" dirty="0" err="1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Галло</a:t>
            </a:r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 smtClean="0">
                <a:latin typeface="Georgia" pitchFamily="18" charset="0"/>
                <a:cs typeface="Times New Roman" panose="02020603050405020304" pitchFamily="18" charset="0"/>
              </a:rPr>
              <a:t>і</a:t>
            </a:r>
            <a:r>
              <a:rPr lang="ru-RU" sz="2000" b="1" dirty="0" smtClean="0">
                <a:latin typeface="Georgia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 err="1" smtClean="0">
                <a:latin typeface="Georgia" pitchFamily="18" charset="0"/>
                <a:cs typeface="Times New Roman" panose="02020603050405020304" pitchFamily="18" charset="0"/>
              </a:rPr>
              <a:t>інституті</a:t>
            </a:r>
            <a:r>
              <a:rPr lang="ru-RU" sz="2000" b="1" dirty="0" smtClean="0">
                <a:latin typeface="Georgia" pitchFamily="18" charset="0"/>
                <a:cs typeface="Times New Roman" panose="02020603050405020304" pitchFamily="18" charset="0"/>
              </a:rPr>
              <a:t> Пастера в </a:t>
            </a:r>
            <a:r>
              <a:rPr lang="ru-RU" sz="2000" b="1" dirty="0" err="1" smtClean="0">
                <a:latin typeface="Georgia" pitchFamily="18" charset="0"/>
                <a:cs typeface="Times New Roman" panose="02020603050405020304" pitchFamily="18" charset="0"/>
              </a:rPr>
              <a:t>Парижі</a:t>
            </a:r>
            <a:r>
              <a:rPr lang="ru-RU" sz="2000" b="1" dirty="0" smtClean="0">
                <a:latin typeface="Georgia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latin typeface="Georgia" pitchFamily="18" charset="0"/>
                <a:cs typeface="Times New Roman" panose="02020603050405020304" pitchFamily="18" charset="0"/>
              </a:rPr>
              <a:t>під</a:t>
            </a:r>
            <a:r>
              <a:rPr lang="ru-RU" sz="2000" b="1" dirty="0" smtClean="0"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Georgia" pitchFamily="18" charset="0"/>
                <a:cs typeface="Times New Roman" panose="02020603050405020304" pitchFamily="18" charset="0"/>
              </a:rPr>
              <a:t>керівництвом</a:t>
            </a:r>
            <a:r>
              <a:rPr lang="ru-RU" sz="2000" b="1" dirty="0" smtClean="0"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Люка </a:t>
            </a:r>
            <a:r>
              <a:rPr lang="ru-RU" sz="2000" b="1" i="1" dirty="0" err="1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Монтаньє</a:t>
            </a:r>
            <a:r>
              <a:rPr lang="ru-RU" sz="2000" b="1" dirty="0" smtClean="0">
                <a:latin typeface="Georgia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latin typeface="Georgia" pitchFamily="18" charset="0"/>
                <a:cs typeface="Times New Roman" panose="02020603050405020304" pitchFamily="18" charset="0"/>
              </a:rPr>
              <a:t>був</a:t>
            </a:r>
            <a:r>
              <a:rPr lang="ru-RU" sz="2000" b="1" dirty="0" smtClean="0"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Georgia" pitchFamily="18" charset="0"/>
                <a:cs typeface="Times New Roman" panose="02020603050405020304" pitchFamily="18" charset="0"/>
              </a:rPr>
              <a:t>відкритий</a:t>
            </a:r>
            <a:r>
              <a:rPr lang="ru-RU" sz="2000" b="1" dirty="0" smtClean="0"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Georgia" pitchFamily="18" charset="0"/>
                <a:cs typeface="Times New Roman" panose="02020603050405020304" pitchFamily="18" charset="0"/>
              </a:rPr>
              <a:t>вірус</a:t>
            </a:r>
            <a:r>
              <a:rPr lang="ru-RU" sz="2000" b="1" dirty="0" smtClean="0">
                <a:latin typeface="Georgia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latin typeface="Georgia" pitchFamily="18" charset="0"/>
                <a:cs typeface="Times New Roman" panose="02020603050405020304" pitchFamily="18" charset="0"/>
              </a:rPr>
              <a:t>відомий</a:t>
            </a:r>
            <a:r>
              <a:rPr lang="ru-RU" sz="2000" b="1" dirty="0" smtClean="0"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Georgia" pitchFamily="18" charset="0"/>
                <a:cs typeface="Times New Roman" panose="02020603050405020304" pitchFamily="18" charset="0"/>
              </a:rPr>
              <a:t>нині</a:t>
            </a:r>
            <a:r>
              <a:rPr lang="ru-RU" sz="2000" b="1" dirty="0" smtClean="0">
                <a:latin typeface="Georgia" pitchFamily="18" charset="0"/>
                <a:cs typeface="Times New Roman" panose="02020603050405020304" pitchFamily="18" charset="0"/>
              </a:rPr>
              <a:t> як </a:t>
            </a:r>
            <a:r>
              <a:rPr lang="ru-RU" sz="2000" b="1" dirty="0" err="1" smtClean="0">
                <a:latin typeface="Georgia" pitchFamily="18" charset="0"/>
                <a:cs typeface="Times New Roman" panose="02020603050405020304" pitchFamily="18" charset="0"/>
              </a:rPr>
              <a:t>збудник</a:t>
            </a:r>
            <a:r>
              <a:rPr lang="ru-RU" sz="2000" b="1" dirty="0" smtClean="0"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Georgia" pitchFamily="18" charset="0"/>
                <a:cs typeface="Times New Roman" panose="02020603050405020304" pitchFamily="18" charset="0"/>
              </a:rPr>
              <a:t>СНІДу</a:t>
            </a:r>
            <a:r>
              <a:rPr lang="ru-RU" sz="2000" b="1" dirty="0" smtClean="0">
                <a:latin typeface="Georgia" pitchFamily="18" charset="0"/>
                <a:cs typeface="Times New Roman" panose="02020603050405020304" pitchFamily="18" charset="0"/>
              </a:rPr>
              <a:t> - ВІЛ </a:t>
            </a:r>
            <a:endParaRPr lang="ru-RU" sz="2000" b="1" dirty="0" smtClean="0">
              <a:solidFill>
                <a:srgbClr val="C00000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Georgia" pitchFamily="18" charset="0"/>
                <a:cs typeface="Times New Roman" panose="02020603050405020304" pitchFamily="18" charset="0"/>
              </a:rPr>
              <a:t>        </a:t>
            </a:r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Georgia" pitchFamily="18" charset="0"/>
                <a:cs typeface="Times New Roman" panose="02020603050405020304" pitchFamily="18" charset="0"/>
              </a:rPr>
              <a:t>Вірус</a:t>
            </a:r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Georgia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 err="1" smtClean="0">
                <a:latin typeface="Georgia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1" dirty="0" smtClean="0"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Georgia" pitchFamily="18" charset="0"/>
                <a:cs typeface="Times New Roman" panose="02020603050405020304" pitchFamily="18" charset="0"/>
              </a:rPr>
              <a:t>мікроскопічний</a:t>
            </a:r>
            <a:r>
              <a:rPr lang="ru-RU" sz="2000" b="1" dirty="0" smtClean="0"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Georgia" pitchFamily="18" charset="0"/>
                <a:cs typeface="Times New Roman" panose="02020603050405020304" pitchFamily="18" charset="0"/>
              </a:rPr>
              <a:t>збудник</a:t>
            </a:r>
            <a:r>
              <a:rPr lang="ru-RU" sz="2000" b="1" dirty="0" smtClean="0"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Georgia" pitchFamily="18" charset="0"/>
                <a:cs typeface="Times New Roman" panose="02020603050405020304" pitchFamily="18" charset="0"/>
              </a:rPr>
              <a:t>інфекційних</a:t>
            </a:r>
            <a:r>
              <a:rPr lang="ru-RU" sz="2000" b="1" dirty="0" smtClean="0">
                <a:latin typeface="Georgia" pitchFamily="18" charset="0"/>
                <a:cs typeface="Times New Roman" panose="02020603050405020304" pitchFamily="18" charset="0"/>
              </a:rPr>
              <a:t> хвороб;</a:t>
            </a:r>
          </a:p>
          <a:p>
            <a:r>
              <a:rPr lang="ru-RU" sz="2000" b="1" dirty="0" smtClean="0">
                <a:latin typeface="Georgia" pitchFamily="18" charset="0"/>
                <a:cs typeface="Times New Roman" panose="02020603050405020304" pitchFamily="18" charset="0"/>
              </a:rPr>
              <a:t>         </a:t>
            </a:r>
            <a:r>
              <a:rPr lang="ru-RU" sz="2000" b="1" dirty="0" err="1" smtClean="0">
                <a:solidFill>
                  <a:srgbClr val="C00000"/>
                </a:solidFill>
                <a:latin typeface="Georgia" pitchFamily="18" charset="0"/>
                <a:cs typeface="Times New Roman" panose="02020603050405020304" pitchFamily="18" charset="0"/>
              </a:rPr>
              <a:t>Імунодефіцит</a:t>
            </a:r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Georgia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 err="1" smtClean="0">
                <a:latin typeface="Georgia" pitchFamily="18" charset="0"/>
                <a:cs typeface="Times New Roman" panose="02020603050405020304" pitchFamily="18" charset="0"/>
              </a:rPr>
              <a:t>зниження</a:t>
            </a:r>
            <a:r>
              <a:rPr lang="ru-RU" sz="2000" b="1" dirty="0" smtClean="0"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Georgia" pitchFamily="18" charset="0"/>
                <a:cs typeface="Times New Roman" panose="02020603050405020304" pitchFamily="18" charset="0"/>
              </a:rPr>
              <a:t>функцій</a:t>
            </a:r>
            <a:r>
              <a:rPr lang="ru-RU" sz="2000" b="1" dirty="0" smtClean="0"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Georgia" pitchFamily="18" charset="0"/>
                <a:cs typeface="Times New Roman" panose="02020603050405020304" pitchFamily="18" charset="0"/>
              </a:rPr>
              <a:t>імунної</a:t>
            </a:r>
            <a:r>
              <a:rPr lang="ru-RU" sz="2000" b="1" dirty="0" smtClean="0"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Georgia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000" b="1" dirty="0" smtClean="0">
                <a:latin typeface="Georgia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1" dirty="0" smtClean="0">
                <a:latin typeface="Georgia" pitchFamily="18" charset="0"/>
                <a:cs typeface="Times New Roman" panose="02020603050405020304" pitchFamily="18" charset="0"/>
              </a:rPr>
              <a:t>        </a:t>
            </a:r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  <a:cs typeface="Times New Roman" panose="02020603050405020304" pitchFamily="18" charset="0"/>
              </a:rPr>
              <a:t> Людина </a:t>
            </a:r>
            <a:r>
              <a:rPr lang="ru-RU" sz="2000" b="1" dirty="0" smtClean="0">
                <a:latin typeface="Georgia" pitchFamily="18" charset="0"/>
                <a:cs typeface="Times New Roman" panose="02020603050405020304" pitchFamily="18" charset="0"/>
              </a:rPr>
              <a:t>– вид живого </a:t>
            </a:r>
            <a:r>
              <a:rPr lang="ru-RU" sz="2000" b="1" dirty="0" err="1" smtClean="0">
                <a:latin typeface="Georgia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sz="2000" b="1" dirty="0" smtClean="0">
                <a:latin typeface="Georgia" pitchFamily="18" charset="0"/>
                <a:cs typeface="Times New Roman" panose="02020603050405020304" pitchFamily="18" charset="0"/>
              </a:rPr>
              <a:t> (</a:t>
            </a:r>
            <a:r>
              <a:rPr lang="ru-RU" sz="2000" b="1" dirty="0" err="1" smtClean="0">
                <a:latin typeface="Georgia" pitchFamily="18" charset="0"/>
                <a:cs typeface="Times New Roman" panose="02020603050405020304" pitchFamily="18" charset="0"/>
              </a:rPr>
              <a:t>біологічний</a:t>
            </a:r>
            <a:r>
              <a:rPr lang="ru-RU" sz="2000" b="1" dirty="0" smtClean="0">
                <a:latin typeface="Georgia" pitchFamily="18" charset="0"/>
                <a:cs typeface="Times New Roman" panose="02020603050405020304" pitchFamily="18" charset="0"/>
              </a:rPr>
              <a:t> вид), в </a:t>
            </a:r>
            <a:r>
              <a:rPr lang="ru-RU" sz="2000" b="1" dirty="0" err="1" smtClean="0">
                <a:latin typeface="Georgia" pitchFamily="18" charset="0"/>
                <a:cs typeface="Times New Roman" panose="02020603050405020304" pitchFamily="18" charset="0"/>
              </a:rPr>
              <a:t>якому</a:t>
            </a:r>
            <a:r>
              <a:rPr lang="ru-RU" sz="2000" b="1" dirty="0" smtClean="0"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Georgia" pitchFamily="18" charset="0"/>
                <a:cs typeface="Times New Roman" panose="02020603050405020304" pitchFamily="18" charset="0"/>
              </a:rPr>
              <a:t>розмножується</a:t>
            </a:r>
            <a:r>
              <a:rPr lang="ru-RU" sz="2000" b="1" dirty="0" smtClean="0"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Georgia" pitchFamily="18" charset="0"/>
                <a:cs typeface="Times New Roman" panose="02020603050405020304" pitchFamily="18" charset="0"/>
              </a:rPr>
              <a:t>вірус</a:t>
            </a:r>
            <a:r>
              <a:rPr lang="ru-RU" sz="2000" b="1" dirty="0" smtClean="0">
                <a:latin typeface="Georgia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Georgia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45004">
            <a:off x="6429388" y="1643050"/>
            <a:ext cx="2466484" cy="29289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player.myshared.ru/9/923367/slides/slide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572560" cy="62151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latin typeface="Georgia" pitchFamily="18" charset="0"/>
                <a:cs typeface="Times New Roman" panose="02020603050405020304" pitchFamily="18" charset="0"/>
              </a:rPr>
              <a:t>Шляхи     зараження </a:t>
            </a:r>
            <a:endParaRPr lang="ru-RU" sz="2800" b="1" dirty="0">
              <a:solidFill>
                <a:srgbClr val="C00000"/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85794"/>
            <a:ext cx="2857520" cy="36631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Прямоугольник 8"/>
          <p:cNvSpPr/>
          <p:nvPr/>
        </p:nvSpPr>
        <p:spPr>
          <a:xfrm>
            <a:off x="2786050" y="857232"/>
            <a:ext cx="5857916" cy="1015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uk-UA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Ігри  з використаними медичними інструментами, зокрема голками, шприцами; наркоманія</a:t>
            </a:r>
            <a:endParaRPr lang="ru-RU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40" name="AutoShape 8" descr="data:image/jpeg;base64,/9j/4AAQSkZJRgABAQAAAQABAAD/2wCEAAkGBwgHBgkIBwgKCgkLDRYPDQwMDRsUFRAWIB0iIiAdHx8kKDQsJCYxJx8fLT0tMTU3Ojo6Iys/RD84QzQ5OjcBCgoKDQwNGg8PGjclHyU3Nzc3Nzc3Nzc3Nzc3Nzc3Nzc3Nzc3Nzc3Nzc3Nzc3Nzc3Nzc3Nzc3Nzc3Nzc3Nzc3N//AABEIAKoAqgMBIgACEQEDEQH/xAAcAAEAAQUBAQAAAAAAAAAAAAAABwMEBQYIAgH/xAA/EAABAwIDBAcFBgMJAQAAAAABAAIDBBEFEiEGMUFRBxMiYXGBkRQyUqGxFSNicsHhM0LRJENjkqKywvDxJf/EABsBAQACAwEBAAAAAAAAAAAAAAACBAEDBgUH/8QAKBEAAgEDAgUEAwEAAAAAAAAAAAECAwQREiEFMTJBYRMiUbFxkfAU/9oADAMBAAIRAxEAPwCcUREAREQBERAFj8RxSOjc2Jo6yd+5l9B3kqntLiD8LwiaqiALwWtb4k2UM43tJitLikcVLPTVoe8Z6UtLp43cfd8zrqLngsgmBrqyohE89dHTROFwGtF7fp81rGM4jSYcXVc2ISdXGdJLkFw+ENHvG/Fa3UuxyvyPp6iPDIco7MjQ95PrayxWO7M4piTHN+2WyzSjsB8RDH21te532OnigMthW0OObTRulpK6pw+h64tfKx2Z7yXaMjvoNCMztw3DiRvmGsxd1P8A2apmla3TrJ3ixI77EnxUG4HtZW4PXvw6upAIy60kDTlLJG6Zoz5DTgQt9Z0j0VBC2NlZUaj3TFqCfl6IDccQxHGMMDnTuuWsLxctLHtG+2gIPiqbNt4qXEGUmKxtjEjA9srDuBJGo8lo+Lbf0T9Wtqa6SwIEnYjB4X4nwstDkxevxPEZZZv4s7xmkIs1oGga0ch+qYB1G0hzQ5pBBFwQvqscCe2TBqFzDdvUMAv3CyvlgBERAEREAREQBERAEREAREQGn9JUrBhUMMxAhke4vvusB+60XZGhpGU8dc1gD6x7rSHe1oJAaO82v69y3Tpcw6prtk3y0THPmpXiUsbvcyxzAc+du5Qdge0mJYex0VM1k1K5130897A82nh4c0JOWyR0NhowaCkjmc6nMpaMznWLgeIA392i1fGa3DaeSorrimooX9Y7S2trAAcyTuHHxKjuv2yxWWNrKKkp4jxe+Rz7eVgsTV11Ti1REa2oNVO3SOCMgNDu5o0Hj6lDCWdkWNe8YlJVVte0MbNK+W3FmZxIt36heKD7Tq2MbHFnY0WE8xNiOB9FnThtPFkdVGGomGoYDmYw/QnvXt7nO3nTgBuCrzuEnhHv2nBHJKVd48dy1jw5oYPaql0j+IhGQeupVP2DLXRvpW2YR2gXE29VeGzWF8jmsYN73GwH/eSspsQLvuqPO3Np1o0efyj+Xx3/AJVGnOpKWVyLN7b2FCloa38cyeejqvbV4EYGuzmkk6lzuBdYEgeF7eII4LalH3Q7EYMFnjcAztDLGP5QpBVo5mompNNYCIiEAiIgCIiAIiIAiIgCIiAo1kPtFLJFp2hbXcuYNqKSShxepZEJIi15u3cR4/1XUq5/6XZPsvaiSKMgmUCVsbo82W/wlpBA36HlpohKOlv3Ee1HWTR9pz3Hle6yGz1HO2YSujLIxfV2l9F8fjlQ2PK5sYNv7xrh/wAl4o8RxGrfkizEcoWkfPePVaZ65LBft/8ANSqRnqcmuyRssjooGgzFrL7i82J8BvPksZPikbdKeMvPxyaN9N587JDhs7yXTvbHffbtOPjz9VXbRRROuGlx5u1WpQhHnue561/dbQXpx+XzMe2OqrpGySudbg92gA/COHkszQUccPuDtcXHekbdblXkJHBSc29jbRsKVB637pfLJK6Mn5TNHzat+Ub9Gzj7c8c2FSQt8ORzXEVi5kERFIpBERAEREAREQBERAEREAWr7e4DBjOEl0lPFLJDq0uAvbuK2hUK7L7JLnF2ltihKLxJM5zq8FpoHuDoXMA0sc1lRp4o4X2iZlaONlsW0QbDXShmYC+ljf8AdYCV9iXFxPiLKrPJ1trGmkpRikXLV4mGUXVKKo1sNSrowzywucWANAutepHpR3LQPIVemk1srde2tLHNcNdVlNk5RJM6M2l1dI7gGFSQo96KPvBiL+Eb2xg99rlSErcOk4jiE1O4k0ERFIpBERAEREAREQBERAEREAWH2rqxRYJUTE23ALMKP+mLEfZMBZAHWdIb+iwydNZmkRdVV0WJVDgZh173Wjjva/edFbVNHVRNLZI7D4mvDh58R6LVRNJJU5qcPs33Qwa271tcmIxuoRLEyojnjAzxyt0f+npbwWp0pNZPZpcSpR9kk0vko4OD7dHHJ8YBv4qQ6vDhDhUsgbuZqo/gngqWQ1FOMj2us4Dfz+Vvmt5fivX7OPzGz3AMcO9VVhNpntU9ThFweVk1Hq+0qjssceZ24a+i9gcVaVzjLNHTR3LjvA79wW6EdTN/ELhUKLn37fkl3ohpXRbMSVMg7VVUvkv3ABv1BW8LHbPYeMKwSioQLGGIB35t5+ZKyKtHBt5eWEREMBERAEREAREQBERAEREAUJ9OdYZMUiow6wbCL+f/AKpsXPvS88Ve10jGnUgM07tP38lhm2k8Zfg13ZnM6kmqpw2OmaT2z2Rv1JKr10hpajNSkvjIzOjkOZrr8nbx9FUhxd1HSNpzEOpblYGtAsATbirGYxFslPT+412VovfJmO4dw3+a2PkaivhtKJKieeFuRjrEN5XWedL/AGSOnGgBuV4wqmtS9ixe9xNuQ3D6L48WkOt7aXXnVN6jZ3HDKXp2sE+fP9lOZ4iic8/yhX/RphZxjauF8rc0dPeeTy3fOywmLyZYWs+J30UpdC+Gez4JU4i9vbqpcrT+Fv7k+itUliOTxOO13KsqXaP2yRERFsPCCIiAIiIAiIgCIiAIiIAiIgPjjlaSeAuuZdr6s1e2Urr3+8db0K6RxOXqcOqZPhicfkuU8Qqc+PvmvumN+4HQ/X5ITXSypikjmUrshAOccLk8gF4p2mFscV+0O0483HT+q9VjOrla90kc595jYXBwHeTwX2hYZ6uLjdwJtySTwhSg5zUV3N3wpvVUJceDP0Vne6yrIv8A5cpB0DVidy89H0GnhZSMPjMl6ljPhb9V0VsnQfZmzWG0lrOjgbnH4iLu+ZK54poPtDammpLXEtRHF6kArp0ableh0o4e/nruZvz9bBERSKYREQBERAEREAREQBERAEREBiNrZeq2cr3f4RC5SjcHY83O6zXzgON7WF9/cupdujbZit72LmSlojPtC6nZldL2iyN1vvTwbrpchETfQjIbawmhnp42yPeHsJu833LzszDftv35S4nx/ZfdtKKekiw1lQA2RsGsXGMlxIafAWWW2WpmGemj4OLb+QWq4eI/kvcKp67qLfbf9G6ijMOzrw73hGCfFasTqt9xYAYRLC3e5pWgA6qtJYOttZucZN/J86P4vaukOgB1tUuf/lDj+i6MXP8A0RR9Zt9C+3uMmd/pI/VdAK6uRwlV5m35CIiyQCIiAIiIAiIgCIiAIiIAiIgMJtkzrNnqpvNq5Xx+Mx4i93xWN/DRdaY5D1+E1MfNhXOONYTDUVksE8nUuucj7fJY7liFNzpPHYxVc8VmG4dGDmfJladddN62DAZRFWwng14WFwzDXU7pHzPztiBbF57yrqikLJrjmqlzPLwux7XCaDpL1Jrq+iSKqo62A6jULTRvI71kxW5o9+8LFA3ld4la37joKcNEWZ3oQp+s2oqp7aRUz/UuA/qpxUW9BWHllBieIOH8SVsLSfwguP8AuHopSXoHz6XMIiIYCIiAIiIAiIgCIiAIiIAiIgPMrBJG5h3OBCiHabBKCSfq5AWT5zmLQ5zrA3Og7gpgWjbfYW+4rIMzSd7mmxBWHyLdnPTUxnGSOPsOmAy/aMQb2bhz8pO/MLEeAB5lYaqoW0dXkjqIqhuUOD4nXGvDxCzsuK4tB2RVvIF9HNBv43GvmsLI90kj5JCXPe4ucTvJOpKqVIxxhI6ujQqPeT2/vBc0m6/FVqeLNKTbvVKlByLcNiMENfiLHSN+6Ycz/Dl5pCO+CxdV40abkzfdhMJOC7K0FG9tpsnWS/nd2j6Xt5LPoBZFcOCbywiIhgIiIAiIgCIiAIiIAiIgCIiAKhWU0dZTvglF2uHoq6IE8EUbS7L1FLK5zYy5h3OA0K1GXDZA+xjPoug5Gte0hzQ4ciFrVTS05qTeCLf8AUHTTPbteK1Ix0tZI4wXAp6qZjGxuNzuspcwLCo8KomwsA6w6vcOaq4dBDFFeKKNh5taAr1ZjFRKd5fTuXh7IIiKRQCIiAIiIAiIgCI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42" name="AutoShape 10" descr="data:image/jpeg;base64,/9j/4AAQSkZJRgABAQAAAQABAAD/2wCEAAkGBwgHBgkIBwgKCgkLDRYPDQwMDRsUFRAWIB0iIiAdHx8kKDQsJCYxJx8fLT0tMTU3Ojo6Iys/RD84QzQ5OjcBCgoKDQwNGg8PGjclHyU3Nzc3Nzc3Nzc3Nzc3Nzc3Nzc3Nzc3Nzc3Nzc3Nzc3Nzc3Nzc3Nzc3Nzc3Nzc3Nzc3N//AABEIAKoAqgMBIgACEQEDEQH/xAAcAAEAAQUBAQAAAAAAAAAAAAAABwMEBQYIAgH/xAA/EAABAwIDBAcFBgMJAQAAAAABAAIDBBEFEiEGMUFRBxMiYXGBkRQyUqGxFSNicsHhM0LRJENjkqKywvDxJf/EABsBAQACAwEBAAAAAAAAAAAAAAACBAEDBgUH/8QAKBEAAgEDAgUEAwEAAAAAAAAAAAECAwQREiEFMTJBYRMiUbFxkfAU/9oADAMBAAIRAxEAPwCcUREAREQBERAFj8RxSOjc2Jo6yd+5l9B3kqntLiD8LwiaqiALwWtb4k2UM43tJitLikcVLPTVoe8Z6UtLp43cfd8zrqLngsgmBrqyohE89dHTROFwGtF7fp81rGM4jSYcXVc2ISdXGdJLkFw+ENHvG/Fa3UuxyvyPp6iPDIco7MjQ95PrayxWO7M4piTHN+2WyzSjsB8RDH21te532OnigMthW0OObTRulpK6pw+h64tfKx2Z7yXaMjvoNCMztw3DiRvmGsxd1P8A2apmla3TrJ3ixI77EnxUG4HtZW4PXvw6upAIy60kDTlLJG6Zoz5DTgQt9Z0j0VBC2NlZUaj3TFqCfl6IDccQxHGMMDnTuuWsLxctLHtG+2gIPiqbNt4qXEGUmKxtjEjA9srDuBJGo8lo+Lbf0T9Wtqa6SwIEnYjB4X4nwstDkxevxPEZZZv4s7xmkIs1oGga0ch+qYB1G0hzQ5pBBFwQvqscCe2TBqFzDdvUMAv3CyvlgBERAEREAREQBERAEREAREQGn9JUrBhUMMxAhke4vvusB+60XZGhpGU8dc1gD6x7rSHe1oJAaO82v69y3Tpcw6prtk3y0THPmpXiUsbvcyxzAc+du5Qdge0mJYex0VM1k1K5130897A82nh4c0JOWyR0NhowaCkjmc6nMpaMznWLgeIA392i1fGa3DaeSorrimooX9Y7S2trAAcyTuHHxKjuv2yxWWNrKKkp4jxe+Rz7eVgsTV11Ti1REa2oNVO3SOCMgNDu5o0Hj6lDCWdkWNe8YlJVVte0MbNK+W3FmZxIt36heKD7Tq2MbHFnY0WE8xNiOB9FnThtPFkdVGGomGoYDmYw/QnvXt7nO3nTgBuCrzuEnhHv2nBHJKVd48dy1jw5oYPaql0j+IhGQeupVP2DLXRvpW2YR2gXE29VeGzWF8jmsYN73GwH/eSspsQLvuqPO3Np1o0efyj+Xx3/AJVGnOpKWVyLN7b2FCloa38cyeejqvbV4EYGuzmkk6lzuBdYEgeF7eII4LalH3Q7EYMFnjcAztDLGP5QpBVo5mompNNYCIiEAiIgCIiAIiIAiIgCIiAo1kPtFLJFp2hbXcuYNqKSShxepZEJIi15u3cR4/1XUq5/6XZPsvaiSKMgmUCVsbo82W/wlpBA36HlpohKOlv3Ee1HWTR9pz3Hle6yGz1HO2YSujLIxfV2l9F8fjlQ2PK5sYNv7xrh/wAl4o8RxGrfkizEcoWkfPePVaZ65LBft/8ANSqRnqcmuyRssjooGgzFrL7i82J8BvPksZPikbdKeMvPxyaN9N587JDhs7yXTvbHffbtOPjz9VXbRRROuGlx5u1WpQhHnue561/dbQXpx+XzMe2OqrpGySudbg92gA/COHkszQUccPuDtcXHekbdblXkJHBSc29jbRsKVB637pfLJK6Mn5TNHzat+Ub9Gzj7c8c2FSQt8ORzXEVi5kERFIpBERAEREAREQBERAEREAWr7e4DBjOEl0lPFLJDq0uAvbuK2hUK7L7JLnF2ltihKLxJM5zq8FpoHuDoXMA0sc1lRp4o4X2iZlaONlsW0QbDXShmYC+ljf8AdYCV9iXFxPiLKrPJ1trGmkpRikXLV4mGUXVKKo1sNSrowzywucWANAutepHpR3LQPIVemk1srde2tLHNcNdVlNk5RJM6M2l1dI7gGFSQo96KPvBiL+Eb2xg99rlSErcOk4jiE1O4k0ERFIpBERAEREAREQBERAEREAWH2rqxRYJUTE23ALMKP+mLEfZMBZAHWdIb+iwydNZmkRdVV0WJVDgZh173Wjjva/edFbVNHVRNLZI7D4mvDh58R6LVRNJJU5qcPs33Qwa271tcmIxuoRLEyojnjAzxyt0f+npbwWp0pNZPZpcSpR9kk0vko4OD7dHHJ8YBv4qQ6vDhDhUsgbuZqo/gngqWQ1FOMj2us4Dfz+Vvmt5fivX7OPzGz3AMcO9VVhNpntU9ThFweVk1Hq+0qjssceZ24a+i9gcVaVzjLNHTR3LjvA79wW6EdTN/ELhUKLn37fkl3ohpXRbMSVMg7VVUvkv3ABv1BW8LHbPYeMKwSioQLGGIB35t5+ZKyKtHBt5eWEREMBERAEREAREQBERAEREAUJ9OdYZMUiow6wbCL+f/AKpsXPvS88Ve10jGnUgM07tP38lhm2k8Zfg13ZnM6kmqpw2OmaT2z2Rv1JKr10hpajNSkvjIzOjkOZrr8nbx9FUhxd1HSNpzEOpblYGtAsATbirGYxFslPT+412VovfJmO4dw3+a2PkaivhtKJKieeFuRjrEN5XWedL/AGSOnGgBuV4wqmtS9ixe9xNuQ3D6L48WkOt7aXXnVN6jZ3HDKXp2sE+fP9lOZ4iic8/yhX/RphZxjauF8rc0dPeeTy3fOywmLyZYWs+J30UpdC+Gez4JU4i9vbqpcrT+Fv7k+itUliOTxOO13KsqXaP2yRERFsPCCIiAIiIAiIgCIiAIiIAiIgPjjlaSeAuuZdr6s1e2Urr3+8db0K6RxOXqcOqZPhicfkuU8Qqc+PvmvumN+4HQ/X5ITXSypikjmUrshAOccLk8gF4p2mFscV+0O0483HT+q9VjOrla90kc595jYXBwHeTwX2hYZ6uLjdwJtySTwhSg5zUV3N3wpvVUJceDP0Vne6yrIv8A5cpB0DVidy89H0GnhZSMPjMl6ljPhb9V0VsnQfZmzWG0lrOjgbnH4iLu+ZK54poPtDammpLXEtRHF6kArp0ableh0o4e/nruZvz9bBERSKYREQBERAEREAREQBERAEREBiNrZeq2cr3f4RC5SjcHY83O6zXzgON7WF9/cupdujbZit72LmSlojPtC6nZldL2iyN1vvTwbrpchETfQjIbawmhnp42yPeHsJu833LzszDftv35S4nx/ZfdtKKekiw1lQA2RsGsXGMlxIafAWWW2WpmGemj4OLb+QWq4eI/kvcKp67qLfbf9G6ijMOzrw73hGCfFasTqt9xYAYRLC3e5pWgA6qtJYOttZucZN/J86P4vaukOgB1tUuf/lDj+i6MXP8A0RR9Zt9C+3uMmd/pI/VdAK6uRwlV5m35CIiyQCIiAIiIAiIgCIiAIiIAiIgMJtkzrNnqpvNq5Xx+Mx4i93xWN/DRdaY5D1+E1MfNhXOONYTDUVksE8nUuucj7fJY7liFNzpPHYxVc8VmG4dGDmfJladddN62DAZRFWwng14WFwzDXU7pHzPztiBbF57yrqikLJrjmqlzPLwux7XCaDpL1Jrq+iSKqo62A6jULTRvI71kxW5o9+8LFA3ld4la37joKcNEWZ3oQp+s2oqp7aRUz/UuA/qpxUW9BWHllBieIOH8SVsLSfwguP8AuHopSXoHz6XMIiIYCIiAIiIAiIgCIiAIiIAiIgPMrBJG5h3OBCiHabBKCSfq5AWT5zmLQ5zrA3Og7gpgWjbfYW+4rIMzSd7mmxBWHyLdnPTUxnGSOPsOmAy/aMQb2bhz8pO/MLEeAB5lYaqoW0dXkjqIqhuUOD4nXGvDxCzsuK4tB2RVvIF9HNBv43GvmsLI90kj5JCXPe4ucTvJOpKqVIxxhI6ujQqPeT2/vBc0m6/FVqeLNKTbvVKlByLcNiMENfiLHSN+6Ycz/Dl5pCO+CxdV40abkzfdhMJOC7K0FG9tpsnWS/nd2j6Xt5LPoBZFcOCbywiIhgIiIAiIgCIiAIiIAiIgCIiAKhWU0dZTvglF2uHoq6IE8EUbS7L1FLK5zYy5h3OA0K1GXDZA+xjPoug5Gte0hzQ4ciFrVTS05qTeCLf8AUHTTPbteK1Ix0tZI4wXAp6qZjGxuNzuspcwLCo8KomwsA6w6vcOaq4dBDFFeKKNh5taAr1ZjFRKd5fTuXh7IIiKRQCIiAIiIAiIgCI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000364" y="3714752"/>
            <a:ext cx="5932410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При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статевих</a:t>
            </a:r>
            <a:r>
              <a:rPr lang="ru-RU" sz="2000" b="1" i="1" dirty="0" smtClean="0">
                <a:solidFill>
                  <a:srgbClr val="002060"/>
                </a:solidFill>
              </a:rPr>
              <a:t> контактах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з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ВІЛ-інфікованою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людиною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98</TotalTime>
  <Words>178</Words>
  <Application>Microsoft Office PowerPoint</Application>
  <PresentationFormat>Экран (4:3)</PresentationFormat>
  <Paragraphs>25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В І Л – вірус імунодефіциту людини</vt:lpstr>
      <vt:lpstr>Слайд 8</vt:lpstr>
      <vt:lpstr>Шляхи     зараження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12</cp:revision>
  <dcterms:created xsi:type="dcterms:W3CDTF">2020-11-29T17:43:10Z</dcterms:created>
  <dcterms:modified xsi:type="dcterms:W3CDTF">2020-11-29T19:33:12Z</dcterms:modified>
</cp:coreProperties>
</file>