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68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високий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достатній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  <c:pt idx="4">
                  <c:v>12</c:v>
                </c:pt>
                <c:pt idx="5">
                  <c:v>10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середній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9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низький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</c:numCache>
            </c:num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axId val="141434240"/>
        <c:axId val="141472896"/>
      </c:barChart>
      <c:catAx>
        <c:axId val="141434240"/>
        <c:scaling>
          <c:orientation val="minMax"/>
        </c:scaling>
        <c:axPos val="b"/>
        <c:numFmt formatCode="General" sourceLinked="1"/>
        <c:tickLblPos val="nextTo"/>
        <c:crossAx val="141472896"/>
        <c:crosses val="autoZero"/>
        <c:auto val="1"/>
        <c:lblAlgn val="ctr"/>
        <c:lblOffset val="100"/>
      </c:catAx>
      <c:valAx>
        <c:axId val="141472896"/>
        <c:scaling>
          <c:orientation val="minMax"/>
        </c:scaling>
        <c:axPos val="l"/>
        <c:majorGridlines/>
        <c:numFmt formatCode="General" sourceLinked="1"/>
        <c:tickLblPos val="nextTo"/>
        <c:crossAx val="1414342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 семестр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Кінець н.р.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Динаміка змін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145997184"/>
        <c:axId val="146485632"/>
      </c:barChart>
      <c:catAx>
        <c:axId val="145997184"/>
        <c:scaling>
          <c:orientation val="minMax"/>
        </c:scaling>
        <c:axPos val="b"/>
        <c:tickLblPos val="nextTo"/>
        <c:crossAx val="146485632"/>
        <c:crosses val="autoZero"/>
        <c:auto val="1"/>
        <c:lblAlgn val="ctr"/>
        <c:lblOffset val="100"/>
      </c:catAx>
      <c:valAx>
        <c:axId val="146485632"/>
        <c:scaling>
          <c:orientation val="minMax"/>
        </c:scaling>
        <c:axPos val="l"/>
        <c:majorGridlines/>
        <c:numFmt formatCode="General" sourceLinked="1"/>
        <c:tickLblPos val="nextTo"/>
        <c:crossAx val="1459971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похвальний лист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 formatCode="0%">
                  <c:v>13</c:v>
                </c:pt>
              </c:numCache>
            </c:numRef>
          </c:val>
        </c:ser>
        <c:axId val="146173952"/>
        <c:axId val="146175488"/>
      </c:barChart>
      <c:catAx>
        <c:axId val="146173952"/>
        <c:scaling>
          <c:orientation val="minMax"/>
        </c:scaling>
        <c:axPos val="b"/>
        <c:tickLblPos val="nextTo"/>
        <c:crossAx val="146175488"/>
        <c:crosses val="autoZero"/>
        <c:auto val="1"/>
        <c:lblAlgn val="ctr"/>
        <c:lblOffset val="100"/>
      </c:catAx>
      <c:valAx>
        <c:axId val="146175488"/>
        <c:scaling>
          <c:orientation val="minMax"/>
        </c:scaling>
        <c:axPos val="l"/>
        <c:majorGridlines/>
        <c:numFmt formatCode="General" sourceLinked="1"/>
        <c:tickLblPos val="nextTo"/>
        <c:crossAx val="1461739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низький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axId val="146565376"/>
        <c:axId val="146575360"/>
      </c:barChart>
      <c:catAx>
        <c:axId val="146565376"/>
        <c:scaling>
          <c:orientation val="minMax"/>
        </c:scaling>
        <c:axPos val="b"/>
        <c:tickLblPos val="nextTo"/>
        <c:crossAx val="146575360"/>
        <c:crosses val="autoZero"/>
        <c:auto val="1"/>
        <c:lblAlgn val="ctr"/>
        <c:lblOffset val="100"/>
      </c:catAx>
      <c:valAx>
        <c:axId val="146575360"/>
        <c:scaling>
          <c:orientation val="minMax"/>
        </c:scaling>
        <c:axPos val="l"/>
        <c:majorGridlines/>
        <c:numFmt formatCode="General" sourceLinked="1"/>
        <c:tickLblPos val="nextTo"/>
        <c:crossAx val="1465653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низький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2">
                  <c:v>2</c:v>
                </c:pt>
              </c:numCache>
            </c:numRef>
          </c:val>
        </c:ser>
        <c:axId val="146753408"/>
        <c:axId val="146754944"/>
      </c:barChart>
      <c:catAx>
        <c:axId val="146753408"/>
        <c:scaling>
          <c:orientation val="minMax"/>
        </c:scaling>
        <c:axPos val="b"/>
        <c:tickLblPos val="nextTo"/>
        <c:crossAx val="146754944"/>
        <c:crosses val="autoZero"/>
        <c:auto val="1"/>
        <c:lblAlgn val="ctr"/>
        <c:lblOffset val="100"/>
      </c:catAx>
      <c:valAx>
        <c:axId val="146754944"/>
        <c:scaling>
          <c:orientation val="minMax"/>
        </c:scaling>
        <c:axPos val="l"/>
        <c:majorGridlines/>
        <c:numFmt formatCode="General" sourceLinked="1"/>
        <c:tickLblPos val="nextTo"/>
        <c:crossAx val="1467534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</c:ser>
        <c:axId val="146785792"/>
        <c:axId val="146787328"/>
      </c:barChart>
      <c:catAx>
        <c:axId val="146785792"/>
        <c:scaling>
          <c:orientation val="minMax"/>
        </c:scaling>
        <c:axPos val="b"/>
        <c:tickLblPos val="nextTo"/>
        <c:crossAx val="146787328"/>
        <c:crosses val="autoZero"/>
        <c:auto val="1"/>
        <c:lblAlgn val="ctr"/>
        <c:lblOffset val="100"/>
      </c:catAx>
      <c:valAx>
        <c:axId val="146787328"/>
        <c:scaling>
          <c:orientation val="minMax"/>
        </c:scaling>
        <c:axPos val="l"/>
        <c:majorGridlines/>
        <c:numFmt formatCode="General" sourceLinked="1"/>
        <c:tickLblPos val="nextTo"/>
        <c:crossAx val="14678579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низький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</c:ser>
        <c:axId val="146846848"/>
        <c:axId val="146848384"/>
      </c:barChart>
      <c:catAx>
        <c:axId val="146846848"/>
        <c:scaling>
          <c:orientation val="minMax"/>
        </c:scaling>
        <c:axPos val="b"/>
        <c:tickLblPos val="nextTo"/>
        <c:crossAx val="146848384"/>
        <c:crosses val="autoZero"/>
        <c:auto val="1"/>
        <c:lblAlgn val="ctr"/>
        <c:lblOffset val="100"/>
      </c:catAx>
      <c:valAx>
        <c:axId val="146848384"/>
        <c:scaling>
          <c:orientation val="minMax"/>
        </c:scaling>
        <c:axPos val="l"/>
        <c:majorGridlines/>
        <c:numFmt formatCode="General" sourceLinked="1"/>
        <c:tickLblPos val="nextTo"/>
        <c:crossAx val="14684684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низький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</c:ser>
        <c:axId val="146903808"/>
        <c:axId val="146905344"/>
      </c:barChart>
      <c:catAx>
        <c:axId val="146903808"/>
        <c:scaling>
          <c:orientation val="minMax"/>
        </c:scaling>
        <c:axPos val="b"/>
        <c:tickLblPos val="nextTo"/>
        <c:crossAx val="146905344"/>
        <c:crosses val="autoZero"/>
        <c:auto val="1"/>
        <c:lblAlgn val="ctr"/>
        <c:lblOffset val="100"/>
      </c:catAx>
      <c:valAx>
        <c:axId val="146905344"/>
        <c:scaling>
          <c:orientation val="minMax"/>
        </c:scaling>
        <c:axPos val="l"/>
        <c:majorGridlines/>
        <c:numFmt formatCode="General" sourceLinked="1"/>
        <c:tickLblPos val="nextTo"/>
        <c:crossAx val="14690380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низький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</c:ser>
        <c:axId val="147050880"/>
        <c:axId val="147052416"/>
      </c:barChart>
      <c:catAx>
        <c:axId val="147050880"/>
        <c:scaling>
          <c:orientation val="minMax"/>
        </c:scaling>
        <c:axPos val="b"/>
        <c:tickLblPos val="nextTo"/>
        <c:crossAx val="147052416"/>
        <c:crosses val="autoZero"/>
        <c:auto val="1"/>
        <c:lblAlgn val="ctr"/>
        <c:lblOffset val="100"/>
      </c:catAx>
      <c:valAx>
        <c:axId val="147052416"/>
        <c:scaling>
          <c:orientation val="minMax"/>
        </c:scaling>
        <c:axPos val="l"/>
        <c:majorGridlines/>
        <c:numFmt formatCode="General" sourceLinked="1"/>
        <c:tickLblPos val="nextTo"/>
        <c:crossAx val="14705088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1C0-9626-4C75-882B-DCD53F559A62}" type="datetimeFigureOut">
              <a:rPr lang="uk-UA" smtClean="0"/>
              <a:pPr/>
              <a:t>19.08.2021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92A3B4-6B39-4777-B68C-1FF6616FC1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1C0-9626-4C75-882B-DCD53F559A62}" type="datetimeFigureOut">
              <a:rPr lang="uk-UA" smtClean="0"/>
              <a:pPr/>
              <a:t>19.08.2021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3B4-6B39-4777-B68C-1FF6616FC1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1C0-9626-4C75-882B-DCD53F559A62}" type="datetimeFigureOut">
              <a:rPr lang="uk-UA" smtClean="0"/>
              <a:pPr/>
              <a:t>19.08.2021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3B4-6B39-4777-B68C-1FF6616FC1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1C0-9626-4C75-882B-DCD53F559A62}" type="datetimeFigureOut">
              <a:rPr lang="uk-UA" smtClean="0"/>
              <a:pPr/>
              <a:t>19.08.2021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92A3B4-6B39-4777-B68C-1FF6616FC1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1C0-9626-4C75-882B-DCD53F559A62}" type="datetimeFigureOut">
              <a:rPr lang="uk-UA" smtClean="0"/>
              <a:pPr/>
              <a:t>19.08.2021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3B4-6B39-4777-B68C-1FF6616FC1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1C0-9626-4C75-882B-DCD53F559A62}" type="datetimeFigureOut">
              <a:rPr lang="uk-UA" smtClean="0"/>
              <a:pPr/>
              <a:t>19.08.2021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3B4-6B39-4777-B68C-1FF6616FC1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1C0-9626-4C75-882B-DCD53F559A62}" type="datetimeFigureOut">
              <a:rPr lang="uk-UA" smtClean="0"/>
              <a:pPr/>
              <a:t>19.08.2021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92A3B4-6B39-4777-B68C-1FF6616FC1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1C0-9626-4C75-882B-DCD53F559A62}" type="datetimeFigureOut">
              <a:rPr lang="uk-UA" smtClean="0"/>
              <a:pPr/>
              <a:t>19.08.2021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3B4-6B39-4777-B68C-1FF6616FC1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1C0-9626-4C75-882B-DCD53F559A62}" type="datetimeFigureOut">
              <a:rPr lang="uk-UA" smtClean="0"/>
              <a:pPr/>
              <a:t>19.08.2021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3B4-6B39-4777-B68C-1FF6616FC1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1C0-9626-4C75-882B-DCD53F559A62}" type="datetimeFigureOut">
              <a:rPr lang="uk-UA" smtClean="0"/>
              <a:pPr/>
              <a:t>19.08.2021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3B4-6B39-4777-B68C-1FF6616FC15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1C0-9626-4C75-882B-DCD53F559A62}" type="datetimeFigureOut">
              <a:rPr lang="uk-UA" smtClean="0"/>
              <a:pPr/>
              <a:t>19.08.2021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A3B4-6B39-4777-B68C-1FF6616FC1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2CB1C0-9626-4C75-882B-DCD53F559A62}" type="datetimeFigureOut">
              <a:rPr lang="uk-UA" smtClean="0"/>
              <a:pPr/>
              <a:t>19.08.2021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92A3B4-6B39-4777-B68C-1FF6616FC15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36912"/>
            <a:ext cx="8458200" cy="1222375"/>
          </a:xfrm>
        </p:spPr>
        <p:txBody>
          <a:bodyPr/>
          <a:lstStyle/>
          <a:p>
            <a:pPr algn="ctr"/>
            <a:r>
              <a:rPr lang="uk-UA" dirty="0" smtClean="0"/>
              <a:t>Моніторинг якості знань учнів</a:t>
            </a:r>
            <a:br>
              <a:rPr lang="uk-UA" dirty="0" smtClean="0"/>
            </a:br>
            <a:r>
              <a:rPr lang="uk-UA" dirty="0" smtClean="0"/>
              <a:t>за 2020-2021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58200" cy="914400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Комунальний заклад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“Прутівський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ліцей імені Володимира Самійленка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Снятинської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міської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ради”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Свідоцтва про базову загальну середню освіту отримали:</a:t>
            </a:r>
            <a:br>
              <a:rPr lang="uk-UA" dirty="0" smtClean="0"/>
            </a:br>
            <a:r>
              <a:rPr lang="uk-UA" dirty="0" smtClean="0"/>
              <a:t>20 учнів – звичайного зразка</a:t>
            </a:r>
            <a:br>
              <a:rPr lang="uk-UA" dirty="0" smtClean="0"/>
            </a:br>
            <a:r>
              <a:rPr lang="uk-UA" dirty="0" smtClean="0"/>
              <a:t>0 – з відзнакою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Свідоцтва про повну загальну середню освіту отримали: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708920"/>
          <a:ext cx="8686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3474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Всього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Звичайного зразка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</a:t>
                      </a:r>
                    </a:p>
                    <a:p>
                      <a:pPr algn="ctr"/>
                      <a:r>
                        <a:rPr lang="uk-UA" dirty="0" smtClean="0"/>
                        <a:t>Золота медаль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Прізвище, ім’я,по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dirty="0" smtClean="0"/>
                        <a:t>батькові учня – претендента на золоту медаль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</a:t>
                      </a:r>
                      <a:endParaRPr lang="uk-UA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 smtClean="0"/>
                        <a:t>Іванійчук</a:t>
                      </a:r>
                      <a:r>
                        <a:rPr lang="uk-UA" dirty="0" smtClean="0"/>
                        <a:t> Ірина Любомирівна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 smtClean="0"/>
                        <a:t>Григоращук</a:t>
                      </a:r>
                      <a:r>
                        <a:rPr lang="uk-UA" dirty="0" smtClean="0"/>
                        <a:t> Олег Іванович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Столяр Ганна Михайлівна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789040"/>
            <a:ext cx="1656184" cy="203788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Моніторинг  по ЗНО з </a:t>
            </a:r>
            <a:r>
              <a:rPr lang="uk-UA" dirty="0" err="1" smtClean="0"/>
              <a:t>укр.мови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Моніторинг по </a:t>
            </a:r>
            <a:r>
              <a:rPr lang="uk-UA" dirty="0" err="1" smtClean="0"/>
              <a:t>зно</a:t>
            </a:r>
            <a:r>
              <a:rPr lang="uk-UA" dirty="0" smtClean="0"/>
              <a:t> з математики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Моніторинг по </a:t>
            </a:r>
            <a:r>
              <a:rPr lang="uk-UA" dirty="0" err="1" smtClean="0"/>
              <a:t>зно</a:t>
            </a:r>
            <a:r>
              <a:rPr lang="uk-UA" dirty="0" smtClean="0"/>
              <a:t> з історії України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Моніторинг по </a:t>
            </a:r>
            <a:r>
              <a:rPr lang="uk-UA" dirty="0" err="1" smtClean="0"/>
              <a:t>зно</a:t>
            </a:r>
            <a:r>
              <a:rPr lang="uk-UA" dirty="0" smtClean="0"/>
              <a:t> з географії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Моніторинг по </a:t>
            </a:r>
            <a:r>
              <a:rPr lang="uk-UA" dirty="0" err="1" smtClean="0"/>
              <a:t>зно</a:t>
            </a:r>
            <a:r>
              <a:rPr lang="uk-UA" dirty="0" smtClean="0"/>
              <a:t> з фізики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Моніторинг по </a:t>
            </a:r>
            <a:r>
              <a:rPr lang="uk-UA" dirty="0" err="1" smtClean="0"/>
              <a:t>зно</a:t>
            </a:r>
            <a:r>
              <a:rPr lang="uk-UA" dirty="0" smtClean="0"/>
              <a:t> з англійської мови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uk-UA" sz="8000" i="1" dirty="0" smtClean="0"/>
              <a:t>Мій   ліцей!</a:t>
            </a:r>
            <a:endParaRPr lang="uk-UA" sz="8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755576" y="2564904"/>
          <a:ext cx="7638759" cy="2543802"/>
        </p:xfrm>
        <a:graphic>
          <a:graphicData uri="http://schemas.openxmlformats.org/drawingml/2006/table">
            <a:tbl>
              <a:tblPr/>
              <a:tblGrid>
                <a:gridCol w="834073"/>
                <a:gridCol w="801859"/>
                <a:gridCol w="675249"/>
                <a:gridCol w="604911"/>
                <a:gridCol w="647114"/>
                <a:gridCol w="705882"/>
                <a:gridCol w="705882"/>
                <a:gridCol w="712457"/>
                <a:gridCol w="647114"/>
                <a:gridCol w="652109"/>
                <a:gridCol w="652109"/>
              </a:tblGrid>
              <a:tr h="600327">
                <a:tc rowSpan="2"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Клас</a:t>
                      </a:r>
                      <a:r>
                        <a:rPr lang="uk-UA" baseline="0" dirty="0" smtClean="0"/>
                        <a:t>    </a:t>
                      </a:r>
                      <a:endParaRPr lang="uk-UA" dirty="0"/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хлопців</a:t>
                      </a:r>
                      <a:endParaRPr lang="uk-UA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дівчат</a:t>
                      </a:r>
                      <a:endParaRPr lang="uk-UA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dirty="0" smtClean="0"/>
                        <a:t>Кількість учнів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uk-UA" dirty="0" smtClean="0"/>
                        <a:t>Рівень навчальних досягнень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0372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 smtClean="0"/>
                        <a:t>На початок</a:t>
                      </a:r>
                      <a:endParaRPr lang="uk-UA" sz="12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прибуло</a:t>
                      </a:r>
                      <a:endParaRPr lang="uk-UA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вибуло</a:t>
                      </a:r>
                      <a:endParaRPr lang="uk-UA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 dirty="0" smtClean="0"/>
                        <a:t>На кінець</a:t>
                      </a:r>
                      <a:endParaRPr lang="uk-UA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високий</a:t>
                      </a:r>
                      <a:endParaRPr lang="uk-UA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 dirty="0" smtClean="0"/>
                        <a:t>достатній</a:t>
                      </a:r>
                      <a:endParaRPr lang="uk-UA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 dirty="0" smtClean="0"/>
                        <a:t>середній</a:t>
                      </a:r>
                      <a:endParaRPr lang="uk-UA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 dirty="0" smtClean="0"/>
                        <a:t>низький</a:t>
                      </a:r>
                      <a:endParaRPr lang="uk-UA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755576" y="4077072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4149080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Всього</a:t>
            </a:r>
          </a:p>
          <a:p>
            <a:r>
              <a:rPr lang="uk-UA" dirty="0" smtClean="0"/>
              <a:t> 5-11</a:t>
            </a:r>
          </a:p>
          <a:p>
            <a:r>
              <a:rPr lang="uk-UA" dirty="0" smtClean="0"/>
              <a:t>класи</a:t>
            </a:r>
            <a:endParaRPr lang="uk-UA" dirty="0"/>
          </a:p>
        </p:txBody>
      </p:sp>
      <p:sp>
        <p:nvSpPr>
          <p:cNvPr id="22" name="TextBox 21"/>
          <p:cNvSpPr txBox="1"/>
          <p:nvPr/>
        </p:nvSpPr>
        <p:spPr>
          <a:xfrm>
            <a:off x="1763688" y="443711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56</a:t>
            </a:r>
            <a:endParaRPr lang="uk-UA" dirty="0"/>
          </a:p>
        </p:txBody>
      </p:sp>
      <p:sp>
        <p:nvSpPr>
          <p:cNvPr id="23" name="TextBox 22"/>
          <p:cNvSpPr txBox="1"/>
          <p:nvPr/>
        </p:nvSpPr>
        <p:spPr>
          <a:xfrm>
            <a:off x="2555776" y="443711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60</a:t>
            </a:r>
            <a:endParaRPr lang="uk-UA" dirty="0"/>
          </a:p>
        </p:txBody>
      </p:sp>
      <p:sp>
        <p:nvSpPr>
          <p:cNvPr id="24" name="TextBox 23"/>
          <p:cNvSpPr txBox="1"/>
          <p:nvPr/>
        </p:nvSpPr>
        <p:spPr>
          <a:xfrm>
            <a:off x="3131840" y="4437112"/>
            <a:ext cx="576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116</a:t>
            </a:r>
            <a:endParaRPr lang="uk-UA" dirty="0"/>
          </a:p>
        </p:txBody>
      </p:sp>
      <p:sp>
        <p:nvSpPr>
          <p:cNvPr id="25" name="TextBox 24"/>
          <p:cNvSpPr txBox="1"/>
          <p:nvPr/>
        </p:nvSpPr>
        <p:spPr>
          <a:xfrm>
            <a:off x="3851920" y="443711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26" name="TextBox 25"/>
          <p:cNvSpPr txBox="1"/>
          <p:nvPr/>
        </p:nvSpPr>
        <p:spPr>
          <a:xfrm>
            <a:off x="4499992" y="443711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0</a:t>
            </a:r>
            <a:endParaRPr lang="uk-UA" dirty="0"/>
          </a:p>
        </p:txBody>
      </p:sp>
      <p:sp>
        <p:nvSpPr>
          <p:cNvPr id="27" name="TextBox 26"/>
          <p:cNvSpPr txBox="1"/>
          <p:nvPr/>
        </p:nvSpPr>
        <p:spPr>
          <a:xfrm>
            <a:off x="5076056" y="4437112"/>
            <a:ext cx="576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116</a:t>
            </a:r>
            <a:endParaRPr lang="uk-UA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724128" y="458112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68144" y="414908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23</a:t>
            </a:r>
            <a:endParaRPr lang="uk-UA" dirty="0"/>
          </a:p>
        </p:txBody>
      </p:sp>
      <p:sp>
        <p:nvSpPr>
          <p:cNvPr id="31" name="TextBox 30"/>
          <p:cNvSpPr txBox="1"/>
          <p:nvPr/>
        </p:nvSpPr>
        <p:spPr>
          <a:xfrm>
            <a:off x="6588224" y="414908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55</a:t>
            </a:r>
            <a:endParaRPr lang="uk-UA" dirty="0"/>
          </a:p>
        </p:txBody>
      </p:sp>
      <p:sp>
        <p:nvSpPr>
          <p:cNvPr id="32" name="TextBox 31"/>
          <p:cNvSpPr txBox="1"/>
          <p:nvPr/>
        </p:nvSpPr>
        <p:spPr>
          <a:xfrm>
            <a:off x="7236296" y="414908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29</a:t>
            </a:r>
            <a:endParaRPr lang="uk-UA" dirty="0"/>
          </a:p>
        </p:txBody>
      </p:sp>
      <p:sp>
        <p:nvSpPr>
          <p:cNvPr id="33" name="TextBox 32"/>
          <p:cNvSpPr txBox="1"/>
          <p:nvPr/>
        </p:nvSpPr>
        <p:spPr>
          <a:xfrm>
            <a:off x="7884368" y="414908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9</a:t>
            </a:r>
            <a:endParaRPr lang="uk-UA" dirty="0"/>
          </a:p>
        </p:txBody>
      </p:sp>
      <p:sp>
        <p:nvSpPr>
          <p:cNvPr id="34" name="TextBox 33"/>
          <p:cNvSpPr txBox="1"/>
          <p:nvPr/>
        </p:nvSpPr>
        <p:spPr>
          <a:xfrm>
            <a:off x="5724128" y="4653136"/>
            <a:ext cx="810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19,8%</a:t>
            </a:r>
            <a:endParaRPr lang="uk-UA" dirty="0"/>
          </a:p>
        </p:txBody>
      </p:sp>
      <p:sp>
        <p:nvSpPr>
          <p:cNvPr id="35" name="TextBox 34"/>
          <p:cNvSpPr txBox="1"/>
          <p:nvPr/>
        </p:nvSpPr>
        <p:spPr>
          <a:xfrm>
            <a:off x="6372200" y="4653136"/>
            <a:ext cx="798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47,4%</a:t>
            </a:r>
            <a:endParaRPr lang="uk-UA" dirty="0"/>
          </a:p>
        </p:txBody>
      </p:sp>
      <p:sp>
        <p:nvSpPr>
          <p:cNvPr id="36" name="TextBox 35"/>
          <p:cNvSpPr txBox="1"/>
          <p:nvPr/>
        </p:nvSpPr>
        <p:spPr>
          <a:xfrm>
            <a:off x="7092280" y="465313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25%</a:t>
            </a:r>
            <a:endParaRPr lang="uk-UA" dirty="0"/>
          </a:p>
        </p:txBody>
      </p:sp>
      <p:sp>
        <p:nvSpPr>
          <p:cNvPr id="37" name="TextBox 36"/>
          <p:cNvSpPr txBox="1"/>
          <p:nvPr/>
        </p:nvSpPr>
        <p:spPr>
          <a:xfrm>
            <a:off x="7740352" y="4653136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7,7%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/>
              <a:t>Моніторинг якості знань учнів по класах за підсумками 2020-2021 </a:t>
            </a:r>
            <a:r>
              <a:rPr lang="uk-UA" sz="2800" dirty="0" err="1" smtClean="0"/>
              <a:t>н.р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2" y="0"/>
          <a:ext cx="9144000" cy="685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788020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Клас</a:t>
                      </a:r>
                      <a:endParaRPr lang="uk-UA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Рівень навчальних </a:t>
                      </a:r>
                    </a:p>
                    <a:p>
                      <a:pPr algn="ctr"/>
                      <a:r>
                        <a:rPr lang="uk-UA" sz="1600" dirty="0" smtClean="0"/>
                        <a:t>Досягнень</a:t>
                      </a:r>
                      <a:endParaRPr lang="uk-UA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Якість І с.</a:t>
                      </a:r>
                      <a:endParaRPr lang="uk-UA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Якість ІІ с.</a:t>
                      </a:r>
                      <a:endParaRPr lang="uk-UA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Різниця</a:t>
                      </a:r>
                      <a:endParaRPr lang="uk-UA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Класний керівник</a:t>
                      </a:r>
                      <a:endParaRPr lang="uk-UA" sz="1600" dirty="0"/>
                    </a:p>
                  </a:txBody>
                  <a:tcPr/>
                </a:tc>
              </a:tr>
              <a:tr h="553836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В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Д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С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Н</a:t>
                      </a:r>
                      <a:endParaRPr lang="uk-UA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78802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5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5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10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9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20%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16%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4%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err="1" smtClean="0"/>
                        <a:t>Попадюк</a:t>
                      </a:r>
                      <a:r>
                        <a:rPr lang="uk-UA" sz="1600" dirty="0" smtClean="0"/>
                        <a:t> Т.Д.</a:t>
                      </a:r>
                      <a:endParaRPr lang="uk-UA" sz="1600" dirty="0"/>
                    </a:p>
                  </a:txBody>
                  <a:tcPr/>
                </a:tc>
              </a:tr>
              <a:tr h="78802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6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5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4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20%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20%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0%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Романюк М.С.</a:t>
                      </a:r>
                      <a:endParaRPr lang="uk-UA" sz="1600" dirty="0"/>
                    </a:p>
                  </a:txBody>
                  <a:tcPr/>
                </a:tc>
              </a:tr>
              <a:tr h="78802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7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5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10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30%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25%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5%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err="1" smtClean="0"/>
                        <a:t>Яхневич</a:t>
                      </a:r>
                      <a:r>
                        <a:rPr lang="uk-UA" sz="1600" dirty="0" smtClean="0"/>
                        <a:t> Я.Р.</a:t>
                      </a:r>
                      <a:endParaRPr lang="uk-UA" sz="1600" dirty="0"/>
                    </a:p>
                  </a:txBody>
                  <a:tcPr/>
                </a:tc>
              </a:tr>
              <a:tr h="78802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8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5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5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0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26%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19%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7%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Столяр С.М.</a:t>
                      </a:r>
                      <a:endParaRPr lang="uk-UA" sz="1600" dirty="0"/>
                    </a:p>
                  </a:txBody>
                  <a:tcPr/>
                </a:tc>
              </a:tr>
              <a:tr h="78802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9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30%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23%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7%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err="1" smtClean="0"/>
                        <a:t>Фелорук</a:t>
                      </a:r>
                      <a:r>
                        <a:rPr lang="uk-UA" sz="1600" dirty="0" smtClean="0"/>
                        <a:t> О.М.</a:t>
                      </a:r>
                      <a:endParaRPr lang="uk-UA" sz="1600" dirty="0"/>
                    </a:p>
                  </a:txBody>
                  <a:tcPr/>
                </a:tc>
              </a:tr>
              <a:tr h="78802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10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10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0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25%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20%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5%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err="1" smtClean="0"/>
                        <a:t>Семотюк</a:t>
                      </a:r>
                      <a:r>
                        <a:rPr lang="uk-UA" sz="1600" dirty="0" smtClean="0"/>
                        <a:t> М.А.</a:t>
                      </a:r>
                      <a:endParaRPr lang="uk-UA" sz="1600" dirty="0"/>
                    </a:p>
                  </a:txBody>
                  <a:tcPr/>
                </a:tc>
              </a:tr>
              <a:tr h="78802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4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30%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20%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10%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err="1" smtClean="0"/>
                        <a:t>Федорук</a:t>
                      </a:r>
                      <a:r>
                        <a:rPr lang="uk-UA" sz="1600" dirty="0" smtClean="0"/>
                        <a:t> К.Д.</a:t>
                      </a:r>
                      <a:endParaRPr lang="uk-UA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 РЕЗУЛЬТАТАМИ СЕМЕСТРОВОГО ОЦІНЮВАННЯ ЗАКІНЧИЛИ НАВЧАЛЬНИЙ РІК З ОДНІЄЮ ОЦІНКОЮ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2996952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FF0000"/>
                </a:solidFill>
              </a:rPr>
              <a:t>“ 7-9 </a:t>
            </a:r>
            <a:r>
              <a:rPr lang="uk-UA" sz="2800" dirty="0" err="1" smtClean="0">
                <a:solidFill>
                  <a:srgbClr val="FF0000"/>
                </a:solidFill>
              </a:rPr>
              <a:t>балів”</a:t>
            </a:r>
            <a:r>
              <a:rPr lang="uk-UA" sz="2800" dirty="0" smtClean="0">
                <a:solidFill>
                  <a:srgbClr val="FF0000"/>
                </a:solidFill>
              </a:rPr>
              <a:t>      -      30 учнів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7380" y="4005064"/>
            <a:ext cx="4330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FF0000"/>
                </a:solidFill>
              </a:rPr>
              <a:t>“4-6 </a:t>
            </a:r>
            <a:r>
              <a:rPr lang="uk-UA" sz="2800" dirty="0" err="1" smtClean="0">
                <a:solidFill>
                  <a:srgbClr val="FF0000"/>
                </a:solidFill>
              </a:rPr>
              <a:t>балів”</a:t>
            </a:r>
            <a:r>
              <a:rPr lang="uk-UA" sz="2800" dirty="0" smtClean="0">
                <a:solidFill>
                  <a:srgbClr val="FF0000"/>
                </a:solidFill>
              </a:rPr>
              <a:t>     -       24 учнів</a:t>
            </a:r>
            <a:endParaRPr lang="uk-UA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 результатами семестрового оцінювання закінчили навчальний рік з оцінками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708920"/>
            <a:ext cx="3788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FF0000"/>
                </a:solidFill>
              </a:rPr>
              <a:t>“ 1-3 </a:t>
            </a:r>
            <a:r>
              <a:rPr lang="uk-UA" sz="2800" dirty="0" err="1" smtClean="0">
                <a:solidFill>
                  <a:srgbClr val="FF0000"/>
                </a:solidFill>
              </a:rPr>
              <a:t>бали”</a:t>
            </a:r>
            <a:r>
              <a:rPr lang="uk-UA" sz="2800" dirty="0" smtClean="0">
                <a:solidFill>
                  <a:srgbClr val="FF0000"/>
                </a:solidFill>
              </a:rPr>
              <a:t>    -    3 учнів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954" y="4077072"/>
            <a:ext cx="2069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FF0000"/>
                </a:solidFill>
              </a:rPr>
              <a:t>“ 1-3 </a:t>
            </a:r>
            <a:r>
              <a:rPr lang="uk-UA" sz="2800" dirty="0" err="1" smtClean="0">
                <a:solidFill>
                  <a:srgbClr val="FF0000"/>
                </a:solidFill>
              </a:rPr>
              <a:t>бали”</a:t>
            </a:r>
            <a:r>
              <a:rPr lang="uk-UA" sz="2800" dirty="0" smtClean="0">
                <a:solidFill>
                  <a:srgbClr val="FF0000"/>
                </a:solidFill>
              </a:rPr>
              <a:t>  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4077072"/>
            <a:ext cx="3892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/>
              <a:t>з</a:t>
            </a:r>
            <a:r>
              <a:rPr lang="uk-UA" sz="2800" dirty="0" smtClean="0"/>
              <a:t> 2 і більше предметів - </a:t>
            </a:r>
            <a:endParaRPr lang="uk-U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4077072"/>
            <a:ext cx="1472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FF0000"/>
                </a:solidFill>
              </a:rPr>
              <a:t>16 учнів</a:t>
            </a:r>
            <a:endParaRPr lang="uk-UA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Моніторинг якості </a:t>
            </a:r>
            <a:r>
              <a:rPr lang="uk-UA" smtClean="0"/>
              <a:t>знань </a:t>
            </a:r>
            <a:r>
              <a:rPr lang="uk-UA" smtClean="0"/>
              <a:t>учнів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/>
              <a:t>Похвальними листами за високі досягнення у навчанні в 2020-2021 </a:t>
            </a:r>
            <a:r>
              <a:rPr lang="uk-UA" sz="2800" dirty="0" err="1" smtClean="0"/>
              <a:t>н.р</a:t>
            </a:r>
            <a:r>
              <a:rPr lang="uk-UA" sz="2800" dirty="0" smtClean="0"/>
              <a:t>. нагороджено – 13 учнів.</a:t>
            </a:r>
            <a:endParaRPr lang="uk-UA" sz="2800" dirty="0"/>
          </a:p>
        </p:txBody>
      </p:sp>
      <p:pic>
        <p:nvPicPr>
          <p:cNvPr id="5" name="Содержимое 4" descr="IMG_00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060848"/>
            <a:ext cx="2863038" cy="4032448"/>
          </a:xfrm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211960" y="1916832"/>
          <a:ext cx="4343400" cy="442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</a:tblGrid>
              <a:tr h="73684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Клас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</a:t>
                      </a:r>
                      <a:endParaRPr lang="uk-UA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uk-UA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uk-UA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163</TotalTime>
  <Words>347</Words>
  <Application>Microsoft Office PowerPoint</Application>
  <PresentationFormat>Экран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Моніторинг якості знань учнів за 2020-2021 н.р.</vt:lpstr>
      <vt:lpstr>Слайд 2</vt:lpstr>
      <vt:lpstr>Моніторинг якості знань учнів по класах за підсумками 2020-2021 н.р.</vt:lpstr>
      <vt:lpstr>Слайд 4</vt:lpstr>
      <vt:lpstr>ЗА РЕЗУЛЬТАТАМИ СЕМЕСТРОВОГО ОЦІНЮВАННЯ ЗАКІНЧИЛИ НАВЧАЛЬНИЙ РІК З ОДНІЄЮ ОЦІНКОЮ</vt:lpstr>
      <vt:lpstr>За результатами семестрового оцінювання закінчили навчальний рік з оцінками</vt:lpstr>
      <vt:lpstr>Моніторинг якості знань учнів</vt:lpstr>
      <vt:lpstr>Похвальними листами за високі досягнення у навчанні в 2020-2021 н.р. нагороджено – 13 учнів.</vt:lpstr>
      <vt:lpstr>Слайд 9</vt:lpstr>
      <vt:lpstr>Свідоцтва про базову загальну середню освіту отримали: 20 учнів – звичайного зразка 0 – з відзнакою</vt:lpstr>
      <vt:lpstr>Свідоцтва про повну загальну середню освіту отримали:</vt:lpstr>
      <vt:lpstr>Моніторинг  по ЗНО з укр.мови</vt:lpstr>
      <vt:lpstr>Моніторинг по зно з математики</vt:lpstr>
      <vt:lpstr>Моніторинг по зно з історії України</vt:lpstr>
      <vt:lpstr>Моніторинг по зно з географії</vt:lpstr>
      <vt:lpstr>Моніторинг по зно з фізики</vt:lpstr>
      <vt:lpstr>Моніторинг по зно з англійської мови</vt:lpstr>
      <vt:lpstr>Мій   ліцей!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Моніторинг якості знань учнів за 2020-2021 н.р.</dc:title>
  <dc:creator>LENOVO</dc:creator>
  <cp:lastModifiedBy>LENOVO</cp:lastModifiedBy>
  <cp:revision>20</cp:revision>
  <dcterms:created xsi:type="dcterms:W3CDTF">2021-08-09T11:09:12Z</dcterms:created>
  <dcterms:modified xsi:type="dcterms:W3CDTF">2021-08-19T16:43:02Z</dcterms:modified>
</cp:coreProperties>
</file>