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sldIdLst>
    <p:sldId id="328" r:id="rId2"/>
    <p:sldId id="378" r:id="rId3"/>
    <p:sldId id="355" r:id="rId4"/>
    <p:sldId id="369" r:id="rId5"/>
    <p:sldId id="374" r:id="rId6"/>
    <p:sldId id="375" r:id="rId7"/>
    <p:sldId id="376" r:id="rId8"/>
    <p:sldId id="379" r:id="rId9"/>
    <p:sldId id="356" r:id="rId10"/>
    <p:sldId id="380" r:id="rId11"/>
    <p:sldId id="377" r:id="rId12"/>
    <p:sldId id="381" r:id="rId13"/>
    <p:sldId id="357" r:id="rId14"/>
    <p:sldId id="358" r:id="rId15"/>
    <p:sldId id="367" r:id="rId16"/>
    <p:sldId id="361" r:id="rId17"/>
    <p:sldId id="382" r:id="rId18"/>
    <p:sldId id="383" r:id="rId19"/>
    <p:sldId id="384" r:id="rId20"/>
    <p:sldId id="385" r:id="rId21"/>
    <p:sldId id="371" r:id="rId22"/>
    <p:sldId id="372" r:id="rId23"/>
    <p:sldId id="373" r:id="rId24"/>
    <p:sldId id="386" r:id="rId25"/>
    <p:sldId id="388" r:id="rId26"/>
  </p:sldIdLst>
  <p:sldSz cx="9144000" cy="6858000" type="screen4x3"/>
  <p:notesSz cx="6889750" cy="1002188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9999FF"/>
    <a:srgbClr val="F0B626"/>
    <a:srgbClr val="56A4C0"/>
    <a:srgbClr val="FFFF99"/>
    <a:srgbClr val="E2AC00"/>
    <a:srgbClr val="3333CC"/>
    <a:srgbClr val="FFFF66"/>
    <a:srgbClr val="99FF99"/>
    <a:srgbClr val="CCFF9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96" autoAdjust="0"/>
    <p:restoredTop sz="97311" autoAdjust="0"/>
  </p:normalViewPr>
  <p:slideViewPr>
    <p:cSldViewPr>
      <p:cViewPr varScale="1">
        <p:scale>
          <a:sx n="111" d="100"/>
          <a:sy n="111" d="100"/>
        </p:scale>
        <p:origin x="148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0695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0695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67D63F-4AE9-4AF3-947A-51EB9F62000F}" type="datetimeFigureOut">
              <a:rPr lang="ru-RU"/>
              <a:pPr>
                <a:defRPr/>
              </a:pPr>
              <a:t>10.01.2022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2475"/>
            <a:ext cx="5010150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25" tIns="46013" rIns="92025" bIns="46013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60597"/>
            <a:ext cx="5511800" cy="4509450"/>
          </a:xfrm>
          <a:prstGeom prst="rect">
            <a:avLst/>
          </a:prstGeom>
        </p:spPr>
        <p:txBody>
          <a:bodyPr vert="horz" lIns="92025" tIns="46013" rIns="92025" bIns="46013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9594"/>
            <a:ext cx="2985558" cy="500694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597" y="9519594"/>
            <a:ext cx="2985558" cy="500694"/>
          </a:xfrm>
          <a:prstGeom prst="rect">
            <a:avLst/>
          </a:prstGeom>
        </p:spPr>
        <p:txBody>
          <a:bodyPr vert="horz" wrap="square" lIns="92025" tIns="46013" rIns="92025" bIns="460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23231123-4230-4F94-94D1-50AF06C8E4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51890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231123-4230-4F94-94D1-50AF06C8E40D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103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231123-4230-4F94-94D1-50AF06C8E40D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9097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dist="25400" dir="2700000" algn="tl" rotWithShape="0">
                    <a:schemeClr val="bg1">
                      <a:alpha val="8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A98A9-0BC0-473E-BA9F-4B5F110D186D}" type="datetime1">
              <a:rPr lang="ru-RU" smtClean="0"/>
              <a:t>10.01.2022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806C27-8561-447C-8DE1-7A88AA96CF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807621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0205E-6D2E-4FEB-B6B5-E70443726ACD}" type="datetime1">
              <a:rPr lang="ru-RU" smtClean="0"/>
              <a:t>10.01.2022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91AC0-1619-4602-8B34-3741B82080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248356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221B6-2873-4424-B8AB-132B623B5D9E}" type="datetime1">
              <a:rPr lang="ru-RU" smtClean="0"/>
              <a:t>10.01.2022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E9535-E9D7-40BE-9EFB-0994CCF67D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69035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65639-BA9A-47CF-91FA-A0738326F798}" type="datetime1">
              <a:rPr lang="ru-RU" smtClean="0"/>
              <a:t>10.01.2022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2E564-7888-4076-BFB2-B72078CBA7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236308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1AF62-61EF-4B64-A37D-FCAFC8EE01F6}" type="datetime1">
              <a:rPr lang="ru-RU" smtClean="0"/>
              <a:t>10.01.2022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4D3CC-7ABC-4D5D-A85F-EE3D11D63D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914480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BA7E6-8087-42C8-B644-BD598AC481CE}" type="datetime1">
              <a:rPr lang="ru-RU" smtClean="0"/>
              <a:t>10.01.2022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DA743-241D-476B-9E39-96DFBE75E6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01761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6D6D7-59CE-4275-949F-16B27A0F4179}" type="datetime1">
              <a:rPr lang="ru-RU" smtClean="0"/>
              <a:t>10.01.2022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B5EA9-77F0-44B1-BC7B-3EE0FBA4CA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18747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8460A-FBE6-473F-9AA5-FC73967ECDC5}" type="datetime1">
              <a:rPr lang="ru-RU" smtClean="0"/>
              <a:t>10.01.2022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20693-5AE6-40E6-87C2-47F46E812A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937834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4353C-458D-4658-BDD7-322EED52D9B2}" type="datetime1">
              <a:rPr lang="ru-RU" smtClean="0"/>
              <a:t>10.01.2022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A772F-C391-4D06-A33C-D79D73AD02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558184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34E2F-B163-4964-A986-C56143F0B5CA}" type="datetime1">
              <a:rPr lang="ru-RU" smtClean="0"/>
              <a:t>10.01.2022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4586E-2E6A-4F8D-93F6-075A63A071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818300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08F32-E8A3-4AF4-B125-42DB001EC556}" type="datetime1">
              <a:rPr lang="ru-RU" smtClean="0"/>
              <a:t>10.01.2022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D61E8-C309-4D66-A410-C13F804D08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74016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4">
                    <a:lumMod val="5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0A0D00C6-E23D-4FC0-AB3F-B4E2C4CFB67D}" type="datetime1">
              <a:rPr lang="ru-RU" smtClean="0"/>
              <a:t>10.01.2022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4">
                    <a:lumMod val="5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67645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E742D57-F8C9-48A5-9879-B474B53961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ln w="1905">
            <a:solidFill>
              <a:schemeClr val="tx1">
                <a:lumMod val="85000"/>
                <a:lumOff val="15000"/>
              </a:schemeClr>
            </a:solidFill>
          </a:ln>
          <a:solidFill>
            <a:srgbClr val="0D0D0D"/>
          </a:solidFill>
          <a:effectLst>
            <a:outerShdw blurRad="25400" dist="25400" dir="2700000" algn="tl" rotWithShape="0">
              <a:schemeClr val="bg1">
                <a:lumMod val="95000"/>
                <a:alpha val="80000"/>
              </a:schemeClr>
            </a:outerShdw>
          </a:effectLst>
          <a:latin typeface="Franklin Gothic Medium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Franklin Gothic Medium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Franklin Gothic Medium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Franklin Gothic Medium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Franklin Gothic Medium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b="1" kern="1200">
          <a:solidFill>
            <a:srgbClr val="1C1C11"/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rgbClr val="1C1C11"/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1C1C11"/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1C1C11"/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1C1C11"/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6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384" y="980728"/>
            <a:ext cx="8173416" cy="50836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sz="3200" dirty="0" smtClean="0">
                <a:solidFill>
                  <a:srgbClr val="002060"/>
                </a:solidFill>
              </a:rPr>
              <a:t>Перспективний план розвитку </a:t>
            </a:r>
            <a:r>
              <a:rPr lang="uk-UA" sz="3200" dirty="0" err="1" smtClean="0">
                <a:solidFill>
                  <a:srgbClr val="002060"/>
                </a:solidFill>
              </a:rPr>
              <a:t>Комишуваського</a:t>
            </a:r>
            <a:r>
              <a:rPr lang="uk-UA" sz="3200" dirty="0" smtClean="0">
                <a:solidFill>
                  <a:srgbClr val="002060"/>
                </a:solidFill>
              </a:rPr>
              <a:t> НВК «ЗНЗ І-ІІ ступенів – ДНЗ (дитячий садок)»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uk-UA" sz="3200" dirty="0" smtClean="0">
                <a:solidFill>
                  <a:srgbClr val="002060"/>
                </a:solidFill>
              </a:rPr>
              <a:t>на 2021-2023 </a:t>
            </a:r>
            <a:r>
              <a:rPr lang="uk-UA" sz="3200" dirty="0" err="1" smtClean="0">
                <a:solidFill>
                  <a:srgbClr val="002060"/>
                </a:solidFill>
              </a:rPr>
              <a:t>н.р</a:t>
            </a:r>
            <a:r>
              <a:rPr lang="uk-UA" sz="3200" dirty="0" smtClean="0">
                <a:solidFill>
                  <a:srgbClr val="002060"/>
                </a:solidFill>
              </a:rPr>
              <a:t>. кандидата на посаду директора </a:t>
            </a:r>
            <a:br>
              <a:rPr lang="uk-UA" sz="3200" dirty="0" smtClean="0">
                <a:solidFill>
                  <a:srgbClr val="002060"/>
                </a:solidFill>
              </a:rPr>
            </a:br>
            <a:r>
              <a:rPr lang="uk-UA" sz="3200" dirty="0" smtClean="0">
                <a:solidFill>
                  <a:srgbClr val="002060"/>
                </a:solidFill>
              </a:rPr>
              <a:t>Северін Валентини Анатоліївни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96E7CCB-19F1-4FA5-842E-AA21284C148F}" type="slidenum">
              <a:rPr lang="ru-RU" altLang="ru-RU" sz="1800" b="1">
                <a:latin typeface="Calibri" pitchFamily="34" charset="0"/>
              </a:rPr>
              <a:pPr/>
              <a:t>1</a:t>
            </a:fld>
            <a:endParaRPr lang="ru-RU" altLang="ru-RU" sz="1800" b="1" dirty="0">
              <a:latin typeface="Calibri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1340" y="2372106"/>
            <a:ext cx="4717504" cy="3136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2858E62-2CC2-4407-AD78-9FA71A40F9D4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D0D0D"/>
                </a:solidFill>
                <a:effectLst>
                  <a:outerShdw blurRad="25400" dist="25400" dir="2700000" algn="tl" rotWithShape="0">
                    <a:schemeClr val="bg1">
                      <a:lumMod val="95000"/>
                      <a:alpha val="80000"/>
                    </a:schemeClr>
                  </a:outerShdw>
                </a:effectLst>
                <a:latin typeface="Franklin Gothic Medium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r>
              <a:rPr lang="uk-UA" altLang="uk-UA" sz="3600" b="1" dirty="0">
                <a:solidFill>
                  <a:srgbClr val="00B050"/>
                </a:solidFill>
                <a:cs typeface="Times New Roman" panose="02020603050405020304" pitchFamily="18" charset="0"/>
              </a:rPr>
              <a:t/>
            </a:r>
            <a:br>
              <a:rPr lang="uk-UA" altLang="uk-UA" sz="3600" b="1" dirty="0">
                <a:solidFill>
                  <a:srgbClr val="00B050"/>
                </a:solidFill>
                <a:cs typeface="Times New Roman" panose="02020603050405020304" pitchFamily="18" charset="0"/>
              </a:rPr>
            </a:br>
            <a:endParaRPr lang="ru-RU" altLang="uk-UA" sz="4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Объект 7">
            <a:extLst>
              <a:ext uri="{FF2B5EF4-FFF2-40B4-BE49-F238E27FC236}">
                <a16:creationId xmlns:a16="http://schemas.microsoft.com/office/drawing/2014/main" id="{DCCC8FE3-696F-48B6-9073-5FEB0FF94765}"/>
              </a:ext>
            </a:extLst>
          </p:cNvPr>
          <p:cNvSpPr txBox="1">
            <a:spLocks/>
          </p:cNvSpPr>
          <p:nvPr/>
        </p:nvSpPr>
        <p:spPr>
          <a:xfrm>
            <a:off x="251520" y="980728"/>
            <a:ext cx="3976687" cy="51125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 b="1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563" indent="0" defTabSz="912813" eaLnBrk="1" hangingPunct="1">
              <a:lnSpc>
                <a:spcPct val="70000"/>
              </a:lnSpc>
              <a:buNone/>
            </a:pPr>
            <a:endParaRPr lang="ru-RU" altLang="uk-UA" dirty="0"/>
          </a:p>
          <a:p>
            <a:pPr marL="182563" indent="0" defTabSz="912813" eaLnBrk="1" hangingPunct="1">
              <a:lnSpc>
                <a:spcPct val="70000"/>
              </a:lnSpc>
              <a:buFontTx/>
              <a:buNone/>
            </a:pPr>
            <a:endParaRPr lang="ru-RU" altLang="uk-UA" dirty="0"/>
          </a:p>
        </p:txBody>
      </p:sp>
      <p:sp>
        <p:nvSpPr>
          <p:cNvPr id="14" name="Объект 8">
            <a:extLst>
              <a:ext uri="{FF2B5EF4-FFF2-40B4-BE49-F238E27FC236}">
                <a16:creationId xmlns:a16="http://schemas.microsoft.com/office/drawing/2014/main" id="{110C1C84-8B1B-46A7-8A8D-D5FA73ABDEE1}"/>
              </a:ext>
            </a:extLst>
          </p:cNvPr>
          <p:cNvSpPr txBox="1">
            <a:spLocks/>
          </p:cNvSpPr>
          <p:nvPr/>
        </p:nvSpPr>
        <p:spPr>
          <a:xfrm>
            <a:off x="5030266" y="4653136"/>
            <a:ext cx="4110038" cy="38163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 b="1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sz="2400" dirty="0"/>
          </a:p>
          <a:p>
            <a:pPr marL="0" indent="0" defTabSz="912813" eaLnBrk="1" hangingPunct="1">
              <a:lnSpc>
                <a:spcPct val="70000"/>
              </a:lnSpc>
            </a:pPr>
            <a:endParaRPr lang="ru-RU" altLang="uk-UA" sz="2400" dirty="0"/>
          </a:p>
          <a:p>
            <a:pPr marL="0" indent="0" defTabSz="912813" eaLnBrk="1" hangingPunct="1">
              <a:lnSpc>
                <a:spcPct val="70000"/>
              </a:lnSpc>
              <a:buFontTx/>
              <a:buNone/>
            </a:pPr>
            <a:endParaRPr lang="ru-RU" altLang="uk-UA" sz="24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76901" y="81136"/>
            <a:ext cx="8506730" cy="11430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Пріоритетні </a:t>
            </a:r>
            <a:r>
              <a:rPr lang="uk-UA" sz="36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напрямки </a:t>
            </a:r>
            <a:r>
              <a:rPr lang="uk-UA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 </a:t>
            </a:r>
            <a:r>
              <a:rPr lang="uk-UA" sz="36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НВК 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бъект 6"/>
          <p:cNvSpPr>
            <a:spLocks noGrp="1"/>
          </p:cNvSpPr>
          <p:nvPr>
            <p:ph idx="1"/>
          </p:nvPr>
        </p:nvSpPr>
        <p:spPr>
          <a:xfrm>
            <a:off x="801238" y="760140"/>
            <a:ext cx="8693370" cy="5688632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uk-UA" sz="1400" i="1" dirty="0">
              <a:solidFill>
                <a:srgbClr val="000066"/>
              </a:solidFill>
              <a:effectLst/>
              <a:latin typeface="Times New Roman" panose="02020603050405020304" pitchFamily="18" charset="0"/>
              <a:ea typeface="Aharoni" pitchFamily="2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24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</a:t>
            </a:r>
            <a:r>
              <a:rPr lang="uk-UA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високоморальної особистості на основі всебічного розвитку здібностей дитини з врахуванням її психологічних особливостей та природного потенціалу</a:t>
            </a:r>
            <a:r>
              <a:rPr lang="uk-UA" sz="24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400" i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Aharoni" pitchFamily="2" charset="0"/>
                <a:cs typeface="Times New Roman" panose="02020603050405020304" pitchFamily="18" charset="0"/>
              </a:rPr>
              <a:t>удосконалення системи виховної та позаурочної роботи</a:t>
            </a:r>
            <a:r>
              <a:rPr lang="uk-UA" sz="2400" i="1" dirty="0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Aharoni" pitchFamily="2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4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</a:t>
            </a:r>
            <a:r>
              <a:rPr lang="uk-UA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наступності між усіма ланками навчально-виховного процесу</a:t>
            </a:r>
            <a:r>
              <a:rPr lang="uk-UA" sz="24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400" i="1" dirty="0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Aharoni" pitchFamily="2" charset="0"/>
                <a:cs typeface="Times New Roman" panose="02020603050405020304" pitchFamily="18" charset="0"/>
              </a:rPr>
              <a:t>педагогіка </a:t>
            </a:r>
            <a:r>
              <a:rPr lang="uk-UA" sz="2400" i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Aharoni" pitchFamily="2" charset="0"/>
                <a:cs typeface="Times New Roman" panose="02020603050405020304" pitchFamily="18" charset="0"/>
              </a:rPr>
              <a:t>партнерства;</a:t>
            </a:r>
            <a:endParaRPr lang="ru-RU" sz="2400" i="1" dirty="0">
              <a:solidFill>
                <a:srgbClr val="000066"/>
              </a:solidFill>
              <a:effectLst/>
              <a:latin typeface="Times New Roman" panose="02020603050405020304" pitchFamily="18" charset="0"/>
              <a:ea typeface="Aharoni" pitchFamily="2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2400" i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Aharoni" pitchFamily="2" charset="0"/>
                <a:cs typeface="Times New Roman" panose="02020603050405020304" pitchFamily="18" charset="0"/>
              </a:rPr>
              <a:t>з</a:t>
            </a:r>
            <a:r>
              <a:rPr lang="uk-UA" sz="2400" i="1" dirty="0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Aharoni" pitchFamily="2" charset="0"/>
                <a:cs typeface="Times New Roman" panose="02020603050405020304" pitchFamily="18" charset="0"/>
              </a:rPr>
              <a:t>абезпечення </a:t>
            </a:r>
            <a:r>
              <a:rPr lang="uk-UA" sz="2400" i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Aharoni" pitchFamily="2" charset="0"/>
                <a:cs typeface="Times New Roman" panose="02020603050405020304" pitchFamily="18" charset="0"/>
              </a:rPr>
              <a:t>створення нового освітнього простору</a:t>
            </a:r>
            <a:r>
              <a:rPr lang="uk-UA" sz="2400" i="1" dirty="0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Aharoni" pitchFamily="2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 здоров'язберігаючих технологій; </a:t>
            </a:r>
            <a:endParaRPr lang="ru-RU" sz="2400" i="1" dirty="0">
              <a:solidFill>
                <a:srgbClr val="000066"/>
              </a:solidFill>
              <a:effectLst/>
              <a:latin typeface="Times New Roman" panose="02020603050405020304" pitchFamily="18" charset="0"/>
              <a:ea typeface="Aharoni" pitchFamily="2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2400" i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Aharoni" pitchFamily="2" charset="0"/>
                <a:cs typeface="Times New Roman" panose="02020603050405020304" pitchFamily="18" charset="0"/>
              </a:rPr>
              <a:t>с</a:t>
            </a:r>
            <a:r>
              <a:rPr lang="uk-UA" sz="2400" i="1" dirty="0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Aharoni" pitchFamily="2" charset="0"/>
                <a:cs typeface="Times New Roman" panose="02020603050405020304" pitchFamily="18" charset="0"/>
              </a:rPr>
              <a:t>творення </a:t>
            </a:r>
            <a:r>
              <a:rPr lang="uk-UA" sz="2400" i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Aharoni" pitchFamily="2" charset="0"/>
                <a:cs typeface="Times New Roman" panose="02020603050405020304" pitchFamily="18" charset="0"/>
              </a:rPr>
              <a:t>внутрішньої системи кадрової </a:t>
            </a:r>
            <a:r>
              <a:rPr lang="uk-UA" sz="2400" i="1" dirty="0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Aharoni" pitchFamily="2" charset="0"/>
                <a:cs typeface="Times New Roman" panose="02020603050405020304" pitchFamily="18" charset="0"/>
              </a:rPr>
              <a:t>політики;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4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</a:t>
            </a:r>
            <a:r>
              <a:rPr lang="uk-UA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виховання дітей з особливими потребами</a:t>
            </a:r>
            <a:r>
              <a:rPr lang="uk-UA" sz="24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позитивного іміджу навчального закладу</a:t>
            </a:r>
            <a:r>
              <a:rPr lang="uk-UA" sz="24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 та збільшення контингенту </a:t>
            </a:r>
            <a:r>
              <a:rPr lang="uk-UA" sz="24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учнів.</a:t>
            </a:r>
            <a:endParaRPr lang="ru-RU" sz="2400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uk-UA" sz="1400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1400" i="1" dirty="0" smtClean="0">
              <a:solidFill>
                <a:schemeClr val="tx1"/>
              </a:solidFill>
              <a:effectLst/>
              <a:latin typeface="Monotype Corsiva" panose="03010101010201010101" pitchFamily="66" charset="0"/>
              <a:ea typeface="Aharoni" pitchFamily="2" charset="0"/>
              <a:cs typeface="Aharoni" pitchFamily="2" charset="0"/>
            </a:endParaRPr>
          </a:p>
          <a:p>
            <a:pPr>
              <a:buFontTx/>
              <a:buNone/>
            </a:pPr>
            <a:endParaRPr lang="ru-RU" sz="12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242417" y="188640"/>
            <a:ext cx="68511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D0D0D"/>
                </a:solidFill>
                <a:effectLst>
                  <a:outerShdw blurRad="25400" dist="25400" dir="2700000" algn="tl" rotWithShape="0">
                    <a:schemeClr val="bg1">
                      <a:lumMod val="95000"/>
                      <a:alpha val="80000"/>
                    </a:schemeClr>
                  </a:outerShdw>
                </a:effectLst>
                <a:latin typeface="Franklin Gothic Medium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0351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build="p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2858E62-2CC2-4407-AD78-9FA71A40F9D4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D0D0D"/>
                </a:solidFill>
                <a:effectLst>
                  <a:outerShdw blurRad="25400" dist="25400" dir="2700000" algn="tl" rotWithShape="0">
                    <a:schemeClr val="bg1">
                      <a:lumMod val="95000"/>
                      <a:alpha val="80000"/>
                    </a:schemeClr>
                  </a:outerShdw>
                </a:effectLst>
                <a:latin typeface="Franklin Gothic Medium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r>
              <a:rPr lang="uk-UA" altLang="uk-UA" sz="3600" b="1" dirty="0">
                <a:solidFill>
                  <a:srgbClr val="00B050"/>
                </a:solidFill>
                <a:cs typeface="Times New Roman" panose="02020603050405020304" pitchFamily="18" charset="0"/>
              </a:rPr>
              <a:t/>
            </a:r>
            <a:br>
              <a:rPr lang="uk-UA" altLang="uk-UA" sz="3600" b="1" dirty="0">
                <a:solidFill>
                  <a:srgbClr val="00B050"/>
                </a:solidFill>
                <a:cs typeface="Times New Roman" panose="02020603050405020304" pitchFamily="18" charset="0"/>
              </a:rPr>
            </a:br>
            <a:endParaRPr lang="ru-RU" altLang="uk-UA" sz="4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Объект 7">
            <a:extLst>
              <a:ext uri="{FF2B5EF4-FFF2-40B4-BE49-F238E27FC236}">
                <a16:creationId xmlns:a16="http://schemas.microsoft.com/office/drawing/2014/main" id="{DCCC8FE3-696F-48B6-9073-5FEB0FF94765}"/>
              </a:ext>
            </a:extLst>
          </p:cNvPr>
          <p:cNvSpPr txBox="1">
            <a:spLocks/>
          </p:cNvSpPr>
          <p:nvPr/>
        </p:nvSpPr>
        <p:spPr>
          <a:xfrm>
            <a:off x="251520" y="980728"/>
            <a:ext cx="3976687" cy="51125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 b="1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563" indent="0" defTabSz="912813" eaLnBrk="1" hangingPunct="1">
              <a:lnSpc>
                <a:spcPct val="70000"/>
              </a:lnSpc>
              <a:buNone/>
            </a:pPr>
            <a:endParaRPr lang="ru-RU" altLang="uk-UA" dirty="0"/>
          </a:p>
          <a:p>
            <a:pPr marL="182563" indent="0" defTabSz="912813" eaLnBrk="1" hangingPunct="1">
              <a:lnSpc>
                <a:spcPct val="70000"/>
              </a:lnSpc>
              <a:buFontTx/>
              <a:buNone/>
            </a:pPr>
            <a:endParaRPr lang="ru-RU" altLang="uk-UA" dirty="0"/>
          </a:p>
        </p:txBody>
      </p:sp>
      <p:sp>
        <p:nvSpPr>
          <p:cNvPr id="14" name="Объект 8">
            <a:extLst>
              <a:ext uri="{FF2B5EF4-FFF2-40B4-BE49-F238E27FC236}">
                <a16:creationId xmlns:a16="http://schemas.microsoft.com/office/drawing/2014/main" id="{110C1C84-8B1B-46A7-8A8D-D5FA73ABDEE1}"/>
              </a:ext>
            </a:extLst>
          </p:cNvPr>
          <p:cNvSpPr txBox="1">
            <a:spLocks/>
          </p:cNvSpPr>
          <p:nvPr/>
        </p:nvSpPr>
        <p:spPr>
          <a:xfrm>
            <a:off x="5030266" y="4653136"/>
            <a:ext cx="4110038" cy="38163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 b="1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sz="2400" dirty="0"/>
          </a:p>
          <a:p>
            <a:pPr marL="0" indent="0" defTabSz="912813" eaLnBrk="1" hangingPunct="1">
              <a:lnSpc>
                <a:spcPct val="70000"/>
              </a:lnSpc>
            </a:pPr>
            <a:endParaRPr lang="ru-RU" altLang="uk-UA" sz="2400" dirty="0"/>
          </a:p>
          <a:p>
            <a:pPr marL="0" indent="0" defTabSz="912813" eaLnBrk="1" hangingPunct="1">
              <a:lnSpc>
                <a:spcPct val="70000"/>
              </a:lnSpc>
              <a:buFontTx/>
              <a:buNone/>
            </a:pPr>
            <a:endParaRPr lang="ru-RU" altLang="uk-UA" sz="2400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064296" y="654664"/>
            <a:ext cx="2965970" cy="956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D0D0D"/>
                </a:solidFill>
                <a:effectLst>
                  <a:outerShdw blurRad="25400" dist="25400" dir="2700000" algn="tl" rotWithShape="0">
                    <a:schemeClr val="bg1">
                      <a:lumMod val="95000"/>
                      <a:alpha val="80000"/>
                    </a:schemeClr>
                  </a:outerShdw>
                </a:effectLst>
                <a:latin typeface="Franklin Gothic Medium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BE8BC7E-6DFD-4439-9066-44B134CCC64C}"/>
              </a:ext>
            </a:extLst>
          </p:cNvPr>
          <p:cNvSpPr/>
          <p:nvPr/>
        </p:nvSpPr>
        <p:spPr>
          <a:xfrm>
            <a:off x="0" y="-37045"/>
            <a:ext cx="9144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noProof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 колектив працює над </a:t>
            </a:r>
            <a:r>
              <a:rPr lang="ru-RU" sz="3200" b="1" kern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3200" b="1" kern="0" noProof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диною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noProof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науково-методичною проблемою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sz="2400" b="1" i="1" u="none" strike="noStrike" kern="0" cap="none" spc="0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kumimoji="0" lang="ru-RU" sz="2400" b="1" i="1" u="none" strike="noStrike" kern="0" cap="none" spc="0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1" u="none" strike="noStrike" kern="0" cap="none" spc="0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патріотично</a:t>
            </a:r>
            <a:r>
              <a:rPr kumimoji="0" lang="ru-RU" sz="2400" b="1" i="1" u="none" strike="noStrike" kern="0" cap="none" spc="0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1" u="none" strike="noStrike" kern="0" cap="none" spc="0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налаштованої</a:t>
            </a:r>
            <a:r>
              <a:rPr kumimoji="0" lang="ru-RU" sz="2400" b="1" i="1" u="none" strike="noStrike" kern="0" cap="none" spc="0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1" u="none" strike="noStrike" kern="0" cap="none" spc="0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kumimoji="0" lang="ru-RU" sz="2400" b="1" i="1" u="none" strike="noStrike" kern="0" cap="none" spc="0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kumimoji="0" lang="ru-RU" sz="2400" b="1" i="1" u="none" strike="noStrike" kern="0" cap="none" spc="0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kumimoji="0" lang="ru-RU" sz="2400" b="1" i="1" u="none" strike="noStrike" kern="0" cap="none" spc="0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1" u="none" strike="noStrike" kern="0" cap="none" spc="0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kumimoji="0" lang="ru-RU" sz="2400" b="1" i="1" u="none" strike="noStrike" kern="0" cap="none" spc="0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kumimoji="0" lang="ru-RU" sz="2400" b="1" i="1" u="none" strike="noStrike" kern="0" cap="none" spc="0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kumimoji="0" lang="ru-RU" sz="2400" b="1" i="1" u="none" strike="noStrike" kern="0" cap="none" spc="0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1" u="none" strike="noStrike" kern="0" cap="none" spc="0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kumimoji="0" lang="ru-RU" sz="2400" b="1" i="1" u="none" strike="noStrike" kern="0" cap="none" spc="0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1" u="none" strike="noStrike" kern="0" cap="none" spc="0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сприятливих</a:t>
            </a:r>
            <a:r>
              <a:rPr kumimoji="0" lang="ru-RU" sz="2400" b="1" i="1" u="none" strike="noStrike" kern="0" cap="none" spc="0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умов для </a:t>
            </a:r>
            <a:r>
              <a:rPr kumimoji="0" lang="ru-RU" sz="2400" b="1" i="1" u="none" strike="noStrike" kern="0" cap="none" spc="0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оволодіння</a:t>
            </a:r>
            <a:r>
              <a:rPr kumimoji="0" lang="ru-RU" sz="2400" b="1" i="1" u="none" strike="noStrike" kern="0" cap="none" spc="0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1" u="none" strike="noStrike" kern="0" cap="none" spc="0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важливою</a:t>
            </a:r>
            <a:r>
              <a:rPr kumimoji="0" lang="ru-RU" sz="2400" b="1" i="1" u="none" strike="noStrike" kern="0" cap="none" spc="0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наукою – </a:t>
            </a:r>
            <a:r>
              <a:rPr kumimoji="0" lang="ru-RU" sz="2400" b="1" i="1" u="none" strike="noStrike" kern="0" cap="none" spc="0" normalizeH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мистецтвом</a:t>
            </a:r>
            <a:r>
              <a:rPr kumimoji="0" lang="ru-RU" sz="2400" b="1" i="1" u="none" strike="noStrike" kern="0" cap="none" spc="0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1" u="none" strike="noStrike" kern="0" cap="none" spc="0" normalizeH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kumimoji="0" lang="ru-RU" sz="2400" b="1" i="1" u="none" strike="noStrike" kern="0" cap="none" spc="0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kumimoji="0" lang="ru-RU" sz="2400" b="1" i="1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>
            <a:stCxn id="2" idx="3"/>
            <a:endCxn id="37" idx="1"/>
          </p:cNvCxnSpPr>
          <p:nvPr/>
        </p:nvCxnSpPr>
        <p:spPr>
          <a:xfrm flipV="1">
            <a:off x="1779120" y="2805879"/>
            <a:ext cx="917848" cy="13019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2" idx="3"/>
            <a:endCxn id="36" idx="1"/>
          </p:cNvCxnSpPr>
          <p:nvPr/>
        </p:nvCxnSpPr>
        <p:spPr>
          <a:xfrm flipV="1">
            <a:off x="1779120" y="3595569"/>
            <a:ext cx="927324" cy="5123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2" idx="3"/>
            <a:endCxn id="34" idx="1"/>
          </p:cNvCxnSpPr>
          <p:nvPr/>
        </p:nvCxnSpPr>
        <p:spPr>
          <a:xfrm>
            <a:off x="1779120" y="4107876"/>
            <a:ext cx="947122" cy="11476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2" idx="3"/>
            <a:endCxn id="29" idx="1"/>
          </p:cNvCxnSpPr>
          <p:nvPr/>
        </p:nvCxnSpPr>
        <p:spPr>
          <a:xfrm>
            <a:off x="1779120" y="4107876"/>
            <a:ext cx="947122" cy="2880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194944" y="3711832"/>
            <a:ext cx="1584176" cy="79208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FFC000"/>
                </a:solidFill>
              </a:rPr>
              <a:t>Працює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706444" y="3257233"/>
            <a:ext cx="1200552" cy="676672"/>
          </a:xfrm>
          <a:prstGeom prst="roundRect">
            <a:avLst/>
          </a:prstGeom>
          <a:solidFill>
            <a:schemeClr val="accent6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002060"/>
                </a:solidFill>
              </a:rPr>
              <a:t>Бібліотекар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696968" y="2467543"/>
            <a:ext cx="1200552" cy="67667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002060"/>
                </a:solidFill>
              </a:rPr>
              <a:t>14 учителів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726242" y="4057632"/>
            <a:ext cx="1200552" cy="676672"/>
          </a:xfrm>
          <a:prstGeom prst="roundRect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002060"/>
                </a:solidFill>
              </a:rPr>
              <a:t>Педагог-організатор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726242" y="4917181"/>
            <a:ext cx="1200552" cy="67667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002060"/>
                </a:solidFill>
              </a:rPr>
              <a:t>Вихователь</a:t>
            </a:r>
            <a:endParaRPr lang="en-US" sz="1400" b="1" dirty="0">
              <a:solidFill>
                <a:srgbClr val="002060"/>
              </a:solidFill>
            </a:endParaRPr>
          </a:p>
        </p:txBody>
      </p:sp>
      <p:cxnSp>
        <p:nvCxnSpPr>
          <p:cNvPr id="66" name="Прямая соединительная линия 65"/>
          <p:cNvCxnSpPr>
            <a:stCxn id="42" idx="3"/>
            <a:endCxn id="64" idx="1"/>
          </p:cNvCxnSpPr>
          <p:nvPr/>
        </p:nvCxnSpPr>
        <p:spPr>
          <a:xfrm flipV="1">
            <a:off x="5875515" y="4103265"/>
            <a:ext cx="284910" cy="46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4291339" y="3711832"/>
            <a:ext cx="1584176" cy="79208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C000"/>
                </a:solidFill>
              </a:rPr>
              <a:t>Навчається</a:t>
            </a:r>
            <a:endParaRPr lang="en-US" b="1" dirty="0">
              <a:solidFill>
                <a:srgbClr val="FFC000"/>
              </a:solidFill>
            </a:endParaRPr>
          </a:p>
        </p:txBody>
      </p:sp>
      <p:cxnSp>
        <p:nvCxnSpPr>
          <p:cNvPr id="68" name="Прямая соединительная линия 67"/>
          <p:cNvCxnSpPr>
            <a:stCxn id="64" idx="3"/>
            <a:endCxn id="43" idx="1"/>
          </p:cNvCxnSpPr>
          <p:nvPr/>
        </p:nvCxnSpPr>
        <p:spPr>
          <a:xfrm flipV="1">
            <a:off x="7360977" y="2756409"/>
            <a:ext cx="451383" cy="13468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>
            <a:stCxn id="64" idx="3"/>
            <a:endCxn id="50" idx="1"/>
          </p:cNvCxnSpPr>
          <p:nvPr/>
        </p:nvCxnSpPr>
        <p:spPr>
          <a:xfrm>
            <a:off x="7360977" y="4103265"/>
            <a:ext cx="451383" cy="11321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Скругленный прямоугольник 63"/>
          <p:cNvSpPr/>
          <p:nvPr/>
        </p:nvSpPr>
        <p:spPr>
          <a:xfrm>
            <a:off x="6160425" y="3702609"/>
            <a:ext cx="1200552" cy="801311"/>
          </a:xfrm>
          <a:prstGeom prst="roundRect">
            <a:avLst/>
          </a:prstGeom>
          <a:solidFill>
            <a:schemeClr val="accent6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002060"/>
                </a:solidFill>
              </a:rPr>
              <a:t>56 учнів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812360" y="2418073"/>
            <a:ext cx="1200552" cy="67667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002060"/>
                </a:solidFill>
              </a:rPr>
              <a:t>Початкова ланка – 3 класи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812360" y="4897092"/>
            <a:ext cx="1200552" cy="676672"/>
          </a:xfrm>
          <a:prstGeom prst="roundRect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002060"/>
                </a:solidFill>
              </a:rPr>
              <a:t>Середня ланка – 4 класи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178557" y="2323692"/>
            <a:ext cx="2906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2020-2021 </a:t>
            </a:r>
            <a:r>
              <a:rPr lang="uk-UA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н.р</a:t>
            </a:r>
            <a:r>
              <a:rPr lang="uk-UA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НВК: </a:t>
            </a:r>
            <a:endParaRPr lang="en-US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>
            <a:off x="5809952" y="5649950"/>
            <a:ext cx="490240" cy="163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Скругленный прямоугольник 74"/>
          <p:cNvSpPr/>
          <p:nvPr/>
        </p:nvSpPr>
        <p:spPr>
          <a:xfrm>
            <a:off x="4291339" y="5177720"/>
            <a:ext cx="1584176" cy="79208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C000"/>
                </a:solidFill>
              </a:rPr>
              <a:t>Виховується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6151299" y="5193198"/>
            <a:ext cx="1200552" cy="80131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002060"/>
                </a:solidFill>
              </a:rPr>
              <a:t>14 вихованців в ДНЗ</a:t>
            </a:r>
            <a:endParaRPr lang="en-US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78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2858E62-2CC2-4407-AD78-9FA71A40F9D4}"/>
              </a:ext>
            </a:extLst>
          </p:cNvPr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D0D0D"/>
                </a:solidFill>
                <a:effectLst>
                  <a:outerShdw blurRad="25400" dist="25400" dir="2700000" algn="tl" rotWithShape="0">
                    <a:schemeClr val="bg1">
                      <a:lumMod val="95000"/>
                      <a:alpha val="80000"/>
                    </a:schemeClr>
                  </a:outerShdw>
                </a:effectLst>
                <a:latin typeface="Franklin Gothic Medium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r>
              <a:rPr lang="uk-UA" altLang="uk-UA" sz="3600" b="1" dirty="0">
                <a:solidFill>
                  <a:srgbClr val="00B050"/>
                </a:solidFill>
                <a:cs typeface="Times New Roman" panose="02020603050405020304" pitchFamily="18" charset="0"/>
              </a:rPr>
              <a:t/>
            </a:r>
            <a:br>
              <a:rPr lang="uk-UA" altLang="uk-UA" sz="3600" b="1" dirty="0">
                <a:solidFill>
                  <a:srgbClr val="00B050"/>
                </a:solidFill>
                <a:cs typeface="Times New Roman" panose="02020603050405020304" pitchFamily="18" charset="0"/>
              </a:rPr>
            </a:br>
            <a:endParaRPr lang="ru-RU" altLang="uk-UA" sz="4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Объект 7">
            <a:extLst>
              <a:ext uri="{FF2B5EF4-FFF2-40B4-BE49-F238E27FC236}">
                <a16:creationId xmlns:a16="http://schemas.microsoft.com/office/drawing/2014/main" id="{DCCC8FE3-696F-48B6-9073-5FEB0FF94765}"/>
              </a:ext>
            </a:extLst>
          </p:cNvPr>
          <p:cNvSpPr txBox="1">
            <a:spLocks/>
          </p:cNvSpPr>
          <p:nvPr/>
        </p:nvSpPr>
        <p:spPr>
          <a:xfrm>
            <a:off x="251520" y="980728"/>
            <a:ext cx="3976687" cy="51125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 b="1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563" indent="0" defTabSz="912813" eaLnBrk="1" hangingPunct="1">
              <a:lnSpc>
                <a:spcPct val="70000"/>
              </a:lnSpc>
              <a:buNone/>
            </a:pPr>
            <a:endParaRPr lang="ru-RU" altLang="uk-UA" dirty="0"/>
          </a:p>
          <a:p>
            <a:pPr marL="182563" indent="0" defTabSz="912813" eaLnBrk="1" hangingPunct="1">
              <a:lnSpc>
                <a:spcPct val="70000"/>
              </a:lnSpc>
              <a:buFontTx/>
              <a:buNone/>
            </a:pPr>
            <a:endParaRPr lang="ru-RU" altLang="uk-UA" dirty="0"/>
          </a:p>
        </p:txBody>
      </p:sp>
      <p:sp>
        <p:nvSpPr>
          <p:cNvPr id="14" name="Объект 8">
            <a:extLst>
              <a:ext uri="{FF2B5EF4-FFF2-40B4-BE49-F238E27FC236}">
                <a16:creationId xmlns:a16="http://schemas.microsoft.com/office/drawing/2014/main" id="{110C1C84-8B1B-46A7-8A8D-D5FA73ABDEE1}"/>
              </a:ext>
            </a:extLst>
          </p:cNvPr>
          <p:cNvSpPr txBox="1">
            <a:spLocks/>
          </p:cNvSpPr>
          <p:nvPr/>
        </p:nvSpPr>
        <p:spPr>
          <a:xfrm>
            <a:off x="5030266" y="4653136"/>
            <a:ext cx="4110038" cy="38163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 b="1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sz="2400" dirty="0"/>
          </a:p>
          <a:p>
            <a:pPr marL="0" indent="0" defTabSz="912813" eaLnBrk="1" hangingPunct="1">
              <a:lnSpc>
                <a:spcPct val="70000"/>
              </a:lnSpc>
            </a:pPr>
            <a:endParaRPr lang="ru-RU" altLang="uk-UA" sz="2400" dirty="0"/>
          </a:p>
          <a:p>
            <a:pPr marL="0" indent="0" defTabSz="912813" eaLnBrk="1" hangingPunct="1">
              <a:lnSpc>
                <a:spcPct val="70000"/>
              </a:lnSpc>
              <a:buFontTx/>
              <a:buNone/>
            </a:pPr>
            <a:endParaRPr lang="ru-RU" altLang="uk-UA" sz="24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5496" y="81136"/>
            <a:ext cx="9248135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управлінні навчальним закладом керуватимусь системою таких принципів: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242417" y="188640"/>
            <a:ext cx="68511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D0D0D"/>
                </a:solidFill>
                <a:effectLst>
                  <a:outerShdw blurRad="25400" dist="25400" dir="2700000" algn="tl" rotWithShape="0">
                    <a:schemeClr val="bg1">
                      <a:lumMod val="95000"/>
                      <a:alpha val="80000"/>
                    </a:schemeClr>
                  </a:outerShdw>
                </a:effectLst>
                <a:latin typeface="Franklin Gothic Medium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Дуга 7"/>
          <p:cNvSpPr/>
          <p:nvPr/>
        </p:nvSpPr>
        <p:spPr>
          <a:xfrm>
            <a:off x="-756592" y="1552228"/>
            <a:ext cx="3672408" cy="4320480"/>
          </a:xfrm>
          <a:prstGeom prst="arc">
            <a:avLst>
              <a:gd name="adj1" fmla="val 14342313"/>
              <a:gd name="adj2" fmla="val 7286838"/>
            </a:avLst>
          </a:prstGeom>
          <a:ln w="571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/>
          <p:cNvSpPr/>
          <p:nvPr/>
        </p:nvSpPr>
        <p:spPr>
          <a:xfrm>
            <a:off x="1547664" y="1439144"/>
            <a:ext cx="360040" cy="36004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2239863" y="1987872"/>
            <a:ext cx="360040" cy="36004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вал 15"/>
          <p:cNvSpPr/>
          <p:nvPr/>
        </p:nvSpPr>
        <p:spPr>
          <a:xfrm>
            <a:off x="2612013" y="2736643"/>
            <a:ext cx="360040" cy="36004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Овал 18"/>
          <p:cNvSpPr/>
          <p:nvPr/>
        </p:nvSpPr>
        <p:spPr>
          <a:xfrm>
            <a:off x="2735796" y="3513254"/>
            <a:ext cx="360040" cy="3600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Овал 19"/>
          <p:cNvSpPr/>
          <p:nvPr/>
        </p:nvSpPr>
        <p:spPr>
          <a:xfrm>
            <a:off x="2645786" y="4302660"/>
            <a:ext cx="360040" cy="36004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Овал 20"/>
          <p:cNvSpPr/>
          <p:nvPr/>
        </p:nvSpPr>
        <p:spPr>
          <a:xfrm>
            <a:off x="2242396" y="5060561"/>
            <a:ext cx="360040" cy="36004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Овал 21"/>
          <p:cNvSpPr/>
          <p:nvPr/>
        </p:nvSpPr>
        <p:spPr>
          <a:xfrm>
            <a:off x="1635637" y="5622962"/>
            <a:ext cx="360040" cy="360040"/>
          </a:xfrm>
          <a:prstGeom prst="ellipse">
            <a:avLst/>
          </a:prstGeom>
          <a:solidFill>
            <a:srgbClr val="E2A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04295" y="1279595"/>
            <a:ext cx="4849884" cy="467544"/>
          </a:xfrm>
          <a:prstGeom prst="roundRect">
            <a:avLst/>
          </a:prstGeom>
          <a:solidFill>
            <a:srgbClr val="9999FF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2060"/>
                </a:solidFill>
              </a:rPr>
              <a:t>п</a:t>
            </a:r>
            <a:r>
              <a:rPr lang="uk-UA" b="1" dirty="0" smtClean="0">
                <a:solidFill>
                  <a:srgbClr val="002060"/>
                </a:solidFill>
              </a:rPr>
              <a:t>оваги і довіри до людини;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42507" y="1976859"/>
            <a:ext cx="4849884" cy="467544"/>
          </a:xfrm>
          <a:prstGeom prst="roundRect">
            <a:avLst/>
          </a:prstGeom>
          <a:solidFill>
            <a:srgbClr val="9999FF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2060"/>
                </a:solidFill>
              </a:rPr>
              <a:t>ц</a:t>
            </a:r>
            <a:r>
              <a:rPr lang="uk-UA" b="1" dirty="0" smtClean="0">
                <a:solidFill>
                  <a:srgbClr val="002060"/>
                </a:solidFill>
              </a:rPr>
              <a:t>ілісного погляду на людину;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102547" y="2708537"/>
            <a:ext cx="4849884" cy="467544"/>
          </a:xfrm>
          <a:prstGeom prst="roundRect">
            <a:avLst/>
          </a:prstGeom>
          <a:solidFill>
            <a:srgbClr val="9999FF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2060"/>
                </a:solidFill>
              </a:rPr>
              <a:t>с</a:t>
            </a:r>
            <a:r>
              <a:rPr lang="uk-UA" b="1" dirty="0" smtClean="0">
                <a:solidFill>
                  <a:srgbClr val="002060"/>
                </a:solidFill>
              </a:rPr>
              <a:t>півробітництва, колегіальності;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347864" y="3472102"/>
            <a:ext cx="4849884" cy="467544"/>
          </a:xfrm>
          <a:prstGeom prst="roundRect">
            <a:avLst/>
          </a:prstGeom>
          <a:solidFill>
            <a:srgbClr val="9999FF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2060"/>
                </a:solidFill>
              </a:rPr>
              <a:t>о</a:t>
            </a:r>
            <a:r>
              <a:rPr lang="uk-UA" b="1" dirty="0" smtClean="0">
                <a:solidFill>
                  <a:srgbClr val="002060"/>
                </a:solidFill>
              </a:rPr>
              <a:t>новлення й забезпечення творчих пошуків;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156890" y="4249382"/>
            <a:ext cx="4849884" cy="467544"/>
          </a:xfrm>
          <a:prstGeom prst="roundRect">
            <a:avLst/>
          </a:prstGeom>
          <a:solidFill>
            <a:srgbClr val="9999FF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2060"/>
                </a:solidFill>
              </a:rPr>
              <a:t>с</a:t>
            </a:r>
            <a:r>
              <a:rPr lang="uk-UA" b="1" dirty="0" smtClean="0">
                <a:solidFill>
                  <a:srgbClr val="002060"/>
                </a:solidFill>
              </a:rPr>
              <a:t>оціальної справедливості;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742507" y="5017294"/>
            <a:ext cx="4849884" cy="467544"/>
          </a:xfrm>
          <a:prstGeom prst="roundRect">
            <a:avLst/>
          </a:prstGeom>
          <a:solidFill>
            <a:srgbClr val="9999FF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2060"/>
                </a:solidFill>
              </a:rPr>
              <a:t>і</a:t>
            </a:r>
            <a:r>
              <a:rPr lang="uk-UA" b="1" dirty="0" smtClean="0">
                <a:solidFill>
                  <a:srgbClr val="002060"/>
                </a:solidFill>
              </a:rPr>
              <a:t>ндивідуального підходу;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319713" y="5769750"/>
            <a:ext cx="4849884" cy="525907"/>
          </a:xfrm>
          <a:prstGeom prst="roundRect">
            <a:avLst/>
          </a:prstGeom>
          <a:solidFill>
            <a:srgbClr val="9999FF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2060"/>
                </a:solidFill>
              </a:rPr>
              <a:t>м</a:t>
            </a:r>
            <a:r>
              <a:rPr lang="uk-UA" b="1" dirty="0" smtClean="0">
                <a:solidFill>
                  <a:srgbClr val="002060"/>
                </a:solidFill>
              </a:rPr>
              <a:t>отивування й стимулювання діяльності всіх працівників.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" y="3036400"/>
            <a:ext cx="2627496" cy="1313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53694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2858E62-2CC2-4407-AD78-9FA71A40F9D4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D0D0D"/>
                </a:solidFill>
                <a:effectLst>
                  <a:outerShdw blurRad="25400" dist="25400" dir="2700000" algn="tl" rotWithShape="0">
                    <a:schemeClr val="bg1">
                      <a:lumMod val="95000"/>
                      <a:alpha val="80000"/>
                    </a:schemeClr>
                  </a:outerShdw>
                </a:effectLst>
                <a:latin typeface="Franklin Gothic Medium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r>
              <a:rPr lang="uk-UA" altLang="uk-UA" sz="3600" b="1" dirty="0">
                <a:solidFill>
                  <a:srgbClr val="00B050"/>
                </a:solidFill>
                <a:cs typeface="Times New Roman" panose="02020603050405020304" pitchFamily="18" charset="0"/>
              </a:rPr>
              <a:t/>
            </a:r>
            <a:br>
              <a:rPr lang="uk-UA" altLang="uk-UA" sz="3600" b="1" dirty="0">
                <a:solidFill>
                  <a:srgbClr val="00B050"/>
                </a:solidFill>
                <a:cs typeface="Times New Roman" panose="02020603050405020304" pitchFamily="18" charset="0"/>
              </a:rPr>
            </a:br>
            <a:endParaRPr lang="ru-RU" altLang="uk-UA" sz="4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Объект 7">
            <a:extLst>
              <a:ext uri="{FF2B5EF4-FFF2-40B4-BE49-F238E27FC236}">
                <a16:creationId xmlns:a16="http://schemas.microsoft.com/office/drawing/2014/main" id="{DCCC8FE3-696F-48B6-9073-5FEB0FF94765}"/>
              </a:ext>
            </a:extLst>
          </p:cNvPr>
          <p:cNvSpPr txBox="1">
            <a:spLocks/>
          </p:cNvSpPr>
          <p:nvPr/>
        </p:nvSpPr>
        <p:spPr>
          <a:xfrm>
            <a:off x="251520" y="980728"/>
            <a:ext cx="3976687" cy="51125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 b="1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563" indent="0" defTabSz="912813" eaLnBrk="1" hangingPunct="1">
              <a:lnSpc>
                <a:spcPct val="70000"/>
              </a:lnSpc>
              <a:buNone/>
            </a:pPr>
            <a:endParaRPr lang="ru-RU" altLang="uk-UA" dirty="0"/>
          </a:p>
          <a:p>
            <a:pPr marL="182563" indent="0" defTabSz="912813" eaLnBrk="1" hangingPunct="1">
              <a:lnSpc>
                <a:spcPct val="70000"/>
              </a:lnSpc>
              <a:buFontTx/>
              <a:buNone/>
            </a:pPr>
            <a:endParaRPr lang="ru-RU" altLang="uk-UA" dirty="0"/>
          </a:p>
        </p:txBody>
      </p:sp>
      <p:sp>
        <p:nvSpPr>
          <p:cNvPr id="14" name="Объект 8">
            <a:extLst>
              <a:ext uri="{FF2B5EF4-FFF2-40B4-BE49-F238E27FC236}">
                <a16:creationId xmlns:a16="http://schemas.microsoft.com/office/drawing/2014/main" id="{110C1C84-8B1B-46A7-8A8D-D5FA73ABDEE1}"/>
              </a:ext>
            </a:extLst>
          </p:cNvPr>
          <p:cNvSpPr txBox="1">
            <a:spLocks/>
          </p:cNvSpPr>
          <p:nvPr/>
        </p:nvSpPr>
        <p:spPr>
          <a:xfrm>
            <a:off x="5030266" y="4653136"/>
            <a:ext cx="4110038" cy="38163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 b="1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sz="2400" dirty="0"/>
          </a:p>
          <a:p>
            <a:pPr marL="0" indent="0" defTabSz="912813" eaLnBrk="1" hangingPunct="1">
              <a:lnSpc>
                <a:spcPct val="70000"/>
              </a:lnSpc>
            </a:pPr>
            <a:endParaRPr lang="ru-RU" altLang="uk-UA" sz="2400" dirty="0"/>
          </a:p>
          <a:p>
            <a:pPr marL="0" indent="0" defTabSz="912813" eaLnBrk="1" hangingPunct="1">
              <a:lnSpc>
                <a:spcPct val="70000"/>
              </a:lnSpc>
              <a:buFontTx/>
              <a:buNone/>
            </a:pPr>
            <a:endParaRPr lang="ru-RU" altLang="uk-UA" sz="2400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242417" y="188640"/>
            <a:ext cx="68511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D0D0D"/>
                </a:solidFill>
                <a:effectLst>
                  <a:outerShdw blurRad="25400" dist="25400" dir="2700000" algn="tl" rotWithShape="0">
                    <a:schemeClr val="bg1">
                      <a:lumMod val="95000"/>
                      <a:alpha val="80000"/>
                    </a:schemeClr>
                  </a:outerShdw>
                </a:effectLst>
                <a:latin typeface="Franklin Gothic Medium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553169" y="-30824"/>
            <a:ext cx="8229600" cy="1042376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Сильні </a:t>
            </a:r>
            <a:r>
              <a:rPr lang="uk-UA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 закладу </a:t>
            </a:r>
            <a:r>
              <a:rPr lang="uk-UA" sz="36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освіти:</a:t>
            </a:r>
            <a:endParaRPr lang="ru-RU" sz="36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3169" y="836712"/>
            <a:ext cx="675513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4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висококваліфіковані </a:t>
            </a:r>
            <a:r>
              <a:rPr lang="uk-UA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педагогічні </a:t>
            </a:r>
            <a:r>
              <a:rPr lang="uk-UA" sz="24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4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згуртований колектив;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4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хороший </a:t>
            </a:r>
            <a:r>
              <a:rPr lang="uk-UA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психологічний </a:t>
            </a:r>
            <a:r>
              <a:rPr lang="uk-UA" sz="24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клімат;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altLang="uk-UA" sz="24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індивідуального навчання;</a:t>
            </a:r>
            <a:endParaRPr lang="uk-UA" sz="2400" i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4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шкільні традиції</a:t>
            </a:r>
            <a:r>
              <a:rPr lang="uk-UA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400" i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altLang="uk-UA" sz="24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співпраця </a:t>
            </a:r>
            <a:r>
              <a:rPr lang="uk-UA" altLang="uk-UA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батьками та </a:t>
            </a:r>
            <a:r>
              <a:rPr lang="uk-UA" altLang="uk-UA" sz="24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громадськістю;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4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сучасна система виховної роботи;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4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заклад є осередком з національно-патріотичного </a:t>
            </a:r>
            <a:r>
              <a:rPr lang="uk-UA" sz="24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виховання.</a:t>
            </a:r>
            <a:endParaRPr lang="uk-UA" sz="24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uk-UA" altLang="uk-UA" sz="3200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6541" y="1346762"/>
            <a:ext cx="2593056" cy="1822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0"/>
          <a:stretch/>
        </p:blipFill>
        <p:spPr>
          <a:xfrm>
            <a:off x="6524160" y="3083505"/>
            <a:ext cx="2637309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76"/>
          <a:stretch/>
        </p:blipFill>
        <p:spPr>
          <a:xfrm>
            <a:off x="5796136" y="4669348"/>
            <a:ext cx="2737966" cy="1786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01977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2858E62-2CC2-4407-AD78-9FA71A40F9D4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D0D0D"/>
                </a:solidFill>
                <a:effectLst>
                  <a:outerShdw blurRad="25400" dist="25400" dir="2700000" algn="tl" rotWithShape="0">
                    <a:schemeClr val="bg1">
                      <a:lumMod val="95000"/>
                      <a:alpha val="80000"/>
                    </a:schemeClr>
                  </a:outerShdw>
                </a:effectLst>
                <a:latin typeface="Franklin Gothic Medium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r>
              <a:rPr lang="uk-UA" altLang="uk-UA" sz="3600" b="1" dirty="0">
                <a:solidFill>
                  <a:srgbClr val="00B050"/>
                </a:solidFill>
                <a:cs typeface="Times New Roman" panose="02020603050405020304" pitchFamily="18" charset="0"/>
              </a:rPr>
              <a:t/>
            </a:r>
            <a:br>
              <a:rPr lang="uk-UA" altLang="uk-UA" sz="3600" b="1" dirty="0">
                <a:solidFill>
                  <a:srgbClr val="00B050"/>
                </a:solidFill>
                <a:cs typeface="Times New Roman" panose="02020603050405020304" pitchFamily="18" charset="0"/>
              </a:rPr>
            </a:br>
            <a:endParaRPr lang="ru-RU" altLang="uk-UA" sz="4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Объект 7">
            <a:extLst>
              <a:ext uri="{FF2B5EF4-FFF2-40B4-BE49-F238E27FC236}">
                <a16:creationId xmlns:a16="http://schemas.microsoft.com/office/drawing/2014/main" id="{DCCC8FE3-696F-48B6-9073-5FEB0FF94765}"/>
              </a:ext>
            </a:extLst>
          </p:cNvPr>
          <p:cNvSpPr txBox="1">
            <a:spLocks/>
          </p:cNvSpPr>
          <p:nvPr/>
        </p:nvSpPr>
        <p:spPr>
          <a:xfrm>
            <a:off x="251520" y="980728"/>
            <a:ext cx="3976687" cy="51125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 b="1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563" indent="0" defTabSz="912813" eaLnBrk="1" hangingPunct="1">
              <a:lnSpc>
                <a:spcPct val="70000"/>
              </a:lnSpc>
              <a:buNone/>
            </a:pPr>
            <a:endParaRPr lang="ru-RU" altLang="uk-UA" dirty="0"/>
          </a:p>
          <a:p>
            <a:pPr marL="182563" indent="0" defTabSz="912813" eaLnBrk="1" hangingPunct="1">
              <a:lnSpc>
                <a:spcPct val="70000"/>
              </a:lnSpc>
              <a:buFontTx/>
              <a:buNone/>
            </a:pPr>
            <a:endParaRPr lang="ru-RU" altLang="uk-UA" dirty="0"/>
          </a:p>
        </p:txBody>
      </p:sp>
      <p:sp>
        <p:nvSpPr>
          <p:cNvPr id="14" name="Объект 8">
            <a:extLst>
              <a:ext uri="{FF2B5EF4-FFF2-40B4-BE49-F238E27FC236}">
                <a16:creationId xmlns:a16="http://schemas.microsoft.com/office/drawing/2014/main" id="{110C1C84-8B1B-46A7-8A8D-D5FA73ABDEE1}"/>
              </a:ext>
            </a:extLst>
          </p:cNvPr>
          <p:cNvSpPr txBox="1">
            <a:spLocks/>
          </p:cNvSpPr>
          <p:nvPr/>
        </p:nvSpPr>
        <p:spPr>
          <a:xfrm>
            <a:off x="5030266" y="4653136"/>
            <a:ext cx="4110038" cy="38163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 b="1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sz="2400" dirty="0"/>
          </a:p>
          <a:p>
            <a:pPr marL="0" indent="0" defTabSz="912813" eaLnBrk="1" hangingPunct="1">
              <a:lnSpc>
                <a:spcPct val="70000"/>
              </a:lnSpc>
            </a:pPr>
            <a:endParaRPr lang="ru-RU" altLang="uk-UA" sz="2400" dirty="0"/>
          </a:p>
          <a:p>
            <a:pPr marL="0" indent="0" defTabSz="912813" eaLnBrk="1" hangingPunct="1">
              <a:lnSpc>
                <a:spcPct val="70000"/>
              </a:lnSpc>
              <a:buFontTx/>
              <a:buNone/>
            </a:pPr>
            <a:endParaRPr lang="ru-RU" altLang="uk-UA" sz="2400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242417" y="188640"/>
            <a:ext cx="68511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D0D0D"/>
                </a:solidFill>
                <a:effectLst>
                  <a:outerShdw blurRad="25400" dist="25400" dir="2700000" algn="tl" rotWithShape="0">
                    <a:schemeClr val="bg1">
                      <a:lumMod val="95000"/>
                      <a:alpha val="80000"/>
                    </a:schemeClr>
                  </a:outerShdw>
                </a:effectLst>
                <a:latin typeface="Franklin Gothic Medium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553169" y="-30824"/>
            <a:ext cx="8229600" cy="1042376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Слабкі </a:t>
            </a:r>
            <a:r>
              <a:rPr lang="uk-UA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 закладу </a:t>
            </a:r>
            <a:r>
              <a:rPr lang="uk-UA" sz="36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освіти:</a:t>
            </a:r>
            <a:endParaRPr lang="ru-RU" sz="36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945557"/>
            <a:ext cx="667221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низька матеріально-технічна база;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недостатня </a:t>
            </a:r>
            <a:r>
              <a:rPr lang="uk-UA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мотивація вчителів до участі в конкурсах професійної </a:t>
            </a:r>
            <a:r>
              <a:rPr lang="uk-UA" sz="24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майстерності;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слабка мотивація та бажання учнів отримувати знання</a:t>
            </a:r>
            <a:r>
              <a:rPr lang="uk-UA" sz="24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невисока </a:t>
            </a:r>
            <a:r>
              <a:rPr lang="uk-UA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результативність у районних, обласних олімпіадах і </a:t>
            </a:r>
            <a:r>
              <a:rPr lang="uk-UA" sz="24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змаганнях;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altLang="uk-UA" sz="24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низька </a:t>
            </a:r>
            <a:r>
              <a:rPr lang="uk-UA" altLang="uk-UA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 </a:t>
            </a:r>
            <a:r>
              <a:rPr lang="uk-UA" altLang="uk-UA" sz="24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відсутність спортзалу</a:t>
            </a:r>
            <a:r>
              <a:rPr lang="uk-UA" sz="24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uk-UA" altLang="uk-UA" sz="2400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недостатня кількість шкільних приміщень для організації різних форм навчання та зон відпочинку;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“старіння” селища </a:t>
            </a:r>
            <a:r>
              <a:rPr lang="uk-UA" sz="24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Комишуваха-1</a:t>
            </a:r>
            <a:r>
              <a:rPr lang="uk-UA" sz="24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uk-UA" sz="2400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219" y="764704"/>
            <a:ext cx="239621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1460" y="2725181"/>
            <a:ext cx="2939819" cy="1749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19" y="4663355"/>
            <a:ext cx="2461608" cy="2228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84159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2858E62-2CC2-4407-AD78-9FA71A40F9D4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D0D0D"/>
                </a:solidFill>
                <a:effectLst>
                  <a:outerShdw blurRad="25400" dist="25400" dir="2700000" algn="tl" rotWithShape="0">
                    <a:schemeClr val="bg1">
                      <a:lumMod val="95000"/>
                      <a:alpha val="80000"/>
                    </a:schemeClr>
                  </a:outerShdw>
                </a:effectLst>
                <a:latin typeface="Franklin Gothic Medium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r>
              <a:rPr lang="uk-UA" altLang="uk-UA" sz="3600" b="1" dirty="0">
                <a:solidFill>
                  <a:srgbClr val="00B050"/>
                </a:solidFill>
                <a:cs typeface="Times New Roman" panose="02020603050405020304" pitchFamily="18" charset="0"/>
              </a:rPr>
              <a:t/>
            </a:r>
            <a:br>
              <a:rPr lang="uk-UA" altLang="uk-UA" sz="3600" b="1" dirty="0">
                <a:solidFill>
                  <a:srgbClr val="00B050"/>
                </a:solidFill>
                <a:cs typeface="Times New Roman" panose="02020603050405020304" pitchFamily="18" charset="0"/>
              </a:rPr>
            </a:br>
            <a:endParaRPr lang="ru-RU" altLang="uk-UA" sz="4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Объект 7">
            <a:extLst>
              <a:ext uri="{FF2B5EF4-FFF2-40B4-BE49-F238E27FC236}">
                <a16:creationId xmlns:a16="http://schemas.microsoft.com/office/drawing/2014/main" id="{DCCC8FE3-696F-48B6-9073-5FEB0FF94765}"/>
              </a:ext>
            </a:extLst>
          </p:cNvPr>
          <p:cNvSpPr txBox="1">
            <a:spLocks/>
          </p:cNvSpPr>
          <p:nvPr/>
        </p:nvSpPr>
        <p:spPr>
          <a:xfrm>
            <a:off x="251520" y="980728"/>
            <a:ext cx="3976687" cy="51125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 b="1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563" indent="0" defTabSz="912813" eaLnBrk="1" hangingPunct="1">
              <a:lnSpc>
                <a:spcPct val="70000"/>
              </a:lnSpc>
              <a:buNone/>
            </a:pPr>
            <a:endParaRPr lang="ru-RU" altLang="uk-UA" dirty="0"/>
          </a:p>
          <a:p>
            <a:pPr marL="182563" indent="0" defTabSz="912813" eaLnBrk="1" hangingPunct="1">
              <a:lnSpc>
                <a:spcPct val="70000"/>
              </a:lnSpc>
              <a:buFontTx/>
              <a:buNone/>
            </a:pPr>
            <a:endParaRPr lang="ru-RU" altLang="uk-UA" dirty="0"/>
          </a:p>
        </p:txBody>
      </p:sp>
      <p:sp>
        <p:nvSpPr>
          <p:cNvPr id="14" name="Объект 8">
            <a:extLst>
              <a:ext uri="{FF2B5EF4-FFF2-40B4-BE49-F238E27FC236}">
                <a16:creationId xmlns:a16="http://schemas.microsoft.com/office/drawing/2014/main" id="{110C1C84-8B1B-46A7-8A8D-D5FA73ABDEE1}"/>
              </a:ext>
            </a:extLst>
          </p:cNvPr>
          <p:cNvSpPr txBox="1">
            <a:spLocks/>
          </p:cNvSpPr>
          <p:nvPr/>
        </p:nvSpPr>
        <p:spPr>
          <a:xfrm>
            <a:off x="5030266" y="4653136"/>
            <a:ext cx="4110038" cy="38163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 b="1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sz="2400" dirty="0"/>
          </a:p>
          <a:p>
            <a:pPr marL="0" indent="0" defTabSz="912813" eaLnBrk="1" hangingPunct="1">
              <a:lnSpc>
                <a:spcPct val="70000"/>
              </a:lnSpc>
            </a:pPr>
            <a:endParaRPr lang="ru-RU" altLang="uk-UA" sz="2400" dirty="0"/>
          </a:p>
          <a:p>
            <a:pPr marL="0" indent="0" defTabSz="912813" eaLnBrk="1" hangingPunct="1">
              <a:lnSpc>
                <a:spcPct val="70000"/>
              </a:lnSpc>
              <a:buFontTx/>
              <a:buNone/>
            </a:pPr>
            <a:endParaRPr lang="ru-RU" altLang="uk-UA" sz="2400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242417" y="188640"/>
            <a:ext cx="68511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D0D0D"/>
                </a:solidFill>
                <a:effectLst>
                  <a:outerShdw blurRad="25400" dist="25400" dir="2700000" algn="tl" rotWithShape="0">
                    <a:schemeClr val="bg1">
                      <a:lumMod val="95000"/>
                      <a:alpha val="80000"/>
                    </a:schemeClr>
                  </a:outerShdw>
                </a:effectLst>
                <a:latin typeface="Franklin Gothic Medium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43608" y="13184"/>
            <a:ext cx="7848872" cy="89116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sz="31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Програма розвитку НВК</a:t>
            </a:r>
            <a:br>
              <a:rPr lang="uk-UA" sz="31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Дитиноцентризм – основа школи</a:t>
            </a:r>
            <a:endParaRPr lang="ru-RU" sz="3100" b="1" dirty="0">
              <a:solidFill>
                <a:srgbClr val="C0000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442465" y="904345"/>
            <a:ext cx="6996276" cy="5507362"/>
            <a:chOff x="1608172" y="1089990"/>
            <a:chExt cx="6123802" cy="4830691"/>
          </a:xfrm>
        </p:grpSpPr>
        <p:sp>
          <p:nvSpPr>
            <p:cNvPr id="6" name="Круговая стрелка 5"/>
            <p:cNvSpPr/>
            <p:nvPr/>
          </p:nvSpPr>
          <p:spPr>
            <a:xfrm>
              <a:off x="2116338" y="1089990"/>
              <a:ext cx="4738437" cy="4738437"/>
            </a:xfrm>
            <a:prstGeom prst="circularArrow">
              <a:avLst>
                <a:gd name="adj1" fmla="val 5544"/>
                <a:gd name="adj2" fmla="val 330680"/>
                <a:gd name="adj3" fmla="val 13770653"/>
                <a:gd name="adj4" fmla="val 17389174"/>
                <a:gd name="adj5" fmla="val 5757"/>
              </a:avLst>
            </a:prstGeom>
            <a:solidFill>
              <a:srgbClr val="7030A0"/>
            </a:solidFill>
            <a:ln w="38100">
              <a:solidFill>
                <a:srgbClr val="E2AC00"/>
              </a:solidFill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3529930" y="1153341"/>
              <a:ext cx="2223879" cy="1111939"/>
            </a:xfrm>
            <a:custGeom>
              <a:avLst/>
              <a:gdLst>
                <a:gd name="connsiteX0" fmla="*/ 0 w 2223879"/>
                <a:gd name="connsiteY0" fmla="*/ 185327 h 1111939"/>
                <a:gd name="connsiteX1" fmla="*/ 185327 w 2223879"/>
                <a:gd name="connsiteY1" fmla="*/ 0 h 1111939"/>
                <a:gd name="connsiteX2" fmla="*/ 2038552 w 2223879"/>
                <a:gd name="connsiteY2" fmla="*/ 0 h 1111939"/>
                <a:gd name="connsiteX3" fmla="*/ 2223879 w 2223879"/>
                <a:gd name="connsiteY3" fmla="*/ 185327 h 1111939"/>
                <a:gd name="connsiteX4" fmla="*/ 2223879 w 2223879"/>
                <a:gd name="connsiteY4" fmla="*/ 926612 h 1111939"/>
                <a:gd name="connsiteX5" fmla="*/ 2038552 w 2223879"/>
                <a:gd name="connsiteY5" fmla="*/ 1111939 h 1111939"/>
                <a:gd name="connsiteX6" fmla="*/ 185327 w 2223879"/>
                <a:gd name="connsiteY6" fmla="*/ 1111939 h 1111939"/>
                <a:gd name="connsiteX7" fmla="*/ 0 w 2223879"/>
                <a:gd name="connsiteY7" fmla="*/ 926612 h 1111939"/>
                <a:gd name="connsiteX8" fmla="*/ 0 w 2223879"/>
                <a:gd name="connsiteY8" fmla="*/ 185327 h 1111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3879" h="1111939">
                  <a:moveTo>
                    <a:pt x="0" y="185327"/>
                  </a:moveTo>
                  <a:cubicBezTo>
                    <a:pt x="0" y="82974"/>
                    <a:pt x="82974" y="0"/>
                    <a:pt x="185327" y="0"/>
                  </a:cubicBezTo>
                  <a:lnTo>
                    <a:pt x="2038552" y="0"/>
                  </a:lnTo>
                  <a:cubicBezTo>
                    <a:pt x="2140905" y="0"/>
                    <a:pt x="2223879" y="82974"/>
                    <a:pt x="2223879" y="185327"/>
                  </a:cubicBezTo>
                  <a:lnTo>
                    <a:pt x="2223879" y="926612"/>
                  </a:lnTo>
                  <a:cubicBezTo>
                    <a:pt x="2223879" y="1028965"/>
                    <a:pt x="2140905" y="1111939"/>
                    <a:pt x="2038552" y="1111939"/>
                  </a:cubicBezTo>
                  <a:lnTo>
                    <a:pt x="185327" y="1111939"/>
                  </a:lnTo>
                  <a:cubicBezTo>
                    <a:pt x="82974" y="1111939"/>
                    <a:pt x="0" y="1028965"/>
                    <a:pt x="0" y="926612"/>
                  </a:cubicBezTo>
                  <a:lnTo>
                    <a:pt x="0" y="185327"/>
                  </a:lnTo>
                  <a:close/>
                </a:path>
              </a:pathLst>
            </a:custGeom>
            <a:solidFill>
              <a:srgbClr val="E8B72E"/>
            </a:solidFill>
            <a:ln>
              <a:solidFill>
                <a:srgbClr val="7030A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620" tIns="107620" rIns="107620" bIns="10762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i="1" kern="1200" dirty="0" err="1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Дитина-патріот</a:t>
              </a:r>
              <a:r>
                <a:rPr lang="ru-RU" sz="1400" b="1" i="1" kern="1200" dirty="0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 - </a:t>
              </a:r>
              <a:r>
                <a:rPr lang="ru-RU" sz="1400" b="1" i="1" kern="1200" dirty="0" err="1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проєкт</a:t>
              </a:r>
              <a:r>
                <a:rPr lang="ru-RU" sz="1400" b="1" i="1" kern="1200" dirty="0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ru-RU" sz="1400" b="1" i="1" kern="1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400" b="1" i="1" kern="12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Країна</a:t>
              </a:r>
              <a:r>
                <a:rPr lang="ru-RU" sz="1400" b="1" i="1" kern="1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b="1" i="1" kern="12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починається</a:t>
              </a:r>
              <a:r>
                <a:rPr lang="ru-RU" sz="1400" b="1" i="1" kern="1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з тебе»</a:t>
              </a:r>
              <a:endParaRPr lang="ru-RU" sz="1400" b="1" i="1" kern="1200" dirty="0" smtClean="0">
                <a:solidFill>
                  <a:srgbClr val="7030A0"/>
                </a:solidFill>
              </a:endParaRP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508095" y="2600522"/>
              <a:ext cx="2223879" cy="1111939"/>
            </a:xfrm>
            <a:custGeom>
              <a:avLst/>
              <a:gdLst>
                <a:gd name="connsiteX0" fmla="*/ 0 w 2223879"/>
                <a:gd name="connsiteY0" fmla="*/ 185327 h 1111939"/>
                <a:gd name="connsiteX1" fmla="*/ 185327 w 2223879"/>
                <a:gd name="connsiteY1" fmla="*/ 0 h 1111939"/>
                <a:gd name="connsiteX2" fmla="*/ 2038552 w 2223879"/>
                <a:gd name="connsiteY2" fmla="*/ 0 h 1111939"/>
                <a:gd name="connsiteX3" fmla="*/ 2223879 w 2223879"/>
                <a:gd name="connsiteY3" fmla="*/ 185327 h 1111939"/>
                <a:gd name="connsiteX4" fmla="*/ 2223879 w 2223879"/>
                <a:gd name="connsiteY4" fmla="*/ 926612 h 1111939"/>
                <a:gd name="connsiteX5" fmla="*/ 2038552 w 2223879"/>
                <a:gd name="connsiteY5" fmla="*/ 1111939 h 1111939"/>
                <a:gd name="connsiteX6" fmla="*/ 185327 w 2223879"/>
                <a:gd name="connsiteY6" fmla="*/ 1111939 h 1111939"/>
                <a:gd name="connsiteX7" fmla="*/ 0 w 2223879"/>
                <a:gd name="connsiteY7" fmla="*/ 926612 h 1111939"/>
                <a:gd name="connsiteX8" fmla="*/ 0 w 2223879"/>
                <a:gd name="connsiteY8" fmla="*/ 185327 h 1111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3879" h="1111939">
                  <a:moveTo>
                    <a:pt x="0" y="185327"/>
                  </a:moveTo>
                  <a:cubicBezTo>
                    <a:pt x="0" y="82974"/>
                    <a:pt x="82974" y="0"/>
                    <a:pt x="185327" y="0"/>
                  </a:cubicBezTo>
                  <a:lnTo>
                    <a:pt x="2038552" y="0"/>
                  </a:lnTo>
                  <a:cubicBezTo>
                    <a:pt x="2140905" y="0"/>
                    <a:pt x="2223879" y="82974"/>
                    <a:pt x="2223879" y="185327"/>
                  </a:cubicBezTo>
                  <a:lnTo>
                    <a:pt x="2223879" y="926612"/>
                  </a:lnTo>
                  <a:cubicBezTo>
                    <a:pt x="2223879" y="1028965"/>
                    <a:pt x="2140905" y="1111939"/>
                    <a:pt x="2038552" y="1111939"/>
                  </a:cubicBezTo>
                  <a:lnTo>
                    <a:pt x="185327" y="1111939"/>
                  </a:lnTo>
                  <a:cubicBezTo>
                    <a:pt x="82974" y="1111939"/>
                    <a:pt x="0" y="1028965"/>
                    <a:pt x="0" y="926612"/>
                  </a:cubicBezTo>
                  <a:lnTo>
                    <a:pt x="0" y="185327"/>
                  </a:lnTo>
                  <a:close/>
                </a:path>
              </a:pathLst>
            </a:custGeom>
            <a:solidFill>
              <a:srgbClr val="E8B72E"/>
            </a:solidFill>
            <a:ln>
              <a:solidFill>
                <a:srgbClr val="7030A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620" tIns="107620" rIns="107620" bIns="10762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i="1" kern="12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Дитина-країна</a:t>
              </a:r>
              <a:r>
                <a:rPr lang="ru-RU" sz="1400" b="1" i="1" kern="1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ru-RU" sz="1400" b="1" i="1" kern="12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проєкт</a:t>
              </a:r>
              <a:r>
                <a:rPr lang="ru-RU" sz="1400" b="1" i="1" kern="1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b="1" i="1" kern="1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400" b="1" i="1" kern="12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Міжрегіональна</a:t>
              </a:r>
              <a:r>
                <a:rPr lang="ru-RU" sz="1400" b="1" i="1" kern="1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b="1" i="1" kern="12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взаїмодія</a:t>
              </a:r>
              <a:r>
                <a:rPr lang="ru-RU" sz="1400" b="1" i="1" kern="1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» </a:t>
              </a:r>
              <a:endParaRPr lang="ru-RU" sz="1400" b="1" i="1" kern="1200" dirty="0" smtClean="0">
                <a:solidFill>
                  <a:srgbClr val="7030A0"/>
                </a:solidFill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4717641" y="4808742"/>
              <a:ext cx="2223879" cy="1111939"/>
            </a:xfrm>
            <a:custGeom>
              <a:avLst/>
              <a:gdLst>
                <a:gd name="connsiteX0" fmla="*/ 0 w 2223879"/>
                <a:gd name="connsiteY0" fmla="*/ 185327 h 1111939"/>
                <a:gd name="connsiteX1" fmla="*/ 185327 w 2223879"/>
                <a:gd name="connsiteY1" fmla="*/ 0 h 1111939"/>
                <a:gd name="connsiteX2" fmla="*/ 2038552 w 2223879"/>
                <a:gd name="connsiteY2" fmla="*/ 0 h 1111939"/>
                <a:gd name="connsiteX3" fmla="*/ 2223879 w 2223879"/>
                <a:gd name="connsiteY3" fmla="*/ 185327 h 1111939"/>
                <a:gd name="connsiteX4" fmla="*/ 2223879 w 2223879"/>
                <a:gd name="connsiteY4" fmla="*/ 926612 h 1111939"/>
                <a:gd name="connsiteX5" fmla="*/ 2038552 w 2223879"/>
                <a:gd name="connsiteY5" fmla="*/ 1111939 h 1111939"/>
                <a:gd name="connsiteX6" fmla="*/ 185327 w 2223879"/>
                <a:gd name="connsiteY6" fmla="*/ 1111939 h 1111939"/>
                <a:gd name="connsiteX7" fmla="*/ 0 w 2223879"/>
                <a:gd name="connsiteY7" fmla="*/ 926612 h 1111939"/>
                <a:gd name="connsiteX8" fmla="*/ 0 w 2223879"/>
                <a:gd name="connsiteY8" fmla="*/ 185327 h 1111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3879" h="1111939">
                  <a:moveTo>
                    <a:pt x="0" y="185327"/>
                  </a:moveTo>
                  <a:cubicBezTo>
                    <a:pt x="0" y="82974"/>
                    <a:pt x="82974" y="0"/>
                    <a:pt x="185327" y="0"/>
                  </a:cubicBezTo>
                  <a:lnTo>
                    <a:pt x="2038552" y="0"/>
                  </a:lnTo>
                  <a:cubicBezTo>
                    <a:pt x="2140905" y="0"/>
                    <a:pt x="2223879" y="82974"/>
                    <a:pt x="2223879" y="185327"/>
                  </a:cubicBezTo>
                  <a:lnTo>
                    <a:pt x="2223879" y="926612"/>
                  </a:lnTo>
                  <a:cubicBezTo>
                    <a:pt x="2223879" y="1028965"/>
                    <a:pt x="2140905" y="1111939"/>
                    <a:pt x="2038552" y="1111939"/>
                  </a:cubicBezTo>
                  <a:lnTo>
                    <a:pt x="185327" y="1111939"/>
                  </a:lnTo>
                  <a:cubicBezTo>
                    <a:pt x="82974" y="1111939"/>
                    <a:pt x="0" y="1028965"/>
                    <a:pt x="0" y="926612"/>
                  </a:cubicBezTo>
                  <a:lnTo>
                    <a:pt x="0" y="185327"/>
                  </a:lnTo>
                  <a:close/>
                </a:path>
              </a:pathLst>
            </a:custGeom>
            <a:solidFill>
              <a:srgbClr val="E8B72E"/>
            </a:solidFill>
            <a:ln>
              <a:solidFill>
                <a:srgbClr val="7030A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620" tIns="107620" rIns="107620" bIns="10762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kern="12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Вчитель</a:t>
              </a:r>
              <a:r>
                <a:rPr lang="ru-RU" sz="1400" b="1" i="1" kern="1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-  </a:t>
              </a:r>
              <a:r>
                <a:rPr lang="ru-RU" sz="1400" b="1" i="1" kern="12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інноватор</a:t>
              </a:r>
              <a:r>
                <a:rPr lang="ru-RU" sz="1400" b="1" i="1" kern="1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1400" b="1" i="1" kern="12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дитина</a:t>
              </a:r>
              <a:r>
                <a:rPr lang="ru-RU" sz="1400" b="1" i="1" kern="1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-</a:t>
              </a:r>
              <a:r>
                <a:rPr lang="ru-RU" sz="1400" b="1" i="1" kern="12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лідер</a:t>
              </a:r>
              <a:r>
                <a:rPr lang="ru-RU" sz="1400" b="1" i="1" kern="1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- </a:t>
              </a:r>
              <a:r>
                <a:rPr lang="ru-RU" sz="1400" b="1" i="1" kern="12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проєкт</a:t>
              </a:r>
              <a:r>
                <a:rPr lang="ru-RU" sz="1400" b="1" i="1" kern="1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b="1" i="1" kern="1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400" b="1" i="1" kern="12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Талановита</a:t>
              </a:r>
              <a:r>
                <a:rPr lang="ru-RU" sz="1400" b="1" i="1" kern="1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b="1" i="1" kern="12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дитина</a:t>
              </a:r>
              <a:r>
                <a:rPr lang="ru-RU" sz="1400" b="1" i="1" kern="1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» </a:t>
              </a:r>
              <a:endParaRPr lang="ru-RU" sz="1400" b="1" kern="1200" dirty="0">
                <a:solidFill>
                  <a:srgbClr val="7030A0"/>
                </a:solidFill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2342218" y="4808742"/>
              <a:ext cx="2223879" cy="1111939"/>
            </a:xfrm>
            <a:custGeom>
              <a:avLst/>
              <a:gdLst>
                <a:gd name="connsiteX0" fmla="*/ 0 w 2223879"/>
                <a:gd name="connsiteY0" fmla="*/ 185327 h 1111939"/>
                <a:gd name="connsiteX1" fmla="*/ 185327 w 2223879"/>
                <a:gd name="connsiteY1" fmla="*/ 0 h 1111939"/>
                <a:gd name="connsiteX2" fmla="*/ 2038552 w 2223879"/>
                <a:gd name="connsiteY2" fmla="*/ 0 h 1111939"/>
                <a:gd name="connsiteX3" fmla="*/ 2223879 w 2223879"/>
                <a:gd name="connsiteY3" fmla="*/ 185327 h 1111939"/>
                <a:gd name="connsiteX4" fmla="*/ 2223879 w 2223879"/>
                <a:gd name="connsiteY4" fmla="*/ 926612 h 1111939"/>
                <a:gd name="connsiteX5" fmla="*/ 2038552 w 2223879"/>
                <a:gd name="connsiteY5" fmla="*/ 1111939 h 1111939"/>
                <a:gd name="connsiteX6" fmla="*/ 185327 w 2223879"/>
                <a:gd name="connsiteY6" fmla="*/ 1111939 h 1111939"/>
                <a:gd name="connsiteX7" fmla="*/ 0 w 2223879"/>
                <a:gd name="connsiteY7" fmla="*/ 926612 h 1111939"/>
                <a:gd name="connsiteX8" fmla="*/ 0 w 2223879"/>
                <a:gd name="connsiteY8" fmla="*/ 185327 h 1111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3879" h="1111939">
                  <a:moveTo>
                    <a:pt x="0" y="185327"/>
                  </a:moveTo>
                  <a:cubicBezTo>
                    <a:pt x="0" y="82974"/>
                    <a:pt x="82974" y="0"/>
                    <a:pt x="185327" y="0"/>
                  </a:cubicBezTo>
                  <a:lnTo>
                    <a:pt x="2038552" y="0"/>
                  </a:lnTo>
                  <a:cubicBezTo>
                    <a:pt x="2140905" y="0"/>
                    <a:pt x="2223879" y="82974"/>
                    <a:pt x="2223879" y="185327"/>
                  </a:cubicBezTo>
                  <a:lnTo>
                    <a:pt x="2223879" y="926612"/>
                  </a:lnTo>
                  <a:cubicBezTo>
                    <a:pt x="2223879" y="1028965"/>
                    <a:pt x="2140905" y="1111939"/>
                    <a:pt x="2038552" y="1111939"/>
                  </a:cubicBezTo>
                  <a:lnTo>
                    <a:pt x="185327" y="1111939"/>
                  </a:lnTo>
                  <a:cubicBezTo>
                    <a:pt x="82974" y="1111939"/>
                    <a:pt x="0" y="1028965"/>
                    <a:pt x="0" y="926612"/>
                  </a:cubicBezTo>
                  <a:lnTo>
                    <a:pt x="0" y="185327"/>
                  </a:lnTo>
                  <a:close/>
                </a:path>
              </a:pathLst>
            </a:custGeom>
            <a:solidFill>
              <a:srgbClr val="E8B72E"/>
            </a:solidFill>
            <a:ln>
              <a:solidFill>
                <a:srgbClr val="7030A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620" tIns="107620" rIns="107620" bIns="10762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kern="12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Дитина</a:t>
              </a:r>
              <a:r>
                <a:rPr lang="ru-RU" sz="1400" b="1" i="1" kern="1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ru-RU" sz="1400" b="1" i="1" kern="12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всесвіт</a:t>
              </a:r>
              <a:r>
                <a:rPr lang="ru-RU" sz="1400" b="1" i="1" kern="1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-  </a:t>
              </a:r>
              <a:r>
                <a:rPr lang="ru-RU" sz="1400" b="1" i="1" kern="12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проєкт</a:t>
              </a:r>
              <a:r>
                <a:rPr lang="ru-RU" sz="1400" i="1" kern="12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b="1" i="1" kern="1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400" b="1" i="1" kern="12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Духовні</a:t>
              </a:r>
              <a:r>
                <a:rPr lang="ru-RU" sz="1400" b="1" i="1" kern="1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b="1" i="1" kern="12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цінності</a:t>
              </a:r>
              <a:r>
                <a:rPr lang="ru-RU" sz="1400" b="1" i="1" kern="1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b="1" i="1" kern="12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української</a:t>
              </a:r>
              <a:r>
                <a:rPr lang="ru-RU" sz="1400" b="1" i="1" kern="1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b="1" i="1" kern="12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молоді</a:t>
              </a:r>
              <a:r>
                <a:rPr lang="ru-RU" sz="1400" b="1" i="1" kern="1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»</a:t>
              </a:r>
              <a:endParaRPr lang="en-US" sz="1400" b="1" kern="1200" dirty="0">
                <a:solidFill>
                  <a:srgbClr val="7030A0"/>
                </a:solidFill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1608172" y="2549580"/>
              <a:ext cx="2223879" cy="1111939"/>
            </a:xfrm>
            <a:custGeom>
              <a:avLst/>
              <a:gdLst>
                <a:gd name="connsiteX0" fmla="*/ 0 w 2223879"/>
                <a:gd name="connsiteY0" fmla="*/ 185327 h 1111939"/>
                <a:gd name="connsiteX1" fmla="*/ 185327 w 2223879"/>
                <a:gd name="connsiteY1" fmla="*/ 0 h 1111939"/>
                <a:gd name="connsiteX2" fmla="*/ 2038552 w 2223879"/>
                <a:gd name="connsiteY2" fmla="*/ 0 h 1111939"/>
                <a:gd name="connsiteX3" fmla="*/ 2223879 w 2223879"/>
                <a:gd name="connsiteY3" fmla="*/ 185327 h 1111939"/>
                <a:gd name="connsiteX4" fmla="*/ 2223879 w 2223879"/>
                <a:gd name="connsiteY4" fmla="*/ 926612 h 1111939"/>
                <a:gd name="connsiteX5" fmla="*/ 2038552 w 2223879"/>
                <a:gd name="connsiteY5" fmla="*/ 1111939 h 1111939"/>
                <a:gd name="connsiteX6" fmla="*/ 185327 w 2223879"/>
                <a:gd name="connsiteY6" fmla="*/ 1111939 h 1111939"/>
                <a:gd name="connsiteX7" fmla="*/ 0 w 2223879"/>
                <a:gd name="connsiteY7" fmla="*/ 926612 h 1111939"/>
                <a:gd name="connsiteX8" fmla="*/ 0 w 2223879"/>
                <a:gd name="connsiteY8" fmla="*/ 185327 h 1111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3879" h="1111939">
                  <a:moveTo>
                    <a:pt x="0" y="185327"/>
                  </a:moveTo>
                  <a:cubicBezTo>
                    <a:pt x="0" y="82974"/>
                    <a:pt x="82974" y="0"/>
                    <a:pt x="185327" y="0"/>
                  </a:cubicBezTo>
                  <a:lnTo>
                    <a:pt x="2038552" y="0"/>
                  </a:lnTo>
                  <a:cubicBezTo>
                    <a:pt x="2140905" y="0"/>
                    <a:pt x="2223879" y="82974"/>
                    <a:pt x="2223879" y="185327"/>
                  </a:cubicBezTo>
                  <a:lnTo>
                    <a:pt x="2223879" y="926612"/>
                  </a:lnTo>
                  <a:cubicBezTo>
                    <a:pt x="2223879" y="1028965"/>
                    <a:pt x="2140905" y="1111939"/>
                    <a:pt x="2038552" y="1111939"/>
                  </a:cubicBezTo>
                  <a:lnTo>
                    <a:pt x="185327" y="1111939"/>
                  </a:lnTo>
                  <a:cubicBezTo>
                    <a:pt x="82974" y="1111939"/>
                    <a:pt x="0" y="1028965"/>
                    <a:pt x="0" y="926612"/>
                  </a:cubicBezTo>
                  <a:lnTo>
                    <a:pt x="0" y="185327"/>
                  </a:lnTo>
                  <a:close/>
                </a:path>
              </a:pathLst>
            </a:custGeom>
            <a:solidFill>
              <a:srgbClr val="E8B72E"/>
            </a:solidFill>
            <a:ln>
              <a:solidFill>
                <a:srgbClr val="7030A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620" tIns="107620" rIns="107620" bIns="10762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kern="12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Дитина</a:t>
              </a:r>
              <a:r>
                <a:rPr lang="ru-RU" sz="1400" b="1" i="1" kern="1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- мир через </a:t>
              </a:r>
              <a:r>
                <a:rPr lang="ru-RU" sz="1400" b="1" i="1" kern="12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розмову</a:t>
              </a:r>
              <a:r>
                <a:rPr lang="ru-RU" sz="1400" b="1" i="1" kern="1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- </a:t>
              </a:r>
              <a:r>
                <a:rPr lang="ru-RU" sz="1400" b="1" i="1" kern="12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проєкт</a:t>
              </a:r>
              <a:r>
                <a:rPr lang="ru-RU" sz="1400" b="1" i="1" kern="1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b="1" i="1" kern="1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400" b="1" i="1" kern="12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Шкільна</a:t>
              </a:r>
              <a:r>
                <a:rPr lang="ru-RU" sz="1400" b="1" i="1" kern="1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служба </a:t>
              </a:r>
              <a:r>
                <a:rPr lang="ru-RU" sz="1400" b="1" i="1" kern="12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порозуміння</a:t>
              </a:r>
              <a:r>
                <a:rPr lang="ru-RU" sz="1400" b="1" i="1" kern="1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» </a:t>
              </a:r>
              <a:endParaRPr lang="en-US" sz="1400" b="1" kern="1200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84490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2858E62-2CC2-4407-AD78-9FA71A40F9D4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D0D0D"/>
                </a:solidFill>
                <a:effectLst>
                  <a:outerShdw blurRad="25400" dist="25400" dir="2700000" algn="tl" rotWithShape="0">
                    <a:schemeClr val="bg1">
                      <a:lumMod val="95000"/>
                      <a:alpha val="80000"/>
                    </a:schemeClr>
                  </a:outerShdw>
                </a:effectLst>
                <a:latin typeface="Franklin Gothic Medium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r>
              <a:rPr lang="uk-UA" altLang="uk-UA" sz="3600" b="1" dirty="0">
                <a:solidFill>
                  <a:srgbClr val="00B050"/>
                </a:solidFill>
                <a:cs typeface="Times New Roman" panose="02020603050405020304" pitchFamily="18" charset="0"/>
              </a:rPr>
              <a:t/>
            </a:r>
            <a:br>
              <a:rPr lang="uk-UA" altLang="uk-UA" sz="3600" b="1" dirty="0">
                <a:solidFill>
                  <a:srgbClr val="00B050"/>
                </a:solidFill>
                <a:cs typeface="Times New Roman" panose="02020603050405020304" pitchFamily="18" charset="0"/>
              </a:rPr>
            </a:br>
            <a:endParaRPr lang="ru-RU" altLang="uk-UA" sz="4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Объект 7">
            <a:extLst>
              <a:ext uri="{FF2B5EF4-FFF2-40B4-BE49-F238E27FC236}">
                <a16:creationId xmlns:a16="http://schemas.microsoft.com/office/drawing/2014/main" id="{DCCC8FE3-696F-48B6-9073-5FEB0FF94765}"/>
              </a:ext>
            </a:extLst>
          </p:cNvPr>
          <p:cNvSpPr txBox="1">
            <a:spLocks/>
          </p:cNvSpPr>
          <p:nvPr/>
        </p:nvSpPr>
        <p:spPr>
          <a:xfrm>
            <a:off x="251520" y="980728"/>
            <a:ext cx="3976687" cy="51125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 b="1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563" indent="0" defTabSz="912813" eaLnBrk="1" hangingPunct="1">
              <a:lnSpc>
                <a:spcPct val="70000"/>
              </a:lnSpc>
              <a:buNone/>
            </a:pPr>
            <a:endParaRPr lang="ru-RU" altLang="uk-UA" dirty="0"/>
          </a:p>
          <a:p>
            <a:pPr marL="182563" indent="0" defTabSz="912813" eaLnBrk="1" hangingPunct="1">
              <a:lnSpc>
                <a:spcPct val="70000"/>
              </a:lnSpc>
              <a:buFontTx/>
              <a:buNone/>
            </a:pPr>
            <a:endParaRPr lang="ru-RU" altLang="uk-UA" dirty="0"/>
          </a:p>
        </p:txBody>
      </p:sp>
      <p:sp>
        <p:nvSpPr>
          <p:cNvPr id="14" name="Объект 8">
            <a:extLst>
              <a:ext uri="{FF2B5EF4-FFF2-40B4-BE49-F238E27FC236}">
                <a16:creationId xmlns:a16="http://schemas.microsoft.com/office/drawing/2014/main" id="{110C1C84-8B1B-46A7-8A8D-D5FA73ABDEE1}"/>
              </a:ext>
            </a:extLst>
          </p:cNvPr>
          <p:cNvSpPr txBox="1">
            <a:spLocks/>
          </p:cNvSpPr>
          <p:nvPr/>
        </p:nvSpPr>
        <p:spPr>
          <a:xfrm>
            <a:off x="5030266" y="4653136"/>
            <a:ext cx="4110038" cy="38163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 b="1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sz="2400" dirty="0"/>
          </a:p>
          <a:p>
            <a:pPr marL="0" indent="0" defTabSz="912813" eaLnBrk="1" hangingPunct="1">
              <a:lnSpc>
                <a:spcPct val="70000"/>
              </a:lnSpc>
            </a:pPr>
            <a:endParaRPr lang="ru-RU" altLang="uk-UA" sz="2400" dirty="0"/>
          </a:p>
          <a:p>
            <a:pPr marL="0" indent="0" defTabSz="912813" eaLnBrk="1" hangingPunct="1">
              <a:lnSpc>
                <a:spcPct val="70000"/>
              </a:lnSpc>
              <a:buFontTx/>
              <a:buNone/>
            </a:pPr>
            <a:endParaRPr lang="ru-RU" altLang="uk-UA" sz="2400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242417" y="188640"/>
            <a:ext cx="68511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D0D0D"/>
                </a:solidFill>
                <a:effectLst>
                  <a:outerShdw blurRad="25400" dist="25400" dir="2700000" algn="tl" rotWithShape="0">
                    <a:schemeClr val="bg1">
                      <a:lumMod val="95000"/>
                      <a:alpha val="80000"/>
                    </a:schemeClr>
                  </a:outerShdw>
                </a:effectLst>
                <a:latin typeface="Franklin Gothic Medium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3041"/>
            <a:ext cx="9084417" cy="122413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Заходи</a:t>
            </a:r>
            <a:r>
              <a:rPr lang="uk-UA" sz="36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реалізації запланованих завдань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dirty="0" smtClean="0"/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dirty="0" smtClean="0">
                <a:solidFill>
                  <a:srgbClr val="000A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 smtClean="0">
              <a:solidFill>
                <a:srgbClr val="000066"/>
              </a:solidFill>
            </a:endParaRPr>
          </a:p>
        </p:txBody>
      </p:sp>
      <p:sp>
        <p:nvSpPr>
          <p:cNvPr id="15" name="AutoShape 67"/>
          <p:cNvSpPr>
            <a:spLocks noChangeArrowheads="1"/>
          </p:cNvSpPr>
          <p:nvPr/>
        </p:nvSpPr>
        <p:spPr bwMode="gray">
          <a:xfrm flipH="1">
            <a:off x="2632828" y="2298260"/>
            <a:ext cx="5766248" cy="956729"/>
          </a:xfrm>
          <a:prstGeom prst="homePlate">
            <a:avLst>
              <a:gd name="adj" fmla="val 39115"/>
            </a:avLst>
          </a:prstGeom>
          <a:gradFill rotWithShape="1">
            <a:gsLst>
              <a:gs pos="0">
                <a:srgbClr val="5491D4"/>
              </a:gs>
              <a:gs pos="14999">
                <a:srgbClr val="5491D4"/>
              </a:gs>
              <a:gs pos="100000">
                <a:srgbClr val="FFFFFF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491D4"/>
            </a:extrusionClr>
            <a:contourClr>
              <a:srgbClr val="5491D4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Text Box 68"/>
          <p:cNvSpPr txBox="1">
            <a:spLocks noChangeArrowheads="1"/>
          </p:cNvSpPr>
          <p:nvPr/>
        </p:nvSpPr>
        <p:spPr bwMode="auto">
          <a:xfrm>
            <a:off x="2938992" y="1989743"/>
            <a:ext cx="54488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defRPr/>
            </a:pPr>
            <a:endParaRPr lang="ru-RU" sz="1600" dirty="0">
              <a:latin typeface="+mn-lt"/>
            </a:endParaRPr>
          </a:p>
          <a:p>
            <a:pPr marL="457200" indent="-457200" algn="ctr">
              <a:defRPr/>
            </a:pP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Проєкт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algn="ctr">
              <a:defRPr/>
            </a:pP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Платформа успіху”</a:t>
            </a:r>
            <a:endParaRPr lang="uk-UA" sz="2800" b="1" dirty="0">
              <a:latin typeface="+mn-lt"/>
              <a:cs typeface="Times New Roman" pitchFamily="18" charset="0"/>
            </a:endParaRPr>
          </a:p>
        </p:txBody>
      </p:sp>
      <p:sp>
        <p:nvSpPr>
          <p:cNvPr id="20" name="AutoShape 60"/>
          <p:cNvSpPr>
            <a:spLocks noChangeArrowheads="1"/>
          </p:cNvSpPr>
          <p:nvPr/>
        </p:nvSpPr>
        <p:spPr bwMode="gray">
          <a:xfrm flipH="1">
            <a:off x="2106499" y="3537884"/>
            <a:ext cx="6292577" cy="1139163"/>
          </a:xfrm>
          <a:prstGeom prst="homePlate">
            <a:avLst>
              <a:gd name="adj" fmla="val 44978"/>
            </a:avLst>
          </a:prstGeom>
          <a:gradFill rotWithShape="1">
            <a:gsLst>
              <a:gs pos="0">
                <a:srgbClr val="92D365"/>
              </a:gs>
              <a:gs pos="73000">
                <a:srgbClr val="92D365"/>
              </a:gs>
              <a:gs pos="100000">
                <a:srgbClr val="FFFFFF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2D365"/>
            </a:extrusionClr>
            <a:contourClr>
              <a:srgbClr val="92D365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uk-UA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«Вмотивований учитель»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utoShape 54"/>
          <p:cNvSpPr>
            <a:spLocks noChangeArrowheads="1"/>
          </p:cNvSpPr>
          <p:nvPr/>
        </p:nvSpPr>
        <p:spPr bwMode="gray">
          <a:xfrm flipH="1">
            <a:off x="1242416" y="4959942"/>
            <a:ext cx="7202054" cy="1291828"/>
          </a:xfrm>
          <a:prstGeom prst="homePlate">
            <a:avLst>
              <a:gd name="adj" fmla="val 42053"/>
            </a:avLst>
          </a:prstGeom>
          <a:gradFill rotWithShape="1">
            <a:gsLst>
              <a:gs pos="46000">
                <a:srgbClr val="DDD923">
                  <a:alpha val="95000"/>
                </a:srgbClr>
              </a:gs>
              <a:gs pos="100000">
                <a:srgbClr val="DDD923">
                  <a:gamma/>
                  <a:tint val="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DDD923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uk-UA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Проєкт</a:t>
            </a:r>
            <a:r>
              <a:rPr lang="uk-UA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uk-UA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«Комфортне </a:t>
            </a:r>
            <a:r>
              <a:rPr lang="uk-UA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освітнє </a:t>
            </a:r>
            <a:r>
              <a:rPr lang="uk-UA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середовище» </a:t>
            </a:r>
            <a:endParaRPr lang="ru-RU" sz="2800" dirty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1" name="AutoShape 60"/>
          <p:cNvSpPr>
            <a:spLocks noChangeArrowheads="1"/>
          </p:cNvSpPr>
          <p:nvPr/>
        </p:nvSpPr>
        <p:spPr bwMode="gray">
          <a:xfrm flipH="1">
            <a:off x="3060923" y="1139202"/>
            <a:ext cx="5329238" cy="935038"/>
          </a:xfrm>
          <a:prstGeom prst="homePlate">
            <a:avLst>
              <a:gd name="adj" fmla="val 45015"/>
            </a:avLst>
          </a:prstGeom>
          <a:gradFill rotWithShape="1">
            <a:gsLst>
              <a:gs pos="0">
                <a:srgbClr val="92D365"/>
              </a:gs>
              <a:gs pos="73000">
                <a:srgbClr val="92D365"/>
              </a:gs>
              <a:gs pos="100000">
                <a:srgbClr val="FFFFFF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2D365"/>
            </a:extrusionClr>
            <a:contourClr>
              <a:srgbClr val="92D365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alt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uk-UA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Партнерсто</a:t>
            </a:r>
            <a:r>
              <a:rPr lang="uk-UA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ім‘я дитини”</a:t>
            </a:r>
            <a:endParaRPr lang="ru-RU" alt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220" y="875109"/>
            <a:ext cx="2343424" cy="2096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46435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2858E62-2CC2-4407-AD78-9FA71A40F9D4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D0D0D"/>
                </a:solidFill>
                <a:effectLst>
                  <a:outerShdw blurRad="25400" dist="25400" dir="2700000" algn="tl" rotWithShape="0">
                    <a:schemeClr val="bg1">
                      <a:lumMod val="95000"/>
                      <a:alpha val="80000"/>
                    </a:schemeClr>
                  </a:outerShdw>
                </a:effectLst>
                <a:latin typeface="Franklin Gothic Medium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r>
              <a:rPr lang="uk-UA" altLang="uk-UA" sz="3600" b="1" dirty="0">
                <a:solidFill>
                  <a:srgbClr val="00B050"/>
                </a:solidFill>
                <a:cs typeface="Times New Roman" panose="02020603050405020304" pitchFamily="18" charset="0"/>
              </a:rPr>
              <a:t/>
            </a:r>
            <a:br>
              <a:rPr lang="uk-UA" altLang="uk-UA" sz="3600" b="1" dirty="0">
                <a:solidFill>
                  <a:srgbClr val="00B050"/>
                </a:solidFill>
                <a:cs typeface="Times New Roman" panose="02020603050405020304" pitchFamily="18" charset="0"/>
              </a:rPr>
            </a:br>
            <a:endParaRPr lang="ru-RU" altLang="uk-UA" sz="4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Объект 7">
            <a:extLst>
              <a:ext uri="{FF2B5EF4-FFF2-40B4-BE49-F238E27FC236}">
                <a16:creationId xmlns:a16="http://schemas.microsoft.com/office/drawing/2014/main" id="{DCCC8FE3-696F-48B6-9073-5FEB0FF94765}"/>
              </a:ext>
            </a:extLst>
          </p:cNvPr>
          <p:cNvSpPr txBox="1">
            <a:spLocks/>
          </p:cNvSpPr>
          <p:nvPr/>
        </p:nvSpPr>
        <p:spPr>
          <a:xfrm>
            <a:off x="251520" y="980728"/>
            <a:ext cx="3976687" cy="51125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 b="1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563" indent="0" defTabSz="912813" eaLnBrk="1" hangingPunct="1">
              <a:lnSpc>
                <a:spcPct val="70000"/>
              </a:lnSpc>
              <a:buNone/>
            </a:pPr>
            <a:endParaRPr lang="ru-RU" altLang="uk-UA" dirty="0"/>
          </a:p>
          <a:p>
            <a:pPr marL="182563" indent="0" defTabSz="912813" eaLnBrk="1" hangingPunct="1">
              <a:lnSpc>
                <a:spcPct val="70000"/>
              </a:lnSpc>
              <a:buFontTx/>
              <a:buNone/>
            </a:pPr>
            <a:endParaRPr lang="ru-RU" altLang="uk-UA" dirty="0"/>
          </a:p>
        </p:txBody>
      </p:sp>
      <p:sp>
        <p:nvSpPr>
          <p:cNvPr id="14" name="Объект 8">
            <a:extLst>
              <a:ext uri="{FF2B5EF4-FFF2-40B4-BE49-F238E27FC236}">
                <a16:creationId xmlns:a16="http://schemas.microsoft.com/office/drawing/2014/main" id="{110C1C84-8B1B-46A7-8A8D-D5FA73ABDEE1}"/>
              </a:ext>
            </a:extLst>
          </p:cNvPr>
          <p:cNvSpPr txBox="1">
            <a:spLocks/>
          </p:cNvSpPr>
          <p:nvPr/>
        </p:nvSpPr>
        <p:spPr>
          <a:xfrm>
            <a:off x="5030266" y="4653136"/>
            <a:ext cx="4110038" cy="38163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 b="1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sz="2400" dirty="0"/>
          </a:p>
          <a:p>
            <a:pPr marL="0" indent="0" defTabSz="912813" eaLnBrk="1" hangingPunct="1">
              <a:lnSpc>
                <a:spcPct val="70000"/>
              </a:lnSpc>
            </a:pPr>
            <a:endParaRPr lang="ru-RU" altLang="uk-UA" sz="2400" dirty="0"/>
          </a:p>
          <a:p>
            <a:pPr marL="0" indent="0" defTabSz="912813" eaLnBrk="1" hangingPunct="1">
              <a:lnSpc>
                <a:spcPct val="70000"/>
              </a:lnSpc>
              <a:buFontTx/>
              <a:buNone/>
            </a:pPr>
            <a:endParaRPr lang="ru-RU" altLang="uk-UA" sz="2400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242417" y="188640"/>
            <a:ext cx="68511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D0D0D"/>
                </a:solidFill>
                <a:effectLst>
                  <a:outerShdw blurRad="25400" dist="25400" dir="2700000" algn="tl" rotWithShape="0">
                    <a:schemeClr val="bg1">
                      <a:lumMod val="95000"/>
                      <a:alpha val="80000"/>
                    </a:schemeClr>
                  </a:outerShdw>
                </a:effectLst>
                <a:latin typeface="Franklin Gothic Medium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74035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sz="31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Проєкт</a:t>
            </a:r>
            <a:r>
              <a:rPr lang="uk-UA" sz="31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“Комфортне освітнє середовище</a:t>
            </a:r>
            <a:r>
              <a:rPr lang="uk-UA" sz="31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8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3100" b="1" dirty="0">
              <a:solidFill>
                <a:srgbClr val="002060"/>
              </a:solidFill>
            </a:endParaRPr>
          </a:p>
        </p:txBody>
      </p:sp>
      <p:cxnSp>
        <p:nvCxnSpPr>
          <p:cNvPr id="7" name="Прямая со стрелкой 6"/>
          <p:cNvCxnSpPr>
            <a:stCxn id="5" idx="2"/>
            <a:endCxn id="5" idx="2"/>
          </p:cNvCxnSpPr>
          <p:nvPr/>
        </p:nvCxnSpPr>
        <p:spPr>
          <a:xfrm>
            <a:off x="2555776" y="2155676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1331640" y="571500"/>
            <a:ext cx="1296144" cy="27854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673977" y="552005"/>
            <a:ext cx="831242" cy="28049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2843808" y="571500"/>
            <a:ext cx="936105" cy="39811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030266" y="551216"/>
            <a:ext cx="981894" cy="40014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555776" y="1338492"/>
            <a:ext cx="3830169" cy="163436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Завдання: </a:t>
            </a:r>
            <a:r>
              <a:rPr lang="uk-UA" sz="2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покращити умови перебування учасників освітнього процесу у закладі; підвищити енергоефективність будівлі.</a:t>
            </a:r>
            <a:endParaRPr lang="ru-RU" sz="20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9836" y="3479734"/>
            <a:ext cx="2232950" cy="95737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45671" y="4654639"/>
            <a:ext cx="2391867" cy="93460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i="1" dirty="0" smtClean="0">
                <a:solidFill>
                  <a:srgbClr val="FFC000"/>
                </a:solidFill>
              </a:rPr>
              <a:t>Міні-</a:t>
            </a:r>
            <a:r>
              <a:rPr lang="uk-UA" sz="1400" b="1" i="1" dirty="0" err="1" smtClean="0">
                <a:solidFill>
                  <a:srgbClr val="FFC000"/>
                </a:solidFill>
              </a:rPr>
              <a:t>проєкт</a:t>
            </a:r>
            <a:r>
              <a:rPr lang="uk-UA" sz="1400" b="1" i="1" dirty="0" smtClean="0">
                <a:solidFill>
                  <a:srgbClr val="FFC000"/>
                </a:solidFill>
              </a:rPr>
              <a:t>:</a:t>
            </a:r>
          </a:p>
          <a:p>
            <a:r>
              <a:rPr lang="uk-UA" sz="1400" b="1" i="1" dirty="0" smtClean="0">
                <a:solidFill>
                  <a:srgbClr val="000066"/>
                </a:solidFill>
              </a:rPr>
              <a:t>«Встановлення </a:t>
            </a:r>
            <a:r>
              <a:rPr lang="en-US" sz="1400" b="1" i="1" dirty="0" smtClean="0">
                <a:solidFill>
                  <a:srgbClr val="000066"/>
                </a:solidFill>
              </a:rPr>
              <a:t>Workout-</a:t>
            </a:r>
            <a:r>
              <a:rPr lang="uk-UA" sz="1400" b="1" i="1" smtClean="0">
                <a:solidFill>
                  <a:srgbClr val="000066"/>
                </a:solidFill>
              </a:rPr>
              <a:t>майданчика, лавок на подвір’ї»</a:t>
            </a:r>
            <a:endParaRPr lang="en-US" sz="1400" b="1" i="1">
              <a:solidFill>
                <a:srgbClr val="000066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692394" y="4669439"/>
            <a:ext cx="2366466" cy="915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Міні-</a:t>
            </a:r>
            <a:r>
              <a:rPr lang="uk-UA" sz="14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проєкт</a:t>
            </a:r>
            <a:r>
              <a:rPr lang="uk-UA" sz="1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«Заміна дверей»</a:t>
            </a:r>
            <a:endParaRPr lang="en-US" sz="1400" b="1" i="1" dirty="0">
              <a:solidFill>
                <a:srgbClr val="00206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660468" y="3479734"/>
            <a:ext cx="2244573" cy="95737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Міні-</a:t>
            </a:r>
            <a:r>
              <a:rPr lang="uk-UA" sz="14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проєкт</a:t>
            </a:r>
            <a:r>
              <a:rPr lang="uk-UA" sz="14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Придбання мультимедійних дошок </a:t>
            </a:r>
            <a:r>
              <a:rPr lang="uk-UA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класних кімнат</a:t>
            </a:r>
            <a:endParaRPr lang="ru-RU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6314" y="3537012"/>
            <a:ext cx="24077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Міні-</a:t>
            </a:r>
            <a:r>
              <a:rPr lang="uk-UA" sz="14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проєкт</a:t>
            </a:r>
            <a:r>
              <a:rPr lang="uk-UA" sz="1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«100</a:t>
            </a:r>
            <a:r>
              <a:rPr lang="uk-UA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 заміна  </a:t>
            </a:r>
            <a:r>
              <a:rPr lang="uk-UA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освітлення, </a:t>
            </a:r>
            <a:r>
              <a:rPr lang="uk-UA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встановлення </a:t>
            </a:r>
          </a:p>
          <a:p>
            <a:r>
              <a:rPr lang="en-US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LED</a:t>
            </a:r>
            <a:r>
              <a:rPr lang="uk-UA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-світильників» </a:t>
            </a:r>
            <a:endParaRPr lang="ru-RU" sz="14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24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2858E62-2CC2-4407-AD78-9FA71A40F9D4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D0D0D"/>
                </a:solidFill>
                <a:effectLst>
                  <a:outerShdw blurRad="25400" dist="25400" dir="2700000" algn="tl" rotWithShape="0">
                    <a:schemeClr val="bg1">
                      <a:lumMod val="95000"/>
                      <a:alpha val="80000"/>
                    </a:schemeClr>
                  </a:outerShdw>
                </a:effectLst>
                <a:latin typeface="Franklin Gothic Medium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r>
              <a:rPr lang="uk-UA" altLang="uk-UA" sz="3600" b="1" dirty="0">
                <a:solidFill>
                  <a:srgbClr val="00B050"/>
                </a:solidFill>
                <a:cs typeface="Times New Roman" panose="02020603050405020304" pitchFamily="18" charset="0"/>
              </a:rPr>
              <a:t/>
            </a:r>
            <a:br>
              <a:rPr lang="uk-UA" altLang="uk-UA" sz="3600" b="1" dirty="0">
                <a:solidFill>
                  <a:srgbClr val="00B050"/>
                </a:solidFill>
                <a:cs typeface="Times New Roman" panose="02020603050405020304" pitchFamily="18" charset="0"/>
              </a:rPr>
            </a:br>
            <a:endParaRPr lang="ru-RU" altLang="uk-UA" sz="4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Объект 7">
            <a:extLst>
              <a:ext uri="{FF2B5EF4-FFF2-40B4-BE49-F238E27FC236}">
                <a16:creationId xmlns:a16="http://schemas.microsoft.com/office/drawing/2014/main" id="{DCCC8FE3-696F-48B6-9073-5FEB0FF94765}"/>
              </a:ext>
            </a:extLst>
          </p:cNvPr>
          <p:cNvSpPr txBox="1">
            <a:spLocks/>
          </p:cNvSpPr>
          <p:nvPr/>
        </p:nvSpPr>
        <p:spPr>
          <a:xfrm>
            <a:off x="251520" y="980728"/>
            <a:ext cx="3976687" cy="51125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 b="1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563" indent="0" defTabSz="912813" eaLnBrk="1" hangingPunct="1">
              <a:lnSpc>
                <a:spcPct val="70000"/>
              </a:lnSpc>
              <a:buNone/>
            </a:pPr>
            <a:endParaRPr lang="ru-RU" altLang="uk-UA" dirty="0"/>
          </a:p>
          <a:p>
            <a:pPr marL="182563" indent="0" defTabSz="912813" eaLnBrk="1" hangingPunct="1">
              <a:lnSpc>
                <a:spcPct val="70000"/>
              </a:lnSpc>
              <a:buFontTx/>
              <a:buNone/>
            </a:pPr>
            <a:endParaRPr lang="ru-RU" altLang="uk-UA" dirty="0"/>
          </a:p>
        </p:txBody>
      </p:sp>
      <p:sp>
        <p:nvSpPr>
          <p:cNvPr id="14" name="Объект 8">
            <a:extLst>
              <a:ext uri="{FF2B5EF4-FFF2-40B4-BE49-F238E27FC236}">
                <a16:creationId xmlns:a16="http://schemas.microsoft.com/office/drawing/2014/main" id="{110C1C84-8B1B-46A7-8A8D-D5FA73ABDEE1}"/>
              </a:ext>
            </a:extLst>
          </p:cNvPr>
          <p:cNvSpPr txBox="1">
            <a:spLocks/>
          </p:cNvSpPr>
          <p:nvPr/>
        </p:nvSpPr>
        <p:spPr>
          <a:xfrm>
            <a:off x="5030266" y="4653136"/>
            <a:ext cx="4110038" cy="38163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 b="1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sz="2400" dirty="0"/>
          </a:p>
          <a:p>
            <a:pPr marL="0" indent="0" defTabSz="912813" eaLnBrk="1" hangingPunct="1">
              <a:lnSpc>
                <a:spcPct val="70000"/>
              </a:lnSpc>
            </a:pPr>
            <a:endParaRPr lang="ru-RU" altLang="uk-UA" sz="2400" dirty="0"/>
          </a:p>
          <a:p>
            <a:pPr marL="0" indent="0" defTabSz="912813" eaLnBrk="1" hangingPunct="1">
              <a:lnSpc>
                <a:spcPct val="70000"/>
              </a:lnSpc>
              <a:buFontTx/>
              <a:buNone/>
            </a:pPr>
            <a:endParaRPr lang="ru-RU" altLang="uk-UA" sz="2400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242417" y="188640"/>
            <a:ext cx="68511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D0D0D"/>
                </a:solidFill>
                <a:effectLst>
                  <a:outerShdw blurRad="25400" dist="25400" dir="2700000" algn="tl" rotWithShape="0">
                    <a:schemeClr val="bg1">
                      <a:lumMod val="95000"/>
                      <a:alpha val="80000"/>
                    </a:schemeClr>
                  </a:outerShdw>
                </a:effectLst>
                <a:latin typeface="Franklin Gothic Medium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01824" y="376139"/>
            <a:ext cx="7740352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sz="36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Проєкт</a:t>
            </a:r>
            <a:r>
              <a:rPr lang="uk-UA" sz="36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розумової </a:t>
            </a:r>
            <a:r>
              <a:rPr lang="uk-UA" sz="36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направленості</a:t>
            </a:r>
            <a:br>
              <a:rPr lang="uk-UA" sz="36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“Платформа успіху”</a:t>
            </a:r>
            <a:br>
              <a:rPr lang="uk-UA" sz="36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«Відкривай свій розум, розширюй горизонти»</a:t>
            </a:r>
            <a:br>
              <a:rPr lang="uk-UA" sz="28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3100" b="1" dirty="0">
              <a:solidFill>
                <a:srgbClr val="002060"/>
              </a:solidFill>
            </a:endParaRPr>
          </a:p>
        </p:txBody>
      </p:sp>
      <p:cxnSp>
        <p:nvCxnSpPr>
          <p:cNvPr id="7" name="Прямая со стрелкой 6"/>
          <p:cNvCxnSpPr>
            <a:stCxn id="5" idx="2"/>
            <a:endCxn id="5" idx="2"/>
          </p:cNvCxnSpPr>
          <p:nvPr/>
        </p:nvCxnSpPr>
        <p:spPr>
          <a:xfrm>
            <a:off x="2555776" y="2155676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трелка вверх 3"/>
          <p:cNvSpPr/>
          <p:nvPr/>
        </p:nvSpPr>
        <p:spPr>
          <a:xfrm rot="3941814">
            <a:off x="5529343" y="3236491"/>
            <a:ext cx="288032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Стрелка вверх 20"/>
          <p:cNvSpPr/>
          <p:nvPr/>
        </p:nvSpPr>
        <p:spPr>
          <a:xfrm rot="16749961">
            <a:off x="2741953" y="3424942"/>
            <a:ext cx="288032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Стрелка вверх 26"/>
          <p:cNvSpPr/>
          <p:nvPr/>
        </p:nvSpPr>
        <p:spPr>
          <a:xfrm rot="6746407">
            <a:off x="5448029" y="3954064"/>
            <a:ext cx="262588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Стрелка вверх 27"/>
          <p:cNvSpPr/>
          <p:nvPr/>
        </p:nvSpPr>
        <p:spPr>
          <a:xfrm rot="9068585">
            <a:off x="4762994" y="4367047"/>
            <a:ext cx="288032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Стрелка вверх 28"/>
          <p:cNvSpPr/>
          <p:nvPr/>
        </p:nvSpPr>
        <p:spPr>
          <a:xfrm rot="12580537">
            <a:off x="3159430" y="4206120"/>
            <a:ext cx="288032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Стрелка вверх 29"/>
          <p:cNvSpPr/>
          <p:nvPr/>
        </p:nvSpPr>
        <p:spPr>
          <a:xfrm rot="19792553">
            <a:off x="3262811" y="2813574"/>
            <a:ext cx="288032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Стрелка вверх 30"/>
          <p:cNvSpPr/>
          <p:nvPr/>
        </p:nvSpPr>
        <p:spPr>
          <a:xfrm rot="1672378">
            <a:off x="4939845" y="2770473"/>
            <a:ext cx="288032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Стрелка вверх 32"/>
          <p:cNvSpPr/>
          <p:nvPr/>
        </p:nvSpPr>
        <p:spPr>
          <a:xfrm rot="11290931">
            <a:off x="3908551" y="4465112"/>
            <a:ext cx="288032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Стрелка вверх 33"/>
          <p:cNvSpPr/>
          <p:nvPr/>
        </p:nvSpPr>
        <p:spPr>
          <a:xfrm>
            <a:off x="4100959" y="2642911"/>
            <a:ext cx="288032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Овал 1"/>
          <p:cNvSpPr/>
          <p:nvPr/>
        </p:nvSpPr>
        <p:spPr>
          <a:xfrm>
            <a:off x="3126028" y="3075047"/>
            <a:ext cx="2376264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smtClean="0">
                <a:solidFill>
                  <a:srgbClr val="C00000"/>
                </a:solidFill>
              </a:rPr>
              <a:t>Орієнтири реалізації</a:t>
            </a:r>
            <a:endParaRPr lang="en-US" sz="2400" b="1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69866" y="1874650"/>
            <a:ext cx="1440160" cy="7393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smtClean="0">
                <a:solidFill>
                  <a:srgbClr val="000066"/>
                </a:solidFill>
              </a:rPr>
              <a:t>Особистісно-зорієнтоване навчання</a:t>
            </a:r>
            <a:endParaRPr lang="en-US" sz="1400" b="1">
              <a:solidFill>
                <a:srgbClr val="000066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733684" y="1898468"/>
            <a:ext cx="1440160" cy="739365"/>
          </a:xfrm>
          <a:prstGeom prst="rect">
            <a:avLst/>
          </a:prstGeom>
          <a:solidFill>
            <a:srgbClr val="F0B6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smtClean="0">
                <a:solidFill>
                  <a:srgbClr val="000066"/>
                </a:solidFill>
              </a:rPr>
              <a:t>Комп’ютерна грамотність</a:t>
            </a:r>
            <a:endParaRPr lang="en-US" sz="1400" b="1">
              <a:solidFill>
                <a:srgbClr val="000066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219466" y="2986497"/>
            <a:ext cx="1440160" cy="739365"/>
          </a:xfrm>
          <a:prstGeom prst="rect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smtClean="0">
                <a:solidFill>
                  <a:srgbClr val="000066"/>
                </a:solidFill>
              </a:rPr>
              <a:t>Формування інтелектуальної культури</a:t>
            </a:r>
            <a:endParaRPr lang="en-US" sz="1400" b="1">
              <a:solidFill>
                <a:srgbClr val="000066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38458" y="3004682"/>
            <a:ext cx="1440160" cy="7393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smtClean="0">
                <a:solidFill>
                  <a:srgbClr val="000066"/>
                </a:solidFill>
              </a:rPr>
              <a:t>Інтерес до читання книг</a:t>
            </a:r>
            <a:endParaRPr lang="en-US" sz="1400" b="1">
              <a:solidFill>
                <a:srgbClr val="000066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68694" y="4102412"/>
            <a:ext cx="1440160" cy="739365"/>
          </a:xfrm>
          <a:prstGeom prst="rect">
            <a:avLst/>
          </a:prstGeom>
          <a:solidFill>
            <a:srgbClr val="56A4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smtClean="0">
                <a:solidFill>
                  <a:srgbClr val="000066"/>
                </a:solidFill>
              </a:rPr>
              <a:t>Грамотна рідна мова</a:t>
            </a:r>
            <a:endParaRPr lang="en-US" sz="1400" b="1">
              <a:solidFill>
                <a:srgbClr val="000066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021244" y="4129100"/>
            <a:ext cx="1440160" cy="73936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smtClean="0">
                <a:solidFill>
                  <a:srgbClr val="000066"/>
                </a:solidFill>
              </a:rPr>
              <a:t>Прагнення діяти і творити добрі справи</a:t>
            </a:r>
            <a:endParaRPr lang="en-US" sz="1400" b="1">
              <a:solidFill>
                <a:srgbClr val="000066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640308" y="5083793"/>
            <a:ext cx="1440160" cy="739365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smtClean="0">
                <a:solidFill>
                  <a:srgbClr val="000066"/>
                </a:solidFill>
              </a:rPr>
              <a:t>Спостереження і дослідження природи і суспільства</a:t>
            </a:r>
            <a:endParaRPr lang="en-US" sz="1200" b="1">
              <a:solidFill>
                <a:srgbClr val="000066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030266" y="5083794"/>
            <a:ext cx="1440160" cy="73936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smtClean="0">
                <a:solidFill>
                  <a:srgbClr val="000066"/>
                </a:solidFill>
              </a:rPr>
              <a:t>Розумові ігри</a:t>
            </a:r>
            <a:endParaRPr lang="en-US" sz="1400" b="1">
              <a:solidFill>
                <a:srgbClr val="000066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332487" y="5076683"/>
            <a:ext cx="1440160" cy="73936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smtClean="0">
                <a:solidFill>
                  <a:srgbClr val="000066"/>
                </a:solidFill>
              </a:rPr>
              <a:t>Творча позакласна робота учнів</a:t>
            </a:r>
            <a:endParaRPr lang="en-US" sz="1400" b="1">
              <a:solidFill>
                <a:srgbClr val="000066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725497" y="1898468"/>
            <a:ext cx="1440160" cy="73936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smtClean="0">
                <a:solidFill>
                  <a:srgbClr val="000066"/>
                </a:solidFill>
              </a:rPr>
              <a:t>Інтерес до вивчення іноземних мов</a:t>
            </a:r>
            <a:endParaRPr lang="en-US" sz="1400" b="1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78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2858E62-2CC2-4407-AD78-9FA71A40F9D4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D0D0D"/>
                </a:solidFill>
                <a:effectLst>
                  <a:outerShdw blurRad="25400" dist="25400" dir="2700000" algn="tl" rotWithShape="0">
                    <a:schemeClr val="bg1">
                      <a:lumMod val="95000"/>
                      <a:alpha val="80000"/>
                    </a:schemeClr>
                  </a:outerShdw>
                </a:effectLst>
                <a:latin typeface="Franklin Gothic Medium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r>
              <a:rPr lang="uk-UA" altLang="uk-UA" sz="3600" b="1" dirty="0">
                <a:solidFill>
                  <a:srgbClr val="00B050"/>
                </a:solidFill>
                <a:cs typeface="Times New Roman" panose="02020603050405020304" pitchFamily="18" charset="0"/>
              </a:rPr>
              <a:t/>
            </a:r>
            <a:br>
              <a:rPr lang="uk-UA" altLang="uk-UA" sz="3600" b="1" dirty="0">
                <a:solidFill>
                  <a:srgbClr val="00B050"/>
                </a:solidFill>
                <a:cs typeface="Times New Roman" panose="02020603050405020304" pitchFamily="18" charset="0"/>
              </a:rPr>
            </a:br>
            <a:endParaRPr lang="ru-RU" altLang="uk-UA" sz="4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Объект 7">
            <a:extLst>
              <a:ext uri="{FF2B5EF4-FFF2-40B4-BE49-F238E27FC236}">
                <a16:creationId xmlns:a16="http://schemas.microsoft.com/office/drawing/2014/main" id="{DCCC8FE3-696F-48B6-9073-5FEB0FF94765}"/>
              </a:ext>
            </a:extLst>
          </p:cNvPr>
          <p:cNvSpPr txBox="1">
            <a:spLocks/>
          </p:cNvSpPr>
          <p:nvPr/>
        </p:nvSpPr>
        <p:spPr>
          <a:xfrm>
            <a:off x="251520" y="980728"/>
            <a:ext cx="3976687" cy="51125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 b="1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563" indent="0" defTabSz="912813" eaLnBrk="1" hangingPunct="1">
              <a:lnSpc>
                <a:spcPct val="70000"/>
              </a:lnSpc>
              <a:buNone/>
            </a:pPr>
            <a:endParaRPr lang="ru-RU" altLang="uk-UA" dirty="0"/>
          </a:p>
          <a:p>
            <a:pPr marL="182563" indent="0" defTabSz="912813" eaLnBrk="1" hangingPunct="1">
              <a:lnSpc>
                <a:spcPct val="70000"/>
              </a:lnSpc>
              <a:buFontTx/>
              <a:buNone/>
            </a:pPr>
            <a:endParaRPr lang="ru-RU" altLang="uk-UA" dirty="0"/>
          </a:p>
        </p:txBody>
      </p:sp>
      <p:sp>
        <p:nvSpPr>
          <p:cNvPr id="14" name="Объект 8">
            <a:extLst>
              <a:ext uri="{FF2B5EF4-FFF2-40B4-BE49-F238E27FC236}">
                <a16:creationId xmlns:a16="http://schemas.microsoft.com/office/drawing/2014/main" id="{110C1C84-8B1B-46A7-8A8D-D5FA73ABDEE1}"/>
              </a:ext>
            </a:extLst>
          </p:cNvPr>
          <p:cNvSpPr txBox="1">
            <a:spLocks/>
          </p:cNvSpPr>
          <p:nvPr/>
        </p:nvSpPr>
        <p:spPr>
          <a:xfrm>
            <a:off x="5030266" y="4653136"/>
            <a:ext cx="4110038" cy="38163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 b="1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sz="2400" dirty="0"/>
          </a:p>
          <a:p>
            <a:pPr marL="0" indent="0" defTabSz="912813" eaLnBrk="1" hangingPunct="1">
              <a:lnSpc>
                <a:spcPct val="70000"/>
              </a:lnSpc>
            </a:pPr>
            <a:endParaRPr lang="ru-RU" altLang="uk-UA" sz="2400" dirty="0"/>
          </a:p>
          <a:p>
            <a:pPr marL="0" indent="0" defTabSz="912813" eaLnBrk="1" hangingPunct="1">
              <a:lnSpc>
                <a:spcPct val="70000"/>
              </a:lnSpc>
              <a:buFontTx/>
              <a:buNone/>
            </a:pPr>
            <a:endParaRPr lang="ru-RU" altLang="uk-UA" sz="2400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242417" y="188640"/>
            <a:ext cx="68511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D0D0D"/>
                </a:solidFill>
                <a:effectLst>
                  <a:outerShdw blurRad="25400" dist="25400" dir="2700000" algn="tl" rotWithShape="0">
                    <a:schemeClr val="bg1">
                      <a:lumMod val="95000"/>
                      <a:alpha val="80000"/>
                    </a:schemeClr>
                  </a:outerShdw>
                </a:effectLst>
                <a:latin typeface="Franklin Gothic Medium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963701" y="523276"/>
            <a:ext cx="7740352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sz="36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Проєкт</a:t>
            </a:r>
            <a:r>
              <a:rPr lang="uk-UA" sz="36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“Вмотивований вчитель”</a:t>
            </a:r>
            <a:br>
              <a:rPr lang="uk-UA" sz="36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Учитель готується до гарного уроку все життя… Така духовна і філософська основа нашого фаху і технологія нашої праці.</a:t>
            </a:r>
            <a:br>
              <a:rPr lang="uk-UA" sz="28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uk-UA" sz="28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В.О.Сухомлинський</a:t>
            </a:r>
            <a:endParaRPr lang="ru-RU" sz="3100" b="1" dirty="0">
              <a:solidFill>
                <a:srgbClr val="002060"/>
              </a:solidFill>
            </a:endParaRPr>
          </a:p>
        </p:txBody>
      </p:sp>
      <p:cxnSp>
        <p:nvCxnSpPr>
          <p:cNvPr id="7" name="Прямая со стрелкой 6"/>
          <p:cNvCxnSpPr>
            <a:stCxn id="5" idx="2"/>
            <a:endCxn id="5" idx="2"/>
          </p:cNvCxnSpPr>
          <p:nvPr/>
        </p:nvCxnSpPr>
        <p:spPr>
          <a:xfrm>
            <a:off x="2555776" y="2155676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143508" y="2489804"/>
            <a:ext cx="885698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smtClean="0">
                <a:solidFill>
                  <a:srgbClr val="7030A0"/>
                </a:solidFill>
              </a:rPr>
              <a:t>ПРІОРИТЕТНІ НАПРЯМКИ РОЗВИТКУ ОСОБИСТОСТІ ПЕДАГОГА:</a:t>
            </a:r>
            <a:endParaRPr lang="en-US" sz="2400" b="1">
              <a:solidFill>
                <a:srgbClr val="7030A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75656" y="3299368"/>
            <a:ext cx="7308304" cy="576064"/>
          </a:xfrm>
          <a:prstGeom prst="roundRect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0066"/>
                </a:solidFill>
              </a:rPr>
              <a:t>а</a:t>
            </a:r>
            <a:r>
              <a:rPr lang="uk-UA" b="1" dirty="0" smtClean="0">
                <a:solidFill>
                  <a:srgbClr val="000066"/>
                </a:solidFill>
              </a:rPr>
              <a:t>тестація педпрацівників: здобуття фахових </a:t>
            </a:r>
            <a:r>
              <a:rPr lang="uk-UA" b="1" dirty="0" err="1" smtClean="0">
                <a:solidFill>
                  <a:srgbClr val="000066"/>
                </a:solidFill>
              </a:rPr>
              <a:t>компетентностей</a:t>
            </a:r>
            <a:r>
              <a:rPr lang="uk-UA" b="1" smtClean="0">
                <a:solidFill>
                  <a:srgbClr val="000066"/>
                </a:solidFill>
              </a:rPr>
              <a:t> спеціалізованої освіти;</a:t>
            </a:r>
            <a:endParaRPr lang="en-US" b="1">
              <a:solidFill>
                <a:srgbClr val="000066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506889" y="4379488"/>
            <a:ext cx="7308304" cy="576064"/>
          </a:xfrm>
          <a:prstGeom prst="roundRect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>
                <a:solidFill>
                  <a:srgbClr val="000066"/>
                </a:solidFill>
              </a:rPr>
              <a:t>с</a:t>
            </a:r>
            <a:r>
              <a:rPr lang="uk-UA" b="1" smtClean="0">
                <a:solidFill>
                  <a:srgbClr val="000066"/>
                </a:solidFill>
              </a:rPr>
              <a:t>ертифікація:зовнішнє </a:t>
            </a:r>
            <a:r>
              <a:rPr lang="uk-UA" b="1" dirty="0" smtClean="0">
                <a:solidFill>
                  <a:srgbClr val="000066"/>
                </a:solidFill>
              </a:rPr>
              <a:t>оцінювання професійних </a:t>
            </a:r>
            <a:r>
              <a:rPr lang="uk-UA" b="1" dirty="0" err="1" smtClean="0">
                <a:solidFill>
                  <a:srgbClr val="000066"/>
                </a:solidFill>
              </a:rPr>
              <a:t>компетентностей</a:t>
            </a:r>
            <a:r>
              <a:rPr lang="uk-UA" b="1" smtClean="0">
                <a:solidFill>
                  <a:srgbClr val="000066"/>
                </a:solidFill>
              </a:rPr>
              <a:t> (на добровільних засадах виключно за власною ініціативою);</a:t>
            </a:r>
            <a:endParaRPr lang="en-US" b="1">
              <a:solidFill>
                <a:srgbClr val="000066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562472" y="5417414"/>
            <a:ext cx="7308304" cy="576064"/>
          </a:xfrm>
          <a:prstGeom prst="roundRect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>
                <a:solidFill>
                  <a:srgbClr val="000066"/>
                </a:solidFill>
              </a:rPr>
              <a:t>с</a:t>
            </a:r>
            <a:r>
              <a:rPr lang="uk-UA" b="1" smtClean="0">
                <a:solidFill>
                  <a:srgbClr val="000066"/>
                </a:solidFill>
              </a:rPr>
              <a:t>творення середовища цілеспрямованого саморозвитку творчо-ініціативного педагога.</a:t>
            </a:r>
            <a:endParaRPr lang="en-US" b="1">
              <a:solidFill>
                <a:srgbClr val="000066"/>
              </a:solidFill>
            </a:endParaRPr>
          </a:p>
        </p:txBody>
      </p:sp>
      <p:sp>
        <p:nvSpPr>
          <p:cNvPr id="3" name="Ромб 2"/>
          <p:cNvSpPr/>
          <p:nvPr/>
        </p:nvSpPr>
        <p:spPr>
          <a:xfrm>
            <a:off x="683568" y="3119348"/>
            <a:ext cx="1008112" cy="936104"/>
          </a:xfrm>
          <a:prstGeom prst="diamond">
            <a:avLst/>
          </a:prstGeom>
          <a:solidFill>
            <a:schemeClr val="accent6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smtClean="0">
                <a:solidFill>
                  <a:srgbClr val="002060"/>
                </a:solidFill>
              </a:rPr>
              <a:t>1</a:t>
            </a:r>
            <a:endParaRPr lang="en-US" sz="4800" b="1">
              <a:solidFill>
                <a:srgbClr val="002060"/>
              </a:solidFill>
            </a:endParaRPr>
          </a:p>
        </p:txBody>
      </p:sp>
      <p:sp>
        <p:nvSpPr>
          <p:cNvPr id="20" name="Ромб 19"/>
          <p:cNvSpPr/>
          <p:nvPr/>
        </p:nvSpPr>
        <p:spPr>
          <a:xfrm>
            <a:off x="695542" y="4195427"/>
            <a:ext cx="1008112" cy="936104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>
                <a:solidFill>
                  <a:srgbClr val="002060"/>
                </a:solidFill>
              </a:rPr>
              <a:t>2</a:t>
            </a:r>
            <a:endParaRPr lang="en-US" sz="4800" b="1">
              <a:solidFill>
                <a:srgbClr val="002060"/>
              </a:solidFill>
            </a:endParaRPr>
          </a:p>
        </p:txBody>
      </p:sp>
      <p:sp>
        <p:nvSpPr>
          <p:cNvPr id="21" name="Ромб 20"/>
          <p:cNvSpPr/>
          <p:nvPr/>
        </p:nvSpPr>
        <p:spPr>
          <a:xfrm>
            <a:off x="683568" y="5246734"/>
            <a:ext cx="1008112" cy="936104"/>
          </a:xfrm>
          <a:prstGeom prst="diamon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smtClean="0">
                <a:solidFill>
                  <a:srgbClr val="002060"/>
                </a:solidFill>
              </a:rPr>
              <a:t>3</a:t>
            </a:r>
            <a:endParaRPr lang="en-US" sz="48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9063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2858E62-2CC2-4407-AD78-9FA71A40F9D4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D0D0D"/>
                </a:solidFill>
                <a:effectLst>
                  <a:outerShdw blurRad="25400" dist="25400" dir="2700000" algn="tl" rotWithShape="0">
                    <a:schemeClr val="bg1">
                      <a:lumMod val="95000"/>
                      <a:alpha val="80000"/>
                    </a:schemeClr>
                  </a:outerShdw>
                </a:effectLst>
                <a:latin typeface="Franklin Gothic Medium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3600" b="1" i="0" u="none" strike="noStrike" kern="1200" cap="none" spc="0" normalizeH="0" baseline="0" noProof="0" dirty="0">
                <a:ln w="190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00B050"/>
                </a:solidFill>
                <a:effectLst>
                  <a:outerShdw blurRad="25400" dist="25400" dir="2700000" algn="tl" rotWithShape="0">
                    <a:prstClr val="white">
                      <a:lumMod val="95000"/>
                      <a:alpha val="80000"/>
                    </a:prstClr>
                  </a:outerShdw>
                </a:effectLst>
                <a:uLnTx/>
                <a:uFillTx/>
                <a:latin typeface="Franklin Gothic Medium" pitchFamily="34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uk-UA" altLang="uk-UA" sz="3600" b="1" i="0" u="none" strike="noStrike" kern="1200" cap="none" spc="0" normalizeH="0" baseline="0" noProof="0" dirty="0">
                <a:ln w="190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00B050"/>
                </a:solidFill>
                <a:effectLst>
                  <a:outerShdw blurRad="25400" dist="25400" dir="2700000" algn="tl" rotWithShape="0">
                    <a:prstClr val="white">
                      <a:lumMod val="95000"/>
                      <a:alpha val="80000"/>
                    </a:prstClr>
                  </a:outerShdw>
                </a:effectLst>
                <a:uLnTx/>
                <a:uFillTx/>
                <a:latin typeface="Franklin Gothic Medium" pitchFamily="34" charset="0"/>
                <a:ea typeface="+mj-ea"/>
                <a:cs typeface="Times New Roman" panose="02020603050405020304" pitchFamily="18" charset="0"/>
              </a:rPr>
            </a:br>
            <a:endParaRPr kumimoji="0" lang="ru-RU" altLang="uk-UA" sz="4800" b="1" i="0" u="none" strike="noStrike" kern="1200" cap="none" spc="0" normalizeH="0" baseline="0" noProof="0" dirty="0">
              <a:ln w="190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srgbClr val="002060"/>
              </a:solidFill>
              <a:effectLst>
                <a:outerShdw blurRad="25400" dist="25400" dir="2700000" algn="tl" rotWithShape="0">
                  <a:prstClr val="white">
                    <a:lumMod val="95000"/>
                    <a:alpha val="80000"/>
                  </a:prstClr>
                </a:outerShdw>
              </a:effectLst>
              <a:uLnTx/>
              <a:uFillTx/>
              <a:latin typeface="Franklin Gothic Medium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Объект 7">
            <a:extLst>
              <a:ext uri="{FF2B5EF4-FFF2-40B4-BE49-F238E27FC236}">
                <a16:creationId xmlns:a16="http://schemas.microsoft.com/office/drawing/2014/main" id="{DCCC8FE3-696F-48B6-9073-5FEB0FF94765}"/>
              </a:ext>
            </a:extLst>
          </p:cNvPr>
          <p:cNvSpPr txBox="1">
            <a:spLocks/>
          </p:cNvSpPr>
          <p:nvPr/>
        </p:nvSpPr>
        <p:spPr>
          <a:xfrm>
            <a:off x="251520" y="980728"/>
            <a:ext cx="3976687" cy="51125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 b="1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563" marR="0" lvl="0" indent="0" algn="l" defTabSz="912813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uk-UA" sz="3200" b="1" i="0" u="none" strike="noStrike" kern="1200" cap="none" spc="0" normalizeH="0" baseline="0" noProof="0" dirty="0">
              <a:ln>
                <a:noFill/>
              </a:ln>
              <a:solidFill>
                <a:srgbClr val="1C1C11"/>
              </a:solidFill>
              <a:effectLst>
                <a:outerShdw blurRad="50800" dist="38100" dir="2700000" algn="tl" rotWithShape="0">
                  <a:prstClr val="white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182563" marR="0" lvl="0" indent="0" algn="l" defTabSz="912813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uk-UA" sz="3200" b="1" i="0" u="none" strike="noStrike" kern="1200" cap="none" spc="0" normalizeH="0" baseline="0" noProof="0" dirty="0">
              <a:ln>
                <a:noFill/>
              </a:ln>
              <a:solidFill>
                <a:srgbClr val="1C1C11"/>
              </a:solidFill>
              <a:effectLst>
                <a:outerShdw blurRad="50800" dist="38100" dir="2700000" algn="tl" rotWithShape="0">
                  <a:prstClr val="white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Объект 8">
            <a:extLst>
              <a:ext uri="{FF2B5EF4-FFF2-40B4-BE49-F238E27FC236}">
                <a16:creationId xmlns:a16="http://schemas.microsoft.com/office/drawing/2014/main" id="{110C1C84-8B1B-46A7-8A8D-D5FA73ABDEE1}"/>
              </a:ext>
            </a:extLst>
          </p:cNvPr>
          <p:cNvSpPr txBox="1">
            <a:spLocks/>
          </p:cNvSpPr>
          <p:nvPr/>
        </p:nvSpPr>
        <p:spPr>
          <a:xfrm>
            <a:off x="5030266" y="4653136"/>
            <a:ext cx="4110038" cy="38163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 b="1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uk-UA" altLang="uk-UA" sz="3200" b="1" i="0" u="none" strike="noStrike" kern="1200" cap="none" spc="0" normalizeH="0" baseline="0" noProof="0" dirty="0">
              <a:ln>
                <a:noFill/>
              </a:ln>
              <a:solidFill>
                <a:srgbClr val="1C1C11"/>
              </a:solidFill>
              <a:effectLst>
                <a:outerShdw blurRad="50800" dist="38100" dir="2700000" algn="tl" rotWithShape="0">
                  <a:prstClr val="white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2813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uk-UA" altLang="uk-UA" sz="3200" b="1" i="0" u="none" strike="noStrike" kern="1200" cap="none" spc="0" normalizeH="0" baseline="0" noProof="0" dirty="0">
              <a:ln>
                <a:noFill/>
              </a:ln>
              <a:solidFill>
                <a:srgbClr val="1C1C11"/>
              </a:solidFill>
              <a:effectLst>
                <a:outerShdw blurRad="50800" dist="38100" dir="2700000" algn="tl" rotWithShape="0">
                  <a:prstClr val="white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2813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uk-UA" altLang="uk-UA" sz="3200" b="1" i="0" u="none" strike="noStrike" kern="1200" cap="none" spc="0" normalizeH="0" baseline="0" noProof="0" dirty="0">
              <a:ln>
                <a:noFill/>
              </a:ln>
              <a:solidFill>
                <a:srgbClr val="1C1C11"/>
              </a:solidFill>
              <a:effectLst>
                <a:outerShdw blurRad="50800" dist="38100" dir="2700000" algn="tl" rotWithShape="0">
                  <a:prstClr val="white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2813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uk-UA" altLang="uk-UA" sz="2400" b="1" i="0" u="none" strike="noStrike" kern="1200" cap="none" spc="0" normalizeH="0" baseline="0" noProof="0" dirty="0">
              <a:ln>
                <a:noFill/>
              </a:ln>
              <a:solidFill>
                <a:srgbClr val="1C1C11"/>
              </a:solidFill>
              <a:effectLst>
                <a:outerShdw blurRad="50800" dist="38100" dir="2700000" algn="tl" rotWithShape="0">
                  <a:prstClr val="white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2813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ru-RU" altLang="uk-UA" sz="2400" b="1" i="0" u="none" strike="noStrike" kern="1200" cap="none" spc="0" normalizeH="0" baseline="0" noProof="0" dirty="0">
              <a:ln>
                <a:noFill/>
              </a:ln>
              <a:solidFill>
                <a:srgbClr val="1C1C11"/>
              </a:solidFill>
              <a:effectLst>
                <a:outerShdw blurRad="50800" dist="38100" dir="2700000" algn="tl" rotWithShape="0">
                  <a:prstClr val="white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2813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uk-UA" sz="2400" b="1" i="0" u="none" strike="noStrike" kern="1200" cap="none" spc="0" normalizeH="0" baseline="0" noProof="0" dirty="0">
              <a:ln>
                <a:noFill/>
              </a:ln>
              <a:solidFill>
                <a:srgbClr val="1C1C11"/>
              </a:solidFill>
              <a:effectLst>
                <a:outerShdw blurRad="50800" dist="38100" dir="2700000" algn="tl" rotWithShape="0">
                  <a:prstClr val="white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Объект 7">
            <a:extLst>
              <a:ext uri="{FF2B5EF4-FFF2-40B4-BE49-F238E27FC236}">
                <a16:creationId xmlns:a16="http://schemas.microsoft.com/office/drawing/2014/main" id="{7B3C7F97-AFEB-4A96-8ECF-76E5E8D2CC15}"/>
              </a:ext>
            </a:extLst>
          </p:cNvPr>
          <p:cNvSpPr txBox="1">
            <a:spLocks/>
          </p:cNvSpPr>
          <p:nvPr/>
        </p:nvSpPr>
        <p:spPr>
          <a:xfrm>
            <a:off x="4915793" y="980728"/>
            <a:ext cx="3976687" cy="51125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 b="1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563" marR="0" lvl="0" indent="0" algn="l" defTabSz="912813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uk-UA" sz="3200" b="1" i="0" u="none" strike="noStrike" kern="1200" cap="none" spc="0" normalizeH="0" baseline="0" noProof="0" dirty="0">
              <a:ln>
                <a:noFill/>
              </a:ln>
              <a:solidFill>
                <a:srgbClr val="1C1C11"/>
              </a:solidFill>
              <a:effectLst>
                <a:outerShdw blurRad="50800" dist="38100" dir="2700000" algn="tl" rotWithShape="0">
                  <a:prstClr val="white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182563" marR="0" lvl="0" indent="0" algn="l" defTabSz="912813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ru-RU" altLang="uk-UA" sz="3200" b="1" i="0" u="none" strike="noStrike" kern="1200" cap="none" spc="0" normalizeH="0" baseline="0" noProof="0" dirty="0">
              <a:ln>
                <a:noFill/>
              </a:ln>
              <a:solidFill>
                <a:srgbClr val="1C1C11"/>
              </a:solidFill>
              <a:effectLst>
                <a:outerShdw blurRad="50800" dist="38100" dir="2700000" algn="tl" rotWithShape="0">
                  <a:prstClr val="white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182563" marR="0" lvl="0" indent="0" algn="l" defTabSz="912813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uk-UA" sz="3200" b="1" i="0" u="none" strike="noStrike" kern="1200" cap="none" spc="0" normalizeH="0" baseline="0" noProof="0" dirty="0">
              <a:ln>
                <a:noFill/>
              </a:ln>
              <a:solidFill>
                <a:srgbClr val="1C1C11"/>
              </a:solidFill>
              <a:effectLst>
                <a:outerShdw blurRad="50800" dist="38100" dir="2700000" algn="tl" rotWithShape="0">
                  <a:prstClr val="white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-63643"/>
            <a:ext cx="8856984" cy="11430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«Якщо у нас є мета, ми завжди прийдемо туди, куди хочемо»</a:t>
            </a:r>
            <a:r>
              <a:rPr lang="uk-UA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Уїнстон Черчилль</a:t>
            </a:r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1520" y="43228"/>
            <a:ext cx="8856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D0D0D"/>
                </a:solidFill>
                <a:effectLst>
                  <a:outerShdw blurRad="25400" dist="25400" dir="2700000" algn="tl" rotWithShape="0">
                    <a:schemeClr val="bg1">
                      <a:lumMod val="95000"/>
                      <a:alpha val="80000"/>
                    </a:schemeClr>
                  </a:outerShdw>
                </a:effectLst>
                <a:latin typeface="Franklin Gothic Medium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 w="190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002060"/>
                </a:solidFill>
                <a:effectLst>
                  <a:outerShdw blurRad="25400" dist="25400" dir="2700000" algn="tl" rotWithShape="0">
                    <a:prstClr val="white">
                      <a:lumMod val="95000"/>
                      <a:alpha val="80000"/>
                    </a:prst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Девіз майбутнього директора:</a:t>
            </a:r>
            <a:r>
              <a:rPr kumimoji="0" lang="uk-UA" sz="3600" b="0" i="0" u="none" strike="noStrike" kern="1200" cap="none" spc="0" normalizeH="0" baseline="0" noProof="0" dirty="0" smtClean="0">
                <a:ln w="190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002060"/>
                </a:solidFill>
                <a:effectLst>
                  <a:outerShdw blurRad="25400" dist="25400" dir="2700000" algn="tl" rotWithShape="0">
                    <a:prstClr val="white">
                      <a:lumMod val="95000"/>
                      <a:alpha val="80000"/>
                    </a:prst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3600" b="0" i="0" u="none" strike="noStrike" kern="1200" cap="none" spc="0" normalizeH="0" baseline="0" noProof="0" dirty="0" smtClean="0">
                <a:ln w="190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002060"/>
                </a:solidFill>
                <a:effectLst>
                  <a:outerShdw blurRad="25400" dist="25400" dir="2700000" algn="tl" rotWithShape="0">
                    <a:prstClr val="white">
                      <a:lumMod val="95000"/>
                      <a:alpha val="80000"/>
                    </a:prst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600" b="0" i="0" u="none" strike="noStrike" kern="1200" cap="none" spc="0" normalizeH="0" baseline="0" noProof="0" dirty="0">
              <a:ln w="190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srgbClr val="002060"/>
              </a:solidFill>
              <a:effectLst>
                <a:outerShdw blurRad="25400" dist="25400" dir="2700000" algn="tl" rotWithShape="0">
                  <a:prstClr val="white">
                    <a:lumMod val="95000"/>
                    <a:alpha val="80000"/>
                  </a:prst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21" y="4546265"/>
            <a:ext cx="3307979" cy="2293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70" y="3024336"/>
            <a:ext cx="4091947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94067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2858E62-2CC2-4407-AD78-9FA71A40F9D4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D0D0D"/>
                </a:solidFill>
                <a:effectLst>
                  <a:outerShdw blurRad="25400" dist="25400" dir="2700000" algn="tl" rotWithShape="0">
                    <a:schemeClr val="bg1">
                      <a:lumMod val="95000"/>
                      <a:alpha val="80000"/>
                    </a:schemeClr>
                  </a:outerShdw>
                </a:effectLst>
                <a:latin typeface="Franklin Gothic Medium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r>
              <a:rPr lang="uk-UA" altLang="uk-UA" sz="3600" b="1" dirty="0">
                <a:solidFill>
                  <a:srgbClr val="00B050"/>
                </a:solidFill>
                <a:cs typeface="Times New Roman" panose="02020603050405020304" pitchFamily="18" charset="0"/>
              </a:rPr>
              <a:t/>
            </a:r>
            <a:br>
              <a:rPr lang="uk-UA" altLang="uk-UA" sz="3600" b="1" dirty="0">
                <a:solidFill>
                  <a:srgbClr val="00B050"/>
                </a:solidFill>
                <a:cs typeface="Times New Roman" panose="02020603050405020304" pitchFamily="18" charset="0"/>
              </a:rPr>
            </a:br>
            <a:endParaRPr lang="ru-RU" altLang="uk-UA" sz="4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Объект 7">
            <a:extLst>
              <a:ext uri="{FF2B5EF4-FFF2-40B4-BE49-F238E27FC236}">
                <a16:creationId xmlns:a16="http://schemas.microsoft.com/office/drawing/2014/main" id="{DCCC8FE3-696F-48B6-9073-5FEB0FF94765}"/>
              </a:ext>
            </a:extLst>
          </p:cNvPr>
          <p:cNvSpPr txBox="1">
            <a:spLocks/>
          </p:cNvSpPr>
          <p:nvPr/>
        </p:nvSpPr>
        <p:spPr>
          <a:xfrm>
            <a:off x="251520" y="980728"/>
            <a:ext cx="3976687" cy="51125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 b="1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563" indent="0" defTabSz="912813" eaLnBrk="1" hangingPunct="1">
              <a:lnSpc>
                <a:spcPct val="70000"/>
              </a:lnSpc>
              <a:buNone/>
            </a:pPr>
            <a:endParaRPr lang="ru-RU" altLang="uk-UA" dirty="0"/>
          </a:p>
          <a:p>
            <a:pPr marL="182563" indent="0" defTabSz="912813" eaLnBrk="1" hangingPunct="1">
              <a:lnSpc>
                <a:spcPct val="70000"/>
              </a:lnSpc>
              <a:buFontTx/>
              <a:buNone/>
            </a:pPr>
            <a:endParaRPr lang="ru-RU" altLang="uk-UA" dirty="0"/>
          </a:p>
        </p:txBody>
      </p:sp>
      <p:sp>
        <p:nvSpPr>
          <p:cNvPr id="14" name="Объект 8">
            <a:extLst>
              <a:ext uri="{FF2B5EF4-FFF2-40B4-BE49-F238E27FC236}">
                <a16:creationId xmlns:a16="http://schemas.microsoft.com/office/drawing/2014/main" id="{110C1C84-8B1B-46A7-8A8D-D5FA73ABDEE1}"/>
              </a:ext>
            </a:extLst>
          </p:cNvPr>
          <p:cNvSpPr txBox="1">
            <a:spLocks/>
          </p:cNvSpPr>
          <p:nvPr/>
        </p:nvSpPr>
        <p:spPr>
          <a:xfrm>
            <a:off x="5030266" y="4653136"/>
            <a:ext cx="4110038" cy="38163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 b="1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sz="2400" dirty="0"/>
          </a:p>
          <a:p>
            <a:pPr marL="0" indent="0" defTabSz="912813" eaLnBrk="1" hangingPunct="1">
              <a:lnSpc>
                <a:spcPct val="70000"/>
              </a:lnSpc>
            </a:pPr>
            <a:endParaRPr lang="ru-RU" altLang="uk-UA" sz="2400" dirty="0"/>
          </a:p>
          <a:p>
            <a:pPr marL="0" indent="0" defTabSz="912813" eaLnBrk="1" hangingPunct="1">
              <a:lnSpc>
                <a:spcPct val="70000"/>
              </a:lnSpc>
              <a:buFontTx/>
              <a:buNone/>
            </a:pPr>
            <a:endParaRPr lang="ru-RU" altLang="uk-UA" sz="2400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242417" y="188640"/>
            <a:ext cx="68511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D0D0D"/>
                </a:solidFill>
                <a:effectLst>
                  <a:outerShdw blurRad="25400" dist="25400" dir="2700000" algn="tl" rotWithShape="0">
                    <a:schemeClr val="bg1">
                      <a:lumMod val="95000"/>
                      <a:alpha val="80000"/>
                    </a:schemeClr>
                  </a:outerShdw>
                </a:effectLst>
                <a:latin typeface="Franklin Gothic Medium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43608" y="13184"/>
            <a:ext cx="7740352" cy="77890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sz="32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Yu Gothic Medium" pitchFamily="34" charset="-128"/>
                <a:cs typeface="Times New Roman" pitchFamily="18" charset="0"/>
              </a:rPr>
              <a:t>Шляхи виконання запланованих завдань</a:t>
            </a:r>
            <a:endParaRPr lang="ru-RU" sz="3100" b="1" dirty="0">
              <a:solidFill>
                <a:srgbClr val="002060"/>
              </a:solidFill>
              <a:effectLst/>
            </a:endParaRPr>
          </a:p>
        </p:txBody>
      </p:sp>
      <p:cxnSp>
        <p:nvCxnSpPr>
          <p:cNvPr id="7" name="Прямая со стрелкой 6"/>
          <p:cNvCxnSpPr>
            <a:stCxn id="5" idx="2"/>
            <a:endCxn id="5" idx="2"/>
          </p:cNvCxnSpPr>
          <p:nvPr/>
        </p:nvCxnSpPr>
        <p:spPr>
          <a:xfrm>
            <a:off x="2555776" y="2155676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74267" y="1228192"/>
            <a:ext cx="1584176" cy="352839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Участь  у 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міні- </a:t>
            </a:r>
            <a:r>
              <a:rPr lang="uk-UA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проєктах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громадського </a:t>
            </a: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480800" y="1176296"/>
            <a:ext cx="1584176" cy="3528392"/>
          </a:xfrm>
          <a:prstGeom prst="rect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smtClean="0">
                <a:solidFill>
                  <a:srgbClr val="002060"/>
                </a:solidFill>
              </a:rPr>
              <a:t>Наявність тривалої освітньої стратегії</a:t>
            </a:r>
            <a:endParaRPr lang="en-US" sz="1600" b="1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95363" y="2636912"/>
            <a:ext cx="1584176" cy="352839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Пошук додаткових форм фінансування освітнього процесу за рахунок міжнародних грантів, проектів і програм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68891" y="2564904"/>
            <a:ext cx="1584176" cy="3528392"/>
          </a:xfrm>
          <a:prstGeom prst="rect">
            <a:avLst/>
          </a:prstGeom>
          <a:solidFill>
            <a:schemeClr val="accent6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Організація загальношкільних заходів для збору коштів (акції, збір макулатури, пластику)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31636" y="1221195"/>
            <a:ext cx="1584176" cy="352839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Залучення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спонсорських</a:t>
            </a: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коштів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7735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FD84C0-D202-4FE9-A6D3-D00B4284F7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1600" y="64557"/>
            <a:ext cx="77724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altLang="uk-UA" sz="3600" b="1" i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ОЧІКУВАНІ РЕЗУЛЬТАТИ</a:t>
            </a:r>
            <a:endParaRPr lang="ru-RU" altLang="uk-UA" sz="3600" b="1" i="1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5C15CB-64FB-4426-A992-E3BC0CDA737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9552" y="1052736"/>
            <a:ext cx="7664633" cy="4093651"/>
          </a:xfrm>
        </p:spPr>
        <p:txBody>
          <a:bodyPr lIns="45720" rIns="45720">
            <a:normAutofit fontScale="92500"/>
          </a:bodyPr>
          <a:lstStyle/>
          <a:p>
            <a:pPr marL="0" indent="0" defTabSz="912813" eaLnBrk="1" hangingPunct="1">
              <a:buNone/>
            </a:pPr>
            <a:r>
              <a:rPr lang="ru-RU" altLang="uk-UA" sz="36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altLang="uk-UA" sz="3600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адміністрації</a:t>
            </a:r>
            <a:r>
              <a:rPr lang="ru-RU" altLang="uk-UA" sz="36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defTabSz="912813" eaLnBrk="1" hangingPunct="1">
              <a:buNone/>
            </a:pPr>
            <a:endParaRPr lang="ru-RU" altLang="uk-UA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2813" eaLnBrk="1" hangingPunct="1">
              <a:buFont typeface="Wingdings" panose="05000000000000000000" pitchFamily="2" charset="2"/>
              <a:buChar char="ü"/>
            </a:pPr>
            <a:r>
              <a:rPr lang="ru-RU" altLang="uk-UA" dirty="0" err="1">
                <a:solidFill>
                  <a:srgbClr val="000066"/>
                </a:solidFill>
              </a:rPr>
              <a:t>активізація</a:t>
            </a:r>
            <a:r>
              <a:rPr lang="ru-RU" altLang="uk-UA" dirty="0">
                <a:solidFill>
                  <a:srgbClr val="000066"/>
                </a:solidFill>
              </a:rPr>
              <a:t> </a:t>
            </a:r>
            <a:r>
              <a:rPr lang="ru-RU" altLang="uk-UA" dirty="0" err="1">
                <a:solidFill>
                  <a:srgbClr val="000066"/>
                </a:solidFill>
              </a:rPr>
              <a:t>діяльності</a:t>
            </a:r>
            <a:r>
              <a:rPr lang="ru-RU" altLang="uk-UA" dirty="0">
                <a:solidFill>
                  <a:srgbClr val="000066"/>
                </a:solidFill>
              </a:rPr>
              <a:t> </a:t>
            </a:r>
            <a:r>
              <a:rPr lang="ru-RU" altLang="uk-UA" dirty="0" err="1">
                <a:solidFill>
                  <a:srgbClr val="000066"/>
                </a:solidFill>
              </a:rPr>
              <a:t>всіх</a:t>
            </a:r>
            <a:r>
              <a:rPr lang="ru-RU" altLang="uk-UA" dirty="0">
                <a:solidFill>
                  <a:srgbClr val="000066"/>
                </a:solidFill>
              </a:rPr>
              <a:t> </a:t>
            </a:r>
            <a:r>
              <a:rPr lang="ru-RU" altLang="uk-UA" dirty="0" smtClean="0">
                <a:solidFill>
                  <a:srgbClr val="000066"/>
                </a:solidFill>
              </a:rPr>
              <a:t>структур НВК;</a:t>
            </a:r>
            <a:endParaRPr lang="ru-RU" altLang="uk-UA" dirty="0">
              <a:solidFill>
                <a:srgbClr val="000066"/>
              </a:solidFill>
            </a:endParaRPr>
          </a:p>
          <a:p>
            <a:pPr defTabSz="912813" eaLnBrk="1" hangingPunct="1">
              <a:buFont typeface="Wingdings" panose="05000000000000000000" pitchFamily="2" charset="2"/>
              <a:buChar char="ü"/>
            </a:pPr>
            <a:r>
              <a:rPr lang="ru-RU" altLang="uk-UA" dirty="0" err="1">
                <a:solidFill>
                  <a:srgbClr val="000066"/>
                </a:solidFill>
              </a:rPr>
              <a:t>підвищення</a:t>
            </a:r>
            <a:r>
              <a:rPr lang="ru-RU" altLang="uk-UA" dirty="0">
                <a:solidFill>
                  <a:srgbClr val="000066"/>
                </a:solidFill>
              </a:rPr>
              <a:t> </a:t>
            </a:r>
            <a:r>
              <a:rPr lang="ru-RU" altLang="uk-UA" dirty="0" err="1">
                <a:solidFill>
                  <a:srgbClr val="000066"/>
                </a:solidFill>
              </a:rPr>
              <a:t>ефективності</a:t>
            </a:r>
            <a:r>
              <a:rPr lang="ru-RU" altLang="uk-UA" dirty="0">
                <a:solidFill>
                  <a:srgbClr val="000066"/>
                </a:solidFill>
              </a:rPr>
              <a:t> </a:t>
            </a:r>
            <a:r>
              <a:rPr lang="ru-RU" altLang="uk-UA" dirty="0" err="1">
                <a:solidFill>
                  <a:srgbClr val="000066"/>
                </a:solidFill>
              </a:rPr>
              <a:t>управління</a:t>
            </a:r>
            <a:r>
              <a:rPr lang="ru-RU" altLang="uk-UA" dirty="0">
                <a:solidFill>
                  <a:srgbClr val="000066"/>
                </a:solidFill>
              </a:rPr>
              <a:t>;</a:t>
            </a:r>
          </a:p>
          <a:p>
            <a:pPr defTabSz="912813" eaLnBrk="1" hangingPunct="1">
              <a:buFont typeface="Wingdings" panose="05000000000000000000" pitchFamily="2" charset="2"/>
              <a:buChar char="ü"/>
            </a:pPr>
            <a:r>
              <a:rPr lang="ru-RU" altLang="uk-UA" dirty="0" err="1">
                <a:solidFill>
                  <a:srgbClr val="000066"/>
                </a:solidFill>
              </a:rPr>
              <a:t>збереження</a:t>
            </a:r>
            <a:r>
              <a:rPr lang="ru-RU" altLang="uk-UA" dirty="0">
                <a:solidFill>
                  <a:srgbClr val="000066"/>
                </a:solidFill>
              </a:rPr>
              <a:t> </a:t>
            </a:r>
            <a:r>
              <a:rPr lang="ru-RU" altLang="uk-UA" dirty="0" err="1">
                <a:solidFill>
                  <a:srgbClr val="000066"/>
                </a:solidFill>
              </a:rPr>
              <a:t>іміджу</a:t>
            </a:r>
            <a:r>
              <a:rPr lang="ru-RU" altLang="uk-UA" dirty="0">
                <a:solidFill>
                  <a:srgbClr val="000066"/>
                </a:solidFill>
              </a:rPr>
              <a:t> </a:t>
            </a:r>
            <a:r>
              <a:rPr lang="ru-RU" altLang="uk-UA" dirty="0" err="1" smtClean="0">
                <a:solidFill>
                  <a:srgbClr val="000066"/>
                </a:solidFill>
              </a:rPr>
              <a:t>навчального</a:t>
            </a:r>
            <a:r>
              <a:rPr lang="ru-RU" altLang="uk-UA" dirty="0" smtClean="0">
                <a:solidFill>
                  <a:srgbClr val="000066"/>
                </a:solidFill>
              </a:rPr>
              <a:t> закладу;</a:t>
            </a:r>
            <a:endParaRPr lang="ru-RU" altLang="uk-UA" dirty="0">
              <a:solidFill>
                <a:srgbClr val="000066"/>
              </a:solidFill>
            </a:endParaRPr>
          </a:p>
          <a:p>
            <a:pPr defTabSz="912813" eaLnBrk="1" hangingPunct="1">
              <a:buFont typeface="Wingdings" panose="05000000000000000000" pitchFamily="2" charset="2"/>
              <a:buChar char="ü"/>
            </a:pPr>
            <a:r>
              <a:rPr lang="ru-RU" altLang="uk-UA" dirty="0" err="1">
                <a:solidFill>
                  <a:srgbClr val="000066"/>
                </a:solidFill>
              </a:rPr>
              <a:t>використання</a:t>
            </a:r>
            <a:r>
              <a:rPr lang="ru-RU" altLang="uk-UA" dirty="0">
                <a:solidFill>
                  <a:srgbClr val="000066"/>
                </a:solidFill>
              </a:rPr>
              <a:t> </a:t>
            </a:r>
            <a:r>
              <a:rPr lang="ru-RU" altLang="uk-UA" dirty="0" err="1">
                <a:solidFill>
                  <a:srgbClr val="000066"/>
                </a:solidFill>
              </a:rPr>
              <a:t>механізмів</a:t>
            </a:r>
            <a:r>
              <a:rPr lang="ru-RU" altLang="uk-UA" dirty="0">
                <a:solidFill>
                  <a:srgbClr val="000066"/>
                </a:solidFill>
              </a:rPr>
              <a:t> і </a:t>
            </a:r>
            <a:r>
              <a:rPr lang="ru-RU" altLang="uk-UA" dirty="0" err="1">
                <a:solidFill>
                  <a:srgbClr val="000066"/>
                </a:solidFill>
              </a:rPr>
              <a:t>прийомів</a:t>
            </a:r>
            <a:r>
              <a:rPr lang="ru-RU" altLang="uk-UA" dirty="0">
                <a:solidFill>
                  <a:srgbClr val="000066"/>
                </a:solidFill>
              </a:rPr>
              <a:t> </a:t>
            </a:r>
            <a:r>
              <a:rPr lang="ru-RU" altLang="uk-UA" dirty="0" err="1">
                <a:solidFill>
                  <a:srgbClr val="000066"/>
                </a:solidFill>
              </a:rPr>
              <a:t>стимулювання</a:t>
            </a:r>
            <a:r>
              <a:rPr lang="ru-RU" altLang="uk-UA" dirty="0">
                <a:solidFill>
                  <a:srgbClr val="000066"/>
                </a:solidFill>
              </a:rPr>
              <a:t> </a:t>
            </a:r>
            <a:r>
              <a:rPr lang="ru-RU" altLang="uk-UA" dirty="0" err="1">
                <a:solidFill>
                  <a:srgbClr val="000066"/>
                </a:solidFill>
              </a:rPr>
              <a:t>діяльності</a:t>
            </a:r>
            <a:r>
              <a:rPr lang="ru-RU" altLang="uk-UA" dirty="0">
                <a:solidFill>
                  <a:srgbClr val="000066"/>
                </a:solidFill>
              </a:rPr>
              <a:t> </a:t>
            </a:r>
            <a:r>
              <a:rPr lang="ru-RU" altLang="uk-UA" dirty="0" err="1">
                <a:solidFill>
                  <a:srgbClr val="000066"/>
                </a:solidFill>
              </a:rPr>
              <a:t>педагогів</a:t>
            </a:r>
            <a:r>
              <a:rPr lang="ru-RU" altLang="uk-UA" dirty="0">
                <a:solidFill>
                  <a:srgbClr val="000066"/>
                </a:solidFill>
              </a:rPr>
              <a:t>;</a:t>
            </a:r>
          </a:p>
          <a:p>
            <a:pPr marL="0" indent="0" defTabSz="912813" eaLnBrk="1" hangingPunct="1">
              <a:buNone/>
            </a:pPr>
            <a:endParaRPr lang="ru-RU" alt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7E34F8-B701-482A-ACD7-0FD08D91CAAA}"/>
              </a:ext>
            </a:extLst>
          </p:cNvPr>
          <p:cNvSpPr txBox="1">
            <a:spLocks noGrp="1"/>
          </p:cNvSpPr>
          <p:nvPr/>
        </p:nvSpPr>
        <p:spPr>
          <a:xfrm>
            <a:off x="8128000" y="6470650"/>
            <a:ext cx="730250" cy="274638"/>
          </a:xfrm>
          <a:prstGeom prst="rect">
            <a:avLst/>
          </a:prstGeom>
          <a:noFill/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8FC948-3502-46AC-8664-D5CF8149F5CD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781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2858E62-2CC2-4407-AD78-9FA71A40F9D4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D0D0D"/>
                </a:solidFill>
                <a:effectLst>
                  <a:outerShdw blurRad="25400" dist="25400" dir="2700000" algn="tl" rotWithShape="0">
                    <a:schemeClr val="bg1">
                      <a:lumMod val="95000"/>
                      <a:alpha val="80000"/>
                    </a:schemeClr>
                  </a:outerShdw>
                </a:effectLst>
                <a:latin typeface="Franklin Gothic Medium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r>
              <a:rPr lang="uk-UA" altLang="uk-UA" sz="3600" b="1" dirty="0">
                <a:solidFill>
                  <a:srgbClr val="00B050"/>
                </a:solidFill>
                <a:cs typeface="Times New Roman" panose="02020603050405020304" pitchFamily="18" charset="0"/>
              </a:rPr>
              <a:t/>
            </a:r>
            <a:br>
              <a:rPr lang="uk-UA" altLang="uk-UA" sz="3600" b="1" dirty="0">
                <a:solidFill>
                  <a:srgbClr val="00B050"/>
                </a:solidFill>
                <a:cs typeface="Times New Roman" panose="02020603050405020304" pitchFamily="18" charset="0"/>
              </a:rPr>
            </a:br>
            <a:endParaRPr lang="ru-RU" altLang="uk-UA" sz="4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Объект 7">
            <a:extLst>
              <a:ext uri="{FF2B5EF4-FFF2-40B4-BE49-F238E27FC236}">
                <a16:creationId xmlns:a16="http://schemas.microsoft.com/office/drawing/2014/main" id="{DCCC8FE3-696F-48B6-9073-5FEB0FF94765}"/>
              </a:ext>
            </a:extLst>
          </p:cNvPr>
          <p:cNvSpPr txBox="1">
            <a:spLocks/>
          </p:cNvSpPr>
          <p:nvPr/>
        </p:nvSpPr>
        <p:spPr>
          <a:xfrm>
            <a:off x="251520" y="980728"/>
            <a:ext cx="3976687" cy="51125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 b="1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563" indent="0" defTabSz="912813" eaLnBrk="1" hangingPunct="1">
              <a:lnSpc>
                <a:spcPct val="70000"/>
              </a:lnSpc>
              <a:buNone/>
            </a:pPr>
            <a:endParaRPr lang="ru-RU" altLang="uk-UA" dirty="0"/>
          </a:p>
          <a:p>
            <a:pPr marL="182563" indent="0" defTabSz="912813" eaLnBrk="1" hangingPunct="1">
              <a:lnSpc>
                <a:spcPct val="70000"/>
              </a:lnSpc>
              <a:buFontTx/>
              <a:buNone/>
            </a:pPr>
            <a:endParaRPr lang="ru-RU" altLang="uk-UA" dirty="0"/>
          </a:p>
        </p:txBody>
      </p:sp>
      <p:sp>
        <p:nvSpPr>
          <p:cNvPr id="14" name="Объект 8">
            <a:extLst>
              <a:ext uri="{FF2B5EF4-FFF2-40B4-BE49-F238E27FC236}">
                <a16:creationId xmlns:a16="http://schemas.microsoft.com/office/drawing/2014/main" id="{110C1C84-8B1B-46A7-8A8D-D5FA73ABDEE1}"/>
              </a:ext>
            </a:extLst>
          </p:cNvPr>
          <p:cNvSpPr txBox="1">
            <a:spLocks/>
          </p:cNvSpPr>
          <p:nvPr/>
        </p:nvSpPr>
        <p:spPr>
          <a:xfrm>
            <a:off x="5030266" y="4653136"/>
            <a:ext cx="4110038" cy="38163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 b="1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sz="2400" dirty="0"/>
          </a:p>
          <a:p>
            <a:pPr marL="0" indent="0" defTabSz="912813" eaLnBrk="1" hangingPunct="1">
              <a:lnSpc>
                <a:spcPct val="70000"/>
              </a:lnSpc>
            </a:pPr>
            <a:endParaRPr lang="ru-RU" altLang="uk-UA" sz="2400" dirty="0"/>
          </a:p>
          <a:p>
            <a:pPr marL="0" indent="0" defTabSz="912813" eaLnBrk="1" hangingPunct="1">
              <a:lnSpc>
                <a:spcPct val="70000"/>
              </a:lnSpc>
              <a:buFontTx/>
              <a:buNone/>
            </a:pPr>
            <a:endParaRPr lang="ru-RU" altLang="uk-UA" sz="2400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242417" y="188640"/>
            <a:ext cx="68511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D0D0D"/>
                </a:solidFill>
                <a:effectLst>
                  <a:outerShdw blurRad="25400" dist="25400" dir="2700000" algn="tl" rotWithShape="0">
                    <a:schemeClr val="bg1">
                      <a:lumMod val="95000"/>
                      <a:alpha val="80000"/>
                    </a:schemeClr>
                  </a:outerShdw>
                </a:effectLst>
                <a:latin typeface="Franklin Gothic Medium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5210159-F0E4-4266-8A43-105B759A721F}"/>
              </a:ext>
            </a:extLst>
          </p:cNvPr>
          <p:cNvSpPr/>
          <p:nvPr/>
        </p:nvSpPr>
        <p:spPr>
          <a:xfrm>
            <a:off x="726529" y="374313"/>
            <a:ext cx="811371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402000"/>
                </a:solidFill>
                <a:effectLst/>
                <a:uLnTx/>
                <a:uFillTx/>
              </a:rPr>
              <a:t>  </a:t>
            </a:r>
            <a:r>
              <a:rPr kumimoji="0" lang="ru-RU" sz="3600" b="1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Для </a:t>
            </a:r>
            <a:r>
              <a:rPr lang="ru-RU" sz="3600" b="1" u="sng" kern="0" dirty="0" smtClean="0">
                <a:solidFill>
                  <a:srgbClr val="C00000"/>
                </a:solidFill>
              </a:rPr>
              <a:t>здобувачів </a:t>
            </a:r>
            <a:r>
              <a:rPr lang="ru-RU" sz="3600" b="1" u="sng" kern="0" dirty="0" err="1" smtClean="0">
                <a:solidFill>
                  <a:srgbClr val="C00000"/>
                </a:solidFill>
              </a:rPr>
              <a:t>освіти</a:t>
            </a:r>
            <a:r>
              <a:rPr kumimoji="0" lang="ru-RU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sng" strike="noStrike" kern="0" cap="none" spc="0" normalizeH="0" baseline="0" noProof="0" dirty="0" smtClean="0">
              <a:ln>
                <a:noFill/>
              </a:ln>
              <a:solidFill>
                <a:srgbClr val="402000"/>
              </a:solidFill>
              <a:effectLst/>
              <a:uLnTx/>
              <a:uFillTx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підвищення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рівня навчальних досягнень учнів;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формування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інформаційних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,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інтелектуальних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та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комунікативних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компетенцій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;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створення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ситуації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життєвого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успіху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в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усіх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сферах шкільної діяльності;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формування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правової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та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громадської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свідомості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;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підвищення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показників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фізичного та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психологічного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здоров’я.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CE9964">
                  <a:lumMod val="50000"/>
                </a:srgb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819151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2858E62-2CC2-4407-AD78-9FA71A40F9D4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D0D0D"/>
                </a:solidFill>
                <a:effectLst>
                  <a:outerShdw blurRad="25400" dist="25400" dir="2700000" algn="tl" rotWithShape="0">
                    <a:schemeClr val="bg1">
                      <a:lumMod val="95000"/>
                      <a:alpha val="80000"/>
                    </a:schemeClr>
                  </a:outerShdw>
                </a:effectLst>
                <a:latin typeface="Franklin Gothic Medium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r>
              <a:rPr lang="uk-UA" altLang="uk-UA" sz="3600" b="1" dirty="0">
                <a:solidFill>
                  <a:srgbClr val="00B050"/>
                </a:solidFill>
                <a:cs typeface="Times New Roman" panose="02020603050405020304" pitchFamily="18" charset="0"/>
              </a:rPr>
              <a:t/>
            </a:r>
            <a:br>
              <a:rPr lang="uk-UA" altLang="uk-UA" sz="3600" b="1" dirty="0">
                <a:solidFill>
                  <a:srgbClr val="00B050"/>
                </a:solidFill>
                <a:cs typeface="Times New Roman" panose="02020603050405020304" pitchFamily="18" charset="0"/>
              </a:rPr>
            </a:br>
            <a:endParaRPr lang="ru-RU" altLang="uk-UA" sz="4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Объект 7">
            <a:extLst>
              <a:ext uri="{FF2B5EF4-FFF2-40B4-BE49-F238E27FC236}">
                <a16:creationId xmlns:a16="http://schemas.microsoft.com/office/drawing/2014/main" id="{DCCC8FE3-696F-48B6-9073-5FEB0FF94765}"/>
              </a:ext>
            </a:extLst>
          </p:cNvPr>
          <p:cNvSpPr txBox="1">
            <a:spLocks/>
          </p:cNvSpPr>
          <p:nvPr/>
        </p:nvSpPr>
        <p:spPr>
          <a:xfrm>
            <a:off x="251520" y="980728"/>
            <a:ext cx="3976687" cy="51125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 b="1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563" indent="0" defTabSz="912813" eaLnBrk="1" hangingPunct="1">
              <a:lnSpc>
                <a:spcPct val="70000"/>
              </a:lnSpc>
              <a:buNone/>
            </a:pPr>
            <a:endParaRPr lang="ru-RU" altLang="uk-UA" dirty="0"/>
          </a:p>
          <a:p>
            <a:pPr marL="182563" indent="0" defTabSz="912813" eaLnBrk="1" hangingPunct="1">
              <a:lnSpc>
                <a:spcPct val="70000"/>
              </a:lnSpc>
              <a:buFontTx/>
              <a:buNone/>
            </a:pPr>
            <a:endParaRPr lang="ru-RU" altLang="uk-UA" dirty="0"/>
          </a:p>
        </p:txBody>
      </p:sp>
      <p:sp>
        <p:nvSpPr>
          <p:cNvPr id="14" name="Объект 8">
            <a:extLst>
              <a:ext uri="{FF2B5EF4-FFF2-40B4-BE49-F238E27FC236}">
                <a16:creationId xmlns:a16="http://schemas.microsoft.com/office/drawing/2014/main" id="{110C1C84-8B1B-46A7-8A8D-D5FA73ABDEE1}"/>
              </a:ext>
            </a:extLst>
          </p:cNvPr>
          <p:cNvSpPr txBox="1">
            <a:spLocks/>
          </p:cNvSpPr>
          <p:nvPr/>
        </p:nvSpPr>
        <p:spPr>
          <a:xfrm>
            <a:off x="5030266" y="4653136"/>
            <a:ext cx="4110038" cy="38163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 b="1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sz="2400" dirty="0"/>
          </a:p>
          <a:p>
            <a:pPr marL="0" indent="0" defTabSz="912813" eaLnBrk="1" hangingPunct="1">
              <a:lnSpc>
                <a:spcPct val="70000"/>
              </a:lnSpc>
            </a:pPr>
            <a:endParaRPr lang="ru-RU" altLang="uk-UA" sz="2400" dirty="0"/>
          </a:p>
          <a:p>
            <a:pPr marL="0" indent="0" defTabSz="912813" eaLnBrk="1" hangingPunct="1">
              <a:lnSpc>
                <a:spcPct val="70000"/>
              </a:lnSpc>
              <a:buFontTx/>
              <a:buNone/>
            </a:pPr>
            <a:endParaRPr lang="ru-RU" altLang="uk-UA" sz="2400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242417" y="188640"/>
            <a:ext cx="68511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D0D0D"/>
                </a:solidFill>
                <a:effectLst>
                  <a:outerShdw blurRad="25400" dist="25400" dir="2700000" algn="tl" rotWithShape="0">
                    <a:schemeClr val="bg1">
                      <a:lumMod val="95000"/>
                      <a:alpha val="80000"/>
                    </a:schemeClr>
                  </a:outerShdw>
                </a:effectLst>
                <a:latin typeface="Franklin Gothic Medium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BE8BC7E-6DFD-4439-9066-44B134CCC64C}"/>
              </a:ext>
            </a:extLst>
          </p:cNvPr>
          <p:cNvSpPr/>
          <p:nvPr/>
        </p:nvSpPr>
        <p:spPr>
          <a:xfrm>
            <a:off x="827584" y="551289"/>
            <a:ext cx="803066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Для </a:t>
            </a:r>
            <a:r>
              <a:rPr kumimoji="0" lang="ru-RU" sz="3200" b="1" i="0" u="sng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батьків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402000"/>
              </a:solidFill>
              <a:effectLst/>
              <a:uLnTx/>
              <a:uFillTx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створення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умов для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задоволення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потреб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батьків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щодо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отримання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якісної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освіти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дітьми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;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встановлення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та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зміцнення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дружніх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відносин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між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родинами учнів і школи;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створення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умов для: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задоволення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інтересів і розвитку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різноманітних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здібностей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школярів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;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збереження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та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зміцнення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здоров'я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дітей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;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виховання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громадянина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здатного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до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суспільного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життя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14082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2858E62-2CC2-4407-AD78-9FA71A40F9D4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D0D0D"/>
                </a:solidFill>
                <a:effectLst>
                  <a:outerShdw blurRad="25400" dist="25400" dir="2700000" algn="tl" rotWithShape="0">
                    <a:schemeClr val="bg1">
                      <a:lumMod val="95000"/>
                      <a:alpha val="80000"/>
                    </a:schemeClr>
                  </a:outerShdw>
                </a:effectLst>
                <a:latin typeface="Franklin Gothic Medium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r>
              <a:rPr lang="uk-UA" altLang="uk-UA" sz="3600" b="1" dirty="0">
                <a:solidFill>
                  <a:srgbClr val="00B050"/>
                </a:solidFill>
                <a:cs typeface="Times New Roman" panose="02020603050405020304" pitchFamily="18" charset="0"/>
              </a:rPr>
              <a:t/>
            </a:r>
            <a:br>
              <a:rPr lang="uk-UA" altLang="uk-UA" sz="3600" b="1" dirty="0">
                <a:solidFill>
                  <a:srgbClr val="00B050"/>
                </a:solidFill>
                <a:cs typeface="Times New Roman" panose="02020603050405020304" pitchFamily="18" charset="0"/>
              </a:rPr>
            </a:br>
            <a:endParaRPr lang="ru-RU" altLang="uk-UA" sz="4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Объект 7">
            <a:extLst>
              <a:ext uri="{FF2B5EF4-FFF2-40B4-BE49-F238E27FC236}">
                <a16:creationId xmlns:a16="http://schemas.microsoft.com/office/drawing/2014/main" id="{DCCC8FE3-696F-48B6-9073-5FEB0FF94765}"/>
              </a:ext>
            </a:extLst>
          </p:cNvPr>
          <p:cNvSpPr txBox="1">
            <a:spLocks/>
          </p:cNvSpPr>
          <p:nvPr/>
        </p:nvSpPr>
        <p:spPr>
          <a:xfrm>
            <a:off x="251520" y="980728"/>
            <a:ext cx="3976687" cy="51125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 b="1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563" indent="0" defTabSz="912813" eaLnBrk="1" hangingPunct="1">
              <a:lnSpc>
                <a:spcPct val="70000"/>
              </a:lnSpc>
              <a:buNone/>
            </a:pPr>
            <a:endParaRPr lang="ru-RU" altLang="uk-UA" dirty="0"/>
          </a:p>
          <a:p>
            <a:pPr marL="182563" indent="0" defTabSz="912813" eaLnBrk="1" hangingPunct="1">
              <a:lnSpc>
                <a:spcPct val="70000"/>
              </a:lnSpc>
              <a:buFontTx/>
              <a:buNone/>
            </a:pPr>
            <a:endParaRPr lang="ru-RU" altLang="uk-UA" dirty="0"/>
          </a:p>
        </p:txBody>
      </p:sp>
      <p:sp>
        <p:nvSpPr>
          <p:cNvPr id="14" name="Объект 8">
            <a:extLst>
              <a:ext uri="{FF2B5EF4-FFF2-40B4-BE49-F238E27FC236}">
                <a16:creationId xmlns:a16="http://schemas.microsoft.com/office/drawing/2014/main" id="{110C1C84-8B1B-46A7-8A8D-D5FA73ABDEE1}"/>
              </a:ext>
            </a:extLst>
          </p:cNvPr>
          <p:cNvSpPr txBox="1">
            <a:spLocks/>
          </p:cNvSpPr>
          <p:nvPr/>
        </p:nvSpPr>
        <p:spPr>
          <a:xfrm>
            <a:off x="5030266" y="4653136"/>
            <a:ext cx="4110038" cy="38163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 b="1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sz="2400" dirty="0"/>
          </a:p>
          <a:p>
            <a:pPr marL="0" indent="0" defTabSz="912813" eaLnBrk="1" hangingPunct="1">
              <a:lnSpc>
                <a:spcPct val="70000"/>
              </a:lnSpc>
            </a:pPr>
            <a:endParaRPr lang="ru-RU" altLang="uk-UA" sz="2400" dirty="0"/>
          </a:p>
          <a:p>
            <a:pPr marL="0" indent="0" defTabSz="912813" eaLnBrk="1" hangingPunct="1">
              <a:lnSpc>
                <a:spcPct val="70000"/>
              </a:lnSpc>
              <a:buFontTx/>
              <a:buNone/>
            </a:pPr>
            <a:endParaRPr lang="ru-RU" altLang="uk-UA" sz="2400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242417" y="188640"/>
            <a:ext cx="68511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D0D0D"/>
                </a:solidFill>
                <a:effectLst>
                  <a:outerShdw blurRad="25400" dist="25400" dir="2700000" algn="tl" rotWithShape="0">
                    <a:schemeClr val="bg1">
                      <a:lumMod val="95000"/>
                      <a:alpha val="80000"/>
                    </a:schemeClr>
                  </a:outerShdw>
                </a:effectLst>
                <a:latin typeface="Franklin Gothic Medium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602" y="571500"/>
            <a:ext cx="828091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Важливо, щоб у колективі були красиві і молоді педагоги. У них є якась «містерія» : вони самі по собі змушують вихованців мріяти, фантазувати, підтягуватися. Якщо образ вчителя приємний, то в ньому покладена первісна сила духовного впливу. Такого вчителя хочеться слухати і йти за ним. </a:t>
            </a:r>
          </a:p>
          <a:p>
            <a:pPr algn="r"/>
            <a:r>
              <a:rPr lang="uk-UA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А. Макаренко</a:t>
            </a:r>
            <a:endParaRPr lang="en-US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7625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7E34F8-B701-482A-ACD7-0FD08D91CAAA}"/>
              </a:ext>
            </a:extLst>
          </p:cNvPr>
          <p:cNvSpPr txBox="1">
            <a:spLocks noGrp="1"/>
          </p:cNvSpPr>
          <p:nvPr/>
        </p:nvSpPr>
        <p:spPr>
          <a:xfrm>
            <a:off x="8128000" y="6470650"/>
            <a:ext cx="730250" cy="274638"/>
          </a:xfrm>
          <a:prstGeom prst="rect">
            <a:avLst/>
          </a:prstGeom>
          <a:noFill/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8FC948-3502-46AC-8664-D5CF8149F5CD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052736"/>
            <a:ext cx="88569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800" b="1" i="1" smtClean="0">
                <a:solidFill>
                  <a:srgbClr val="002060"/>
                </a:solidFill>
              </a:rPr>
              <a:t>Дякую за увагу!</a:t>
            </a:r>
            <a:endParaRPr lang="en-US" sz="8800" b="1" i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055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2858E62-2CC2-4407-AD78-9FA71A40F9D4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D0D0D"/>
                </a:solidFill>
                <a:effectLst>
                  <a:outerShdw blurRad="25400" dist="25400" dir="2700000" algn="tl" rotWithShape="0">
                    <a:schemeClr val="bg1">
                      <a:lumMod val="95000"/>
                      <a:alpha val="80000"/>
                    </a:schemeClr>
                  </a:outerShdw>
                </a:effectLst>
                <a:latin typeface="Franklin Gothic Medium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3600" b="1" i="0" u="none" strike="noStrike" kern="1200" cap="none" spc="0" normalizeH="0" baseline="0" noProof="0" dirty="0">
                <a:ln w="190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00B050"/>
                </a:solidFill>
                <a:effectLst>
                  <a:outerShdw blurRad="25400" dist="25400" dir="2700000" algn="tl" rotWithShape="0">
                    <a:prstClr val="white">
                      <a:lumMod val="95000"/>
                      <a:alpha val="80000"/>
                    </a:prstClr>
                  </a:outerShdw>
                </a:effectLst>
                <a:uLnTx/>
                <a:uFillTx/>
                <a:latin typeface="Franklin Gothic Medium" pitchFamily="34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uk-UA" altLang="uk-UA" sz="3600" b="1" i="0" u="none" strike="noStrike" kern="1200" cap="none" spc="0" normalizeH="0" baseline="0" noProof="0" dirty="0">
                <a:ln w="1905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00B050"/>
                </a:solidFill>
                <a:effectLst>
                  <a:outerShdw blurRad="25400" dist="25400" dir="2700000" algn="tl" rotWithShape="0">
                    <a:prstClr val="white">
                      <a:lumMod val="95000"/>
                      <a:alpha val="80000"/>
                    </a:prstClr>
                  </a:outerShdw>
                </a:effectLst>
                <a:uLnTx/>
                <a:uFillTx/>
                <a:latin typeface="Franklin Gothic Medium" pitchFamily="34" charset="0"/>
                <a:ea typeface="+mj-ea"/>
                <a:cs typeface="Times New Roman" panose="02020603050405020304" pitchFamily="18" charset="0"/>
              </a:rPr>
            </a:br>
            <a:endParaRPr kumimoji="0" lang="ru-RU" altLang="uk-UA" sz="4800" b="1" i="0" u="none" strike="noStrike" kern="1200" cap="none" spc="0" normalizeH="0" baseline="0" noProof="0" dirty="0">
              <a:ln w="190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srgbClr val="002060"/>
              </a:solidFill>
              <a:effectLst>
                <a:outerShdw blurRad="25400" dist="25400" dir="2700000" algn="tl" rotWithShape="0">
                  <a:prstClr val="white">
                    <a:lumMod val="95000"/>
                    <a:alpha val="80000"/>
                  </a:prstClr>
                </a:outerShdw>
              </a:effectLst>
              <a:uLnTx/>
              <a:uFillTx/>
              <a:latin typeface="Franklin Gothic Medium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Объект 7">
            <a:extLst>
              <a:ext uri="{FF2B5EF4-FFF2-40B4-BE49-F238E27FC236}">
                <a16:creationId xmlns:a16="http://schemas.microsoft.com/office/drawing/2014/main" id="{DCCC8FE3-696F-48B6-9073-5FEB0FF94765}"/>
              </a:ext>
            </a:extLst>
          </p:cNvPr>
          <p:cNvSpPr txBox="1">
            <a:spLocks/>
          </p:cNvSpPr>
          <p:nvPr/>
        </p:nvSpPr>
        <p:spPr>
          <a:xfrm>
            <a:off x="251520" y="980728"/>
            <a:ext cx="3976687" cy="51125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 b="1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563" marR="0" lvl="0" indent="0" algn="l" defTabSz="912813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uk-UA" sz="3200" b="1" i="0" u="none" strike="noStrike" kern="1200" cap="none" spc="0" normalizeH="0" baseline="0" noProof="0" dirty="0">
              <a:ln>
                <a:noFill/>
              </a:ln>
              <a:solidFill>
                <a:srgbClr val="1C1C11"/>
              </a:solidFill>
              <a:effectLst>
                <a:outerShdw blurRad="50800" dist="38100" dir="2700000" algn="tl" rotWithShape="0">
                  <a:prstClr val="white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182563" marR="0" lvl="0" indent="0" algn="l" defTabSz="912813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uk-UA" sz="3200" b="1" i="0" u="none" strike="noStrike" kern="1200" cap="none" spc="0" normalizeH="0" baseline="0" noProof="0" dirty="0">
              <a:ln>
                <a:noFill/>
              </a:ln>
              <a:solidFill>
                <a:srgbClr val="1C1C11"/>
              </a:solidFill>
              <a:effectLst>
                <a:outerShdw blurRad="50800" dist="38100" dir="2700000" algn="tl" rotWithShape="0">
                  <a:prstClr val="white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Объект 8">
            <a:extLst>
              <a:ext uri="{FF2B5EF4-FFF2-40B4-BE49-F238E27FC236}">
                <a16:creationId xmlns:a16="http://schemas.microsoft.com/office/drawing/2014/main" id="{110C1C84-8B1B-46A7-8A8D-D5FA73ABDEE1}"/>
              </a:ext>
            </a:extLst>
          </p:cNvPr>
          <p:cNvSpPr txBox="1">
            <a:spLocks/>
          </p:cNvSpPr>
          <p:nvPr/>
        </p:nvSpPr>
        <p:spPr>
          <a:xfrm>
            <a:off x="5030266" y="4653136"/>
            <a:ext cx="4110038" cy="38163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 b="1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uk-UA" altLang="uk-UA" sz="3200" b="1" i="0" u="none" strike="noStrike" kern="1200" cap="none" spc="0" normalizeH="0" baseline="0" noProof="0" dirty="0">
              <a:ln>
                <a:noFill/>
              </a:ln>
              <a:solidFill>
                <a:srgbClr val="1C1C11"/>
              </a:solidFill>
              <a:effectLst>
                <a:outerShdw blurRad="50800" dist="38100" dir="2700000" algn="tl" rotWithShape="0">
                  <a:prstClr val="white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2813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uk-UA" altLang="uk-UA" sz="3200" b="1" i="0" u="none" strike="noStrike" kern="1200" cap="none" spc="0" normalizeH="0" baseline="0" noProof="0" dirty="0">
              <a:ln>
                <a:noFill/>
              </a:ln>
              <a:solidFill>
                <a:srgbClr val="1C1C11"/>
              </a:solidFill>
              <a:effectLst>
                <a:outerShdw blurRad="50800" dist="38100" dir="2700000" algn="tl" rotWithShape="0">
                  <a:prstClr val="white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2813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uk-UA" altLang="uk-UA" sz="3200" b="1" i="0" u="none" strike="noStrike" kern="1200" cap="none" spc="0" normalizeH="0" baseline="0" noProof="0" dirty="0">
              <a:ln>
                <a:noFill/>
              </a:ln>
              <a:solidFill>
                <a:srgbClr val="1C1C11"/>
              </a:solidFill>
              <a:effectLst>
                <a:outerShdw blurRad="50800" dist="38100" dir="2700000" algn="tl" rotWithShape="0">
                  <a:prstClr val="white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2813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uk-UA" altLang="uk-UA" sz="2400" b="1" i="0" u="none" strike="noStrike" kern="1200" cap="none" spc="0" normalizeH="0" baseline="0" noProof="0" dirty="0">
              <a:ln>
                <a:noFill/>
              </a:ln>
              <a:solidFill>
                <a:srgbClr val="1C1C11"/>
              </a:solidFill>
              <a:effectLst>
                <a:outerShdw blurRad="50800" dist="38100" dir="2700000" algn="tl" rotWithShape="0">
                  <a:prstClr val="white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2813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ru-RU" altLang="uk-UA" sz="2400" b="1" i="0" u="none" strike="noStrike" kern="1200" cap="none" spc="0" normalizeH="0" baseline="0" noProof="0" dirty="0">
              <a:ln>
                <a:noFill/>
              </a:ln>
              <a:solidFill>
                <a:srgbClr val="1C1C11"/>
              </a:solidFill>
              <a:effectLst>
                <a:outerShdw blurRad="50800" dist="38100" dir="2700000" algn="tl" rotWithShape="0">
                  <a:prstClr val="white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2813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uk-UA" sz="2400" b="1" i="0" u="none" strike="noStrike" kern="1200" cap="none" spc="0" normalizeH="0" baseline="0" noProof="0" dirty="0">
              <a:ln>
                <a:noFill/>
              </a:ln>
              <a:solidFill>
                <a:srgbClr val="1C1C11"/>
              </a:solidFill>
              <a:effectLst>
                <a:outerShdw blurRad="50800" dist="38100" dir="2700000" algn="tl" rotWithShape="0">
                  <a:prstClr val="white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Объект 7">
            <a:extLst>
              <a:ext uri="{FF2B5EF4-FFF2-40B4-BE49-F238E27FC236}">
                <a16:creationId xmlns:a16="http://schemas.microsoft.com/office/drawing/2014/main" id="{7B3C7F97-AFEB-4A96-8ECF-76E5E8D2CC15}"/>
              </a:ext>
            </a:extLst>
          </p:cNvPr>
          <p:cNvSpPr txBox="1">
            <a:spLocks/>
          </p:cNvSpPr>
          <p:nvPr/>
        </p:nvSpPr>
        <p:spPr>
          <a:xfrm>
            <a:off x="4915793" y="980728"/>
            <a:ext cx="3976687" cy="51125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 b="1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563" marR="0" lvl="0" indent="0" algn="l" defTabSz="912813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uk-UA" sz="3200" b="1" i="0" u="none" strike="noStrike" kern="1200" cap="none" spc="0" normalizeH="0" baseline="0" noProof="0" dirty="0">
              <a:ln>
                <a:noFill/>
              </a:ln>
              <a:solidFill>
                <a:srgbClr val="1C1C11"/>
              </a:solidFill>
              <a:effectLst>
                <a:outerShdw blurRad="50800" dist="38100" dir="2700000" algn="tl" rotWithShape="0">
                  <a:prstClr val="white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182563" marR="0" lvl="0" indent="0" algn="l" defTabSz="912813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ru-RU" altLang="uk-UA" sz="3200" b="1" i="0" u="none" strike="noStrike" kern="1200" cap="none" spc="0" normalizeH="0" baseline="0" noProof="0" dirty="0">
              <a:ln>
                <a:noFill/>
              </a:ln>
              <a:solidFill>
                <a:srgbClr val="1C1C11"/>
              </a:solidFill>
              <a:effectLst>
                <a:outerShdw blurRad="50800" dist="38100" dir="2700000" algn="tl" rotWithShape="0">
                  <a:prstClr val="white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182563" marR="0" lvl="0" indent="0" algn="l" defTabSz="912813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uk-UA" sz="3200" b="1" i="0" u="none" strike="noStrike" kern="1200" cap="none" spc="0" normalizeH="0" baseline="0" noProof="0" dirty="0">
              <a:ln>
                <a:noFill/>
              </a:ln>
              <a:solidFill>
                <a:srgbClr val="1C1C11"/>
              </a:solidFill>
              <a:effectLst>
                <a:outerShdw blurRad="50800" dist="38100" dir="2700000" algn="tl" rotWithShape="0">
                  <a:prstClr val="white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-63643"/>
            <a:ext cx="8856984" cy="11430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1520" y="43228"/>
            <a:ext cx="8856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D0D0D"/>
                </a:solidFill>
                <a:effectLst>
                  <a:outerShdw blurRad="25400" dist="25400" dir="2700000" algn="tl" rotWithShape="0">
                    <a:schemeClr val="bg1">
                      <a:lumMod val="95000"/>
                      <a:alpha val="80000"/>
                    </a:schemeClr>
                  </a:outerShdw>
                </a:effectLst>
                <a:latin typeface="Franklin Gothic Medium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4400" b="1" i="0" u="none" strike="noStrike" kern="1200" cap="none" spc="0" normalizeH="0" baseline="0" noProof="0" dirty="0" smtClean="0">
              <a:ln w="1905"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srgbClr val="002060"/>
              </a:solidFill>
              <a:effectLst>
                <a:outerShdw blurRad="25400" dist="25400" dir="2700000" algn="tl" rotWithShape="0">
                  <a:prstClr val="white">
                    <a:lumMod val="95000"/>
                    <a:alpha val="80000"/>
                  </a:prst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42417" y="188640"/>
            <a:ext cx="68511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D0D0D"/>
                </a:solidFill>
                <a:effectLst>
                  <a:outerShdw blurRad="25400" dist="25400" dir="2700000" algn="tl" rotWithShape="0">
                    <a:schemeClr val="bg1">
                      <a:lumMod val="95000"/>
                      <a:alpha val="80000"/>
                    </a:schemeClr>
                  </a:outerShdw>
                </a:effectLst>
                <a:latin typeface="Franklin Gothic Medium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uk-UA" altLang="uk-UA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освітньої діяльності навчального закладу: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 bwMode="auto">
          <a:xfrm>
            <a:off x="783450" y="1207146"/>
            <a:ext cx="8204484" cy="1501627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47500" lnSpcReduction="20000"/>
          </a:bodyPr>
          <a:lstStyle/>
          <a:p>
            <a:pPr marL="0" indent="0">
              <a:buNone/>
            </a:pPr>
            <a:endParaRPr lang="uk-UA" altLang="ru-RU" i="1" u="sng" dirty="0">
              <a:solidFill>
                <a:srgbClr val="002060"/>
              </a:solidFill>
              <a:ea typeface="Aharoni" panose="020B0604020202020204" pitchFamily="2" charset="-79"/>
              <a:cs typeface="Aharoni" panose="020B0604020202020204" pitchFamily="2" charset="-79"/>
            </a:endParaRPr>
          </a:p>
          <a:p>
            <a:pPr marL="0" indent="0" algn="ctr">
              <a:buNone/>
            </a:pPr>
            <a:r>
              <a:rPr lang="uk-UA" altLang="ru-RU" sz="39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haroni" panose="020B0604020202020204" pitchFamily="2" charset="-79"/>
                <a:cs typeface="Times New Roman" panose="02020603050405020304" pitchFamily="18" charset="0"/>
              </a:rPr>
              <a:t>«</a:t>
            </a:r>
            <a:r>
              <a:rPr lang="uk-UA" altLang="ru-RU" sz="51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haroni" panose="020B0604020202020204" pitchFamily="2" charset="-79"/>
                <a:cs typeface="Times New Roman" panose="02020603050405020304" pitchFamily="18" charset="0"/>
              </a:rPr>
              <a:t>Створити сучасну, успішну школу. Допомагати випускникам </a:t>
            </a:r>
            <a:r>
              <a:rPr lang="uk-UA" altLang="ru-RU" sz="5100" i="1" dirty="0">
                <a:solidFill>
                  <a:srgbClr val="002060"/>
                </a:solidFill>
                <a:latin typeface="Times New Roman" panose="02020603050405020304" pitchFamily="18" charset="0"/>
                <a:ea typeface="Aharoni" panose="020B0604020202020204" pitchFamily="2" charset="-79"/>
                <a:cs typeface="Times New Roman" panose="02020603050405020304" pitchFamily="18" charset="0"/>
              </a:rPr>
              <a:t>закладу </a:t>
            </a:r>
            <a:r>
              <a:rPr lang="uk-UA" altLang="ru-RU" sz="51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haroni" panose="020B0604020202020204" pitchFamily="2" charset="-79"/>
                <a:cs typeface="Times New Roman" panose="02020603050405020304" pitchFamily="18" charset="0"/>
              </a:rPr>
              <a:t>бути конкурентоздатними </a:t>
            </a:r>
            <a:r>
              <a:rPr lang="uk-UA" altLang="ru-RU" sz="5100" i="1" dirty="0">
                <a:solidFill>
                  <a:srgbClr val="002060"/>
                </a:solidFill>
                <a:latin typeface="Times New Roman" panose="02020603050405020304" pitchFamily="18" charset="0"/>
                <a:ea typeface="Aharoni" panose="020B0604020202020204" pitchFamily="2" charset="-79"/>
                <a:cs typeface="Times New Roman" panose="02020603050405020304" pitchFamily="18" charset="0"/>
              </a:rPr>
              <a:t>у ХХІ </a:t>
            </a:r>
            <a:r>
              <a:rPr lang="uk-UA" altLang="ru-RU" sz="51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haroni" panose="020B0604020202020204" pitchFamily="2" charset="-79"/>
                <a:cs typeface="Times New Roman" panose="02020603050405020304" pitchFamily="18" charset="0"/>
              </a:rPr>
              <a:t>сторіччі. Працювати над створенням позитивного іміджу школи»</a:t>
            </a:r>
            <a:endParaRPr lang="ru-RU" altLang="ru-RU" sz="5100" i="1" dirty="0">
              <a:effectLst/>
              <a:latin typeface="Times New Roman" panose="02020603050405020304" pitchFamily="18" charset="0"/>
              <a:ea typeface="Aharoni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altLang="ru-RU" sz="3500" i="1" dirty="0">
              <a:effectLst/>
              <a:ea typeface="Aharoni" pitchFamily="2" charset="0"/>
              <a:cs typeface="Aharoni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55" y="3130227"/>
            <a:ext cx="2221855" cy="287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654" y="3087363"/>
            <a:ext cx="2239850" cy="287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1265" y="3130227"/>
            <a:ext cx="4073408" cy="28279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6523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2858E62-2CC2-4407-AD78-9FA71A40F9D4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D0D0D"/>
                </a:solidFill>
                <a:effectLst>
                  <a:outerShdw blurRad="25400" dist="25400" dir="2700000" algn="tl" rotWithShape="0">
                    <a:schemeClr val="bg1">
                      <a:lumMod val="95000"/>
                      <a:alpha val="80000"/>
                    </a:schemeClr>
                  </a:outerShdw>
                </a:effectLst>
                <a:latin typeface="Franklin Gothic Medium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r>
              <a:rPr lang="uk-UA" altLang="uk-UA" sz="3600" b="1" dirty="0">
                <a:solidFill>
                  <a:srgbClr val="00B050"/>
                </a:solidFill>
                <a:cs typeface="Times New Roman" panose="02020603050405020304" pitchFamily="18" charset="0"/>
              </a:rPr>
              <a:t/>
            </a:r>
            <a:br>
              <a:rPr lang="uk-UA" altLang="uk-UA" sz="3600" b="1" dirty="0">
                <a:solidFill>
                  <a:srgbClr val="00B050"/>
                </a:solidFill>
                <a:cs typeface="Times New Roman" panose="02020603050405020304" pitchFamily="18" charset="0"/>
              </a:rPr>
            </a:br>
            <a:endParaRPr lang="ru-RU" altLang="uk-UA" sz="4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Объект 7">
            <a:extLst>
              <a:ext uri="{FF2B5EF4-FFF2-40B4-BE49-F238E27FC236}">
                <a16:creationId xmlns:a16="http://schemas.microsoft.com/office/drawing/2014/main" id="{DCCC8FE3-696F-48B6-9073-5FEB0FF94765}"/>
              </a:ext>
            </a:extLst>
          </p:cNvPr>
          <p:cNvSpPr txBox="1">
            <a:spLocks/>
          </p:cNvSpPr>
          <p:nvPr/>
        </p:nvSpPr>
        <p:spPr>
          <a:xfrm>
            <a:off x="251520" y="980728"/>
            <a:ext cx="3976687" cy="51125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 b="1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563" indent="0" defTabSz="912813" eaLnBrk="1" hangingPunct="1">
              <a:lnSpc>
                <a:spcPct val="70000"/>
              </a:lnSpc>
              <a:buNone/>
            </a:pPr>
            <a:endParaRPr lang="ru-RU" altLang="uk-UA" dirty="0"/>
          </a:p>
          <a:p>
            <a:pPr marL="182563" indent="0" defTabSz="912813" eaLnBrk="1" hangingPunct="1">
              <a:lnSpc>
                <a:spcPct val="70000"/>
              </a:lnSpc>
              <a:buFontTx/>
              <a:buNone/>
            </a:pPr>
            <a:endParaRPr lang="ru-RU" altLang="uk-UA" dirty="0"/>
          </a:p>
        </p:txBody>
      </p:sp>
      <p:sp>
        <p:nvSpPr>
          <p:cNvPr id="14" name="Объект 8">
            <a:extLst>
              <a:ext uri="{FF2B5EF4-FFF2-40B4-BE49-F238E27FC236}">
                <a16:creationId xmlns:a16="http://schemas.microsoft.com/office/drawing/2014/main" id="{110C1C84-8B1B-46A7-8A8D-D5FA73ABDEE1}"/>
              </a:ext>
            </a:extLst>
          </p:cNvPr>
          <p:cNvSpPr txBox="1">
            <a:spLocks/>
          </p:cNvSpPr>
          <p:nvPr/>
        </p:nvSpPr>
        <p:spPr>
          <a:xfrm>
            <a:off x="5030266" y="4653136"/>
            <a:ext cx="4110038" cy="38163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 b="1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sz="2400" dirty="0"/>
          </a:p>
          <a:p>
            <a:pPr marL="0" indent="0" defTabSz="912813" eaLnBrk="1" hangingPunct="1">
              <a:lnSpc>
                <a:spcPct val="70000"/>
              </a:lnSpc>
            </a:pPr>
            <a:endParaRPr lang="ru-RU" altLang="uk-UA" sz="2400" dirty="0"/>
          </a:p>
          <a:p>
            <a:pPr marL="0" indent="0" defTabSz="912813" eaLnBrk="1" hangingPunct="1">
              <a:lnSpc>
                <a:spcPct val="70000"/>
              </a:lnSpc>
              <a:buFontTx/>
              <a:buNone/>
            </a:pPr>
            <a:endParaRPr lang="ru-RU" altLang="uk-UA" sz="2400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682811" y="90779"/>
            <a:ext cx="68511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D0D0D"/>
                </a:solidFill>
                <a:effectLst>
                  <a:outerShdw blurRad="25400" dist="25400" dir="2700000" algn="tl" rotWithShape="0">
                    <a:schemeClr val="bg1">
                      <a:lumMod val="95000"/>
                      <a:alpha val="80000"/>
                    </a:schemeClr>
                  </a:outerShdw>
                </a:effectLst>
                <a:latin typeface="Franklin Gothic Medium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772465" y="570504"/>
            <a:ext cx="1800200" cy="172819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i="1" dirty="0" smtClean="0">
                <a:solidFill>
                  <a:srgbClr val="000066"/>
                </a:solidFill>
              </a:rPr>
              <a:t>Педагог ХХІ століття</a:t>
            </a:r>
            <a:endParaRPr lang="en-US" sz="1400" b="1" i="1" dirty="0">
              <a:solidFill>
                <a:srgbClr val="000066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528597" y="1744"/>
            <a:ext cx="1800200" cy="172819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i="1" dirty="0" smtClean="0">
                <a:solidFill>
                  <a:srgbClr val="000066"/>
                </a:solidFill>
              </a:rPr>
              <a:t>Комфортне забезпечення </a:t>
            </a:r>
            <a:endParaRPr lang="en-US" sz="1400" b="1" i="1" dirty="0">
              <a:solidFill>
                <a:srgbClr val="000066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873982" y="2120984"/>
            <a:ext cx="1800200" cy="172819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Інформаційна відкритість</a:t>
            </a:r>
            <a:endParaRPr lang="en-US" sz="1300" b="1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262221" y="3828294"/>
            <a:ext cx="1800200" cy="1728192"/>
          </a:xfrm>
          <a:prstGeom prst="ellipse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i="1" dirty="0" smtClean="0">
                <a:solidFill>
                  <a:srgbClr val="000066"/>
                </a:solidFill>
              </a:rPr>
              <a:t>Культура поведінки</a:t>
            </a:r>
            <a:endParaRPr lang="en-US" sz="1400" b="1" i="1" dirty="0">
              <a:solidFill>
                <a:srgbClr val="000066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635030" y="4920008"/>
            <a:ext cx="1800200" cy="172819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i="1" dirty="0" smtClean="0">
                <a:solidFill>
                  <a:srgbClr val="000066"/>
                </a:solidFill>
              </a:rPr>
              <a:t>Здоровий спосіб життя</a:t>
            </a:r>
            <a:endParaRPr lang="en-US" sz="1400" b="1" i="1" dirty="0">
              <a:solidFill>
                <a:srgbClr val="000066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255196" y="602398"/>
            <a:ext cx="1800200" cy="172819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00" b="1" i="1" dirty="0" smtClean="0">
                <a:solidFill>
                  <a:srgbClr val="000066"/>
                </a:solidFill>
              </a:rPr>
              <a:t>Комп’ютерна грамотність</a:t>
            </a:r>
            <a:endParaRPr lang="en-US" sz="1300" b="1" i="1" dirty="0">
              <a:solidFill>
                <a:srgbClr val="000066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673721" y="3842369"/>
            <a:ext cx="1800200" cy="172819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00" b="1" i="1" dirty="0" smtClean="0">
                <a:solidFill>
                  <a:srgbClr val="000066"/>
                </a:solidFill>
              </a:rPr>
              <a:t>Сприятливий психологічний клімат</a:t>
            </a:r>
            <a:endParaRPr lang="en-US" sz="1300" b="1" i="1" dirty="0">
              <a:solidFill>
                <a:srgbClr val="000066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6120125" y="2114177"/>
            <a:ext cx="1800200" cy="172819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i="1" dirty="0" smtClean="0">
                <a:solidFill>
                  <a:srgbClr val="000066"/>
                </a:solidFill>
              </a:rPr>
              <a:t>Національні традиції, спорт</a:t>
            </a:r>
            <a:endParaRPr lang="en-US" sz="1400" b="1" i="1" dirty="0">
              <a:solidFill>
                <a:srgbClr val="000066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465634" y="4900159"/>
            <a:ext cx="1800200" cy="172819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i="1" dirty="0" smtClean="0">
                <a:solidFill>
                  <a:srgbClr val="000066"/>
                </a:solidFill>
              </a:rPr>
              <a:t>Високий рівень рідної мови</a:t>
            </a:r>
            <a:endParaRPr lang="en-US" sz="1400" b="1" i="1" dirty="0">
              <a:solidFill>
                <a:srgbClr val="000066"/>
              </a:solidFill>
            </a:endParaRPr>
          </a:p>
        </p:txBody>
      </p:sp>
      <p:sp>
        <p:nvSpPr>
          <p:cNvPr id="35" name="Стрелка вверх 34"/>
          <p:cNvSpPr/>
          <p:nvPr/>
        </p:nvSpPr>
        <p:spPr>
          <a:xfrm rot="2694562">
            <a:off x="5250589" y="2104975"/>
            <a:ext cx="309142" cy="5306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895280">
            <a:off x="4165054" y="1818368"/>
            <a:ext cx="493819" cy="49381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3213253" y="2087518"/>
            <a:ext cx="493819" cy="49381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738091">
            <a:off x="2907390" y="3703279"/>
            <a:ext cx="493819" cy="49381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679025">
            <a:off x="2752255" y="2915342"/>
            <a:ext cx="493819" cy="49381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413447">
            <a:off x="4695825" y="4376799"/>
            <a:ext cx="493819" cy="49381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301219">
            <a:off x="5363828" y="3808929"/>
            <a:ext cx="493819" cy="49381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83625">
            <a:off x="5527964" y="2826855"/>
            <a:ext cx="493819" cy="49381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727045">
            <a:off x="3452440" y="4332925"/>
            <a:ext cx="493819" cy="493819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3227093" y="2257362"/>
            <a:ext cx="2313397" cy="2286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Сучасна успішна школа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372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2858E62-2CC2-4407-AD78-9FA71A40F9D4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D0D0D"/>
                </a:solidFill>
                <a:effectLst>
                  <a:outerShdw blurRad="25400" dist="25400" dir="2700000" algn="tl" rotWithShape="0">
                    <a:schemeClr val="bg1">
                      <a:lumMod val="95000"/>
                      <a:alpha val="80000"/>
                    </a:schemeClr>
                  </a:outerShdw>
                </a:effectLst>
                <a:latin typeface="Franklin Gothic Medium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r>
              <a:rPr lang="uk-UA" altLang="uk-UA" sz="3600" b="1" dirty="0">
                <a:solidFill>
                  <a:srgbClr val="00B050"/>
                </a:solidFill>
                <a:cs typeface="Times New Roman" panose="02020603050405020304" pitchFamily="18" charset="0"/>
              </a:rPr>
              <a:t/>
            </a:r>
            <a:br>
              <a:rPr lang="uk-UA" altLang="uk-UA" sz="3600" b="1" dirty="0">
                <a:solidFill>
                  <a:srgbClr val="00B050"/>
                </a:solidFill>
                <a:cs typeface="Times New Roman" panose="02020603050405020304" pitchFamily="18" charset="0"/>
              </a:rPr>
            </a:br>
            <a:endParaRPr lang="ru-RU" altLang="uk-UA" sz="4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Объект 7">
            <a:extLst>
              <a:ext uri="{FF2B5EF4-FFF2-40B4-BE49-F238E27FC236}">
                <a16:creationId xmlns:a16="http://schemas.microsoft.com/office/drawing/2014/main" id="{DCCC8FE3-696F-48B6-9073-5FEB0FF94765}"/>
              </a:ext>
            </a:extLst>
          </p:cNvPr>
          <p:cNvSpPr txBox="1">
            <a:spLocks/>
          </p:cNvSpPr>
          <p:nvPr/>
        </p:nvSpPr>
        <p:spPr>
          <a:xfrm>
            <a:off x="251520" y="980728"/>
            <a:ext cx="3976687" cy="51125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 b="1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563" indent="0" defTabSz="912813" eaLnBrk="1" hangingPunct="1">
              <a:lnSpc>
                <a:spcPct val="70000"/>
              </a:lnSpc>
              <a:buNone/>
            </a:pPr>
            <a:endParaRPr lang="ru-RU" altLang="uk-UA" dirty="0"/>
          </a:p>
          <a:p>
            <a:pPr marL="182563" indent="0" defTabSz="912813" eaLnBrk="1" hangingPunct="1">
              <a:lnSpc>
                <a:spcPct val="70000"/>
              </a:lnSpc>
              <a:buFontTx/>
              <a:buNone/>
            </a:pPr>
            <a:endParaRPr lang="ru-RU" altLang="uk-UA" dirty="0"/>
          </a:p>
        </p:txBody>
      </p:sp>
      <p:sp>
        <p:nvSpPr>
          <p:cNvPr id="14" name="Объект 8">
            <a:extLst>
              <a:ext uri="{FF2B5EF4-FFF2-40B4-BE49-F238E27FC236}">
                <a16:creationId xmlns:a16="http://schemas.microsoft.com/office/drawing/2014/main" id="{110C1C84-8B1B-46A7-8A8D-D5FA73ABDEE1}"/>
              </a:ext>
            </a:extLst>
          </p:cNvPr>
          <p:cNvSpPr txBox="1">
            <a:spLocks/>
          </p:cNvSpPr>
          <p:nvPr/>
        </p:nvSpPr>
        <p:spPr>
          <a:xfrm>
            <a:off x="5030266" y="4653136"/>
            <a:ext cx="4110038" cy="38163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 b="1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sz="2400" dirty="0"/>
          </a:p>
          <a:p>
            <a:pPr marL="0" indent="0" defTabSz="912813" eaLnBrk="1" hangingPunct="1">
              <a:lnSpc>
                <a:spcPct val="70000"/>
              </a:lnSpc>
            </a:pPr>
            <a:endParaRPr lang="ru-RU" altLang="uk-UA" sz="2400" dirty="0"/>
          </a:p>
          <a:p>
            <a:pPr marL="0" indent="0" defTabSz="912813" eaLnBrk="1" hangingPunct="1">
              <a:lnSpc>
                <a:spcPct val="70000"/>
              </a:lnSpc>
              <a:buFontTx/>
              <a:buNone/>
            </a:pPr>
            <a:endParaRPr lang="ru-RU" altLang="uk-UA" sz="2400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242417" y="188640"/>
            <a:ext cx="68511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D0D0D"/>
                </a:solidFill>
                <a:effectLst>
                  <a:outerShdw blurRad="25400" dist="25400" dir="2700000" algn="tl" rotWithShape="0">
                    <a:schemeClr val="bg1">
                      <a:lumMod val="95000"/>
                      <a:alpha val="80000"/>
                    </a:schemeClr>
                  </a:outerShdw>
                </a:effectLst>
                <a:latin typeface="Franklin Gothic Medium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BE8BC7E-6DFD-4439-9066-44B134CCC64C}"/>
              </a:ext>
            </a:extLst>
          </p:cNvPr>
          <p:cNvSpPr/>
          <p:nvPr/>
        </p:nvSpPr>
        <p:spPr>
          <a:xfrm>
            <a:off x="272584" y="225302"/>
            <a:ext cx="8619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kumimoji="0" lang="ru-RU" sz="3600" b="1" i="1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i="1" kern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kumimoji="0" lang="ru-RU" sz="3600" b="1" i="1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 «</a:t>
            </a:r>
            <a:r>
              <a:rPr kumimoji="0" lang="ru-RU" sz="3600" b="1" i="1" u="none" strike="noStrike" kern="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обличчя</a:t>
            </a:r>
            <a:r>
              <a:rPr kumimoji="0" lang="ru-RU" sz="3600" b="1" i="1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kumimoji="0" lang="ru-RU" sz="3600" b="1" i="1" u="none" strike="noStrike" kern="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kumimoji="0" lang="ru-RU" sz="3600" b="1" i="1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3600" b="1" i="1" u="none" strike="noStrike" kern="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kumimoji="0" lang="ru-RU" sz="3600" b="1" i="1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престиж, </a:t>
            </a:r>
            <a:r>
              <a:rPr kumimoji="0" lang="ru-RU" sz="3600" b="1" i="1" u="none" strike="noStrike" kern="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популярність</a:t>
            </a:r>
            <a:r>
              <a:rPr kumimoji="0" lang="ru-RU" sz="3600" b="1" i="1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3600" b="1" i="1" u="none" strike="noStrike" kern="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репутація</a:t>
            </a:r>
            <a:r>
              <a:rPr kumimoji="0" lang="ru-RU" sz="3600" b="1" i="1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3600" b="1" i="1" u="none" strike="noStrike" kern="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конкурентноспроможність</a:t>
            </a:r>
            <a:r>
              <a:rPr kumimoji="0" lang="ru-RU" sz="3600" b="1" i="1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3600" b="1" i="1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BE8BC7E-6DFD-4439-9066-44B134CCC64C}"/>
              </a:ext>
            </a:extLst>
          </p:cNvPr>
          <p:cNvSpPr/>
          <p:nvPr/>
        </p:nvSpPr>
        <p:spPr>
          <a:xfrm>
            <a:off x="142550" y="2059431"/>
            <a:ext cx="87849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400" b="1" i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b="1" i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позитивного </a:t>
            </a:r>
            <a:r>
              <a:rPr lang="ru-RU" sz="2400" b="1" i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2400" b="1" i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400" b="1" i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="1" i="1" kern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інноваційна</a:t>
            </a:r>
            <a:r>
              <a:rPr lang="ru-RU" b="1" i="1" kern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kern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управлінська</a:t>
            </a:r>
            <a:r>
              <a:rPr lang="ru-RU" b="1" i="1" kern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kern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b="1" i="1" kern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kern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i="1" kern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kern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грунтується</a:t>
            </a:r>
            <a:r>
              <a:rPr lang="ru-RU" b="1" i="1" kern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i="1" kern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діалозі</a:t>
            </a:r>
            <a:r>
              <a:rPr lang="ru-RU" b="1" i="1" kern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kern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вільному</a:t>
            </a:r>
            <a:r>
              <a:rPr lang="ru-RU" b="1" i="1" kern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kern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обміну</a:t>
            </a:r>
            <a:r>
              <a:rPr lang="ru-RU" b="1" i="1" kern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думками;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="1" i="1" kern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kern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b="1" i="1" kern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kern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творчої</a:t>
            </a:r>
            <a:r>
              <a:rPr lang="ru-RU" b="1" i="1" kern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i="1" kern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інноваційної</a:t>
            </a:r>
            <a:r>
              <a:rPr lang="ru-RU" b="1" i="1" kern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kern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i="1" kern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kern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педагогів</a:t>
            </a:r>
            <a:r>
              <a:rPr lang="ru-RU" b="1" i="1" kern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b="1" i="1" kern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="1" i="1" kern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відкритість</a:t>
            </a:r>
            <a:r>
              <a:rPr lang="ru-RU" b="1" i="1" kern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kern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тісна</a:t>
            </a:r>
            <a:r>
              <a:rPr lang="ru-RU" b="1" i="1" kern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kern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співпраця</a:t>
            </a:r>
            <a:r>
              <a:rPr lang="ru-RU" b="1" i="1" kern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батьками і </a:t>
            </a:r>
            <a:r>
              <a:rPr lang="ru-RU" b="1" i="1" kern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громадскістю</a:t>
            </a:r>
            <a:r>
              <a:rPr lang="ru-RU" b="1" i="1" kern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ru-RU" b="1" i="1" u="none" strike="noStrike" kern="0" cap="none" spc="0" normalizeH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6"/>
          <a:stretch/>
        </p:blipFill>
        <p:spPr>
          <a:xfrm>
            <a:off x="1591792" y="3616064"/>
            <a:ext cx="4968551" cy="2608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12641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2858E62-2CC2-4407-AD78-9FA71A40F9D4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D0D0D"/>
                </a:solidFill>
                <a:effectLst>
                  <a:outerShdw blurRad="25400" dist="25400" dir="2700000" algn="tl" rotWithShape="0">
                    <a:schemeClr val="bg1">
                      <a:lumMod val="95000"/>
                      <a:alpha val="80000"/>
                    </a:schemeClr>
                  </a:outerShdw>
                </a:effectLst>
                <a:latin typeface="Franklin Gothic Medium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r>
              <a:rPr lang="uk-UA" altLang="uk-UA" sz="3600" b="1" dirty="0">
                <a:solidFill>
                  <a:srgbClr val="00B050"/>
                </a:solidFill>
                <a:cs typeface="Times New Roman" panose="02020603050405020304" pitchFamily="18" charset="0"/>
              </a:rPr>
              <a:t/>
            </a:r>
            <a:br>
              <a:rPr lang="uk-UA" altLang="uk-UA" sz="3600" b="1" dirty="0">
                <a:solidFill>
                  <a:srgbClr val="00B050"/>
                </a:solidFill>
                <a:cs typeface="Times New Roman" panose="02020603050405020304" pitchFamily="18" charset="0"/>
              </a:rPr>
            </a:br>
            <a:endParaRPr lang="ru-RU" altLang="uk-UA" sz="4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Объект 7">
            <a:extLst>
              <a:ext uri="{FF2B5EF4-FFF2-40B4-BE49-F238E27FC236}">
                <a16:creationId xmlns:a16="http://schemas.microsoft.com/office/drawing/2014/main" id="{DCCC8FE3-696F-48B6-9073-5FEB0FF94765}"/>
              </a:ext>
            </a:extLst>
          </p:cNvPr>
          <p:cNvSpPr txBox="1">
            <a:spLocks/>
          </p:cNvSpPr>
          <p:nvPr/>
        </p:nvSpPr>
        <p:spPr>
          <a:xfrm>
            <a:off x="251520" y="980728"/>
            <a:ext cx="3976687" cy="51125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 b="1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563" indent="0" defTabSz="912813" eaLnBrk="1" hangingPunct="1">
              <a:lnSpc>
                <a:spcPct val="70000"/>
              </a:lnSpc>
              <a:buNone/>
            </a:pPr>
            <a:endParaRPr lang="ru-RU" altLang="uk-UA" dirty="0"/>
          </a:p>
          <a:p>
            <a:pPr marL="182563" indent="0" defTabSz="912813" eaLnBrk="1" hangingPunct="1">
              <a:lnSpc>
                <a:spcPct val="70000"/>
              </a:lnSpc>
              <a:buFontTx/>
              <a:buNone/>
            </a:pPr>
            <a:endParaRPr lang="ru-RU" altLang="uk-UA" dirty="0"/>
          </a:p>
        </p:txBody>
      </p:sp>
      <p:sp>
        <p:nvSpPr>
          <p:cNvPr id="14" name="Объект 8">
            <a:extLst>
              <a:ext uri="{FF2B5EF4-FFF2-40B4-BE49-F238E27FC236}">
                <a16:creationId xmlns:a16="http://schemas.microsoft.com/office/drawing/2014/main" id="{110C1C84-8B1B-46A7-8A8D-D5FA73ABDEE1}"/>
              </a:ext>
            </a:extLst>
          </p:cNvPr>
          <p:cNvSpPr txBox="1">
            <a:spLocks/>
          </p:cNvSpPr>
          <p:nvPr/>
        </p:nvSpPr>
        <p:spPr>
          <a:xfrm>
            <a:off x="5030266" y="4653136"/>
            <a:ext cx="4110038" cy="38163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 b="1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sz="2400" dirty="0"/>
          </a:p>
          <a:p>
            <a:pPr marL="0" indent="0" defTabSz="912813" eaLnBrk="1" hangingPunct="1">
              <a:lnSpc>
                <a:spcPct val="70000"/>
              </a:lnSpc>
            </a:pPr>
            <a:endParaRPr lang="ru-RU" altLang="uk-UA" sz="2400" dirty="0"/>
          </a:p>
          <a:p>
            <a:pPr marL="0" indent="0" defTabSz="912813" eaLnBrk="1" hangingPunct="1">
              <a:lnSpc>
                <a:spcPct val="70000"/>
              </a:lnSpc>
              <a:buFontTx/>
              <a:buNone/>
            </a:pPr>
            <a:endParaRPr lang="ru-RU" altLang="uk-UA" sz="2400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242417" y="188640"/>
            <a:ext cx="68511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D0D0D"/>
                </a:solidFill>
                <a:effectLst>
                  <a:outerShdw blurRad="25400" dist="25400" dir="2700000" algn="tl" rotWithShape="0">
                    <a:schemeClr val="bg1">
                      <a:lumMod val="95000"/>
                      <a:alpha val="80000"/>
                    </a:schemeClr>
                  </a:outerShdw>
                </a:effectLst>
                <a:latin typeface="Franklin Gothic Medium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BE8BC7E-6DFD-4439-9066-44B134CCC64C}"/>
              </a:ext>
            </a:extLst>
          </p:cNvPr>
          <p:cNvSpPr/>
          <p:nvPr/>
        </p:nvSpPr>
        <p:spPr>
          <a:xfrm>
            <a:off x="0" y="-3333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i="1" kern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</a:t>
            </a:r>
            <a:r>
              <a:rPr lang="ru-RU" sz="4000" b="1" i="1" kern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sz="4000" b="1" i="1" kern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kern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4000" b="1" i="1" kern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kern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4000" b="1" i="1" kern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kern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endParaRPr kumimoji="0" lang="ru-RU" sz="4000" b="1" i="1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8016" y="5819471"/>
            <a:ext cx="1222208" cy="414795"/>
          </a:xfrm>
          <a:prstGeom prst="rect">
            <a:avLst/>
          </a:prstGeom>
          <a:solidFill>
            <a:srgbClr val="7030A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По-перше</a:t>
            </a: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085285" y="5819470"/>
            <a:ext cx="1222208" cy="414795"/>
          </a:xfrm>
          <a:prstGeom prst="rect">
            <a:avLst/>
          </a:prstGeom>
          <a:solidFill>
            <a:srgbClr val="7030A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По-третє</a:t>
            </a:r>
            <a:endParaRPr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160104" y="5819470"/>
            <a:ext cx="1222208" cy="414795"/>
          </a:xfrm>
          <a:prstGeom prst="rect">
            <a:avLst/>
          </a:prstGeom>
          <a:solidFill>
            <a:srgbClr val="7030A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По-друге</a:t>
            </a:r>
            <a:endParaRPr lang="en-US" dirty="0"/>
          </a:p>
        </p:txBody>
      </p:sp>
      <p:sp>
        <p:nvSpPr>
          <p:cNvPr id="3" name="Блок-схема: ручной ввод 2"/>
          <p:cNvSpPr/>
          <p:nvPr/>
        </p:nvSpPr>
        <p:spPr>
          <a:xfrm>
            <a:off x="839581" y="1514701"/>
            <a:ext cx="1879079" cy="4304770"/>
          </a:xfrm>
          <a:prstGeom prst="flowChartManualInpu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0066"/>
                </a:solidFill>
              </a:rPr>
              <a:t>Складна демографічна ситуація, яка посилює конкуренцію серед освітніх установ у прагненні отримати учнів і зберегти контингент</a:t>
            </a: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15" name="Блок-схема: ручной ввод 14"/>
          <p:cNvSpPr/>
          <p:nvPr/>
        </p:nvSpPr>
        <p:spPr>
          <a:xfrm>
            <a:off x="3806937" y="1514700"/>
            <a:ext cx="1878714" cy="4304770"/>
          </a:xfrm>
          <a:prstGeom prst="flowChartManualInpu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0066"/>
                </a:solidFill>
              </a:rPr>
              <a:t>Позитивний імідж полегшує доступ школи до кращих ресурсів: фінансових, інформаційних, людських</a:t>
            </a: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11" name="Блок-схема: ручной ввод 10"/>
          <p:cNvSpPr/>
          <p:nvPr/>
        </p:nvSpPr>
        <p:spPr>
          <a:xfrm>
            <a:off x="6697601" y="1489862"/>
            <a:ext cx="1879079" cy="4329608"/>
          </a:xfrm>
          <a:prstGeom prst="flowChartManualInpu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0066"/>
                </a:solidFill>
              </a:rPr>
              <a:t>Освітня установа з позитивним іміджем привабливіша для педагогів, оскільки здатна забезпечити стабільність і соціальний захист, професійний розвиток</a:t>
            </a:r>
            <a:endParaRPr lang="en-US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9875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2858E62-2CC2-4407-AD78-9FA71A40F9D4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D0D0D"/>
                </a:solidFill>
                <a:effectLst>
                  <a:outerShdw blurRad="25400" dist="25400" dir="2700000" algn="tl" rotWithShape="0">
                    <a:schemeClr val="bg1">
                      <a:lumMod val="95000"/>
                      <a:alpha val="80000"/>
                    </a:schemeClr>
                  </a:outerShdw>
                </a:effectLst>
                <a:latin typeface="Franklin Gothic Medium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r>
              <a:rPr lang="uk-UA" altLang="uk-UA" sz="3600" b="1" dirty="0">
                <a:solidFill>
                  <a:srgbClr val="00B050"/>
                </a:solidFill>
                <a:cs typeface="Times New Roman" panose="02020603050405020304" pitchFamily="18" charset="0"/>
              </a:rPr>
              <a:t/>
            </a:r>
            <a:br>
              <a:rPr lang="uk-UA" altLang="uk-UA" sz="3600" b="1" dirty="0">
                <a:solidFill>
                  <a:srgbClr val="00B050"/>
                </a:solidFill>
                <a:cs typeface="Times New Roman" panose="02020603050405020304" pitchFamily="18" charset="0"/>
              </a:rPr>
            </a:br>
            <a:endParaRPr lang="ru-RU" altLang="uk-UA" sz="4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Объект 7">
            <a:extLst>
              <a:ext uri="{FF2B5EF4-FFF2-40B4-BE49-F238E27FC236}">
                <a16:creationId xmlns:a16="http://schemas.microsoft.com/office/drawing/2014/main" id="{DCCC8FE3-696F-48B6-9073-5FEB0FF94765}"/>
              </a:ext>
            </a:extLst>
          </p:cNvPr>
          <p:cNvSpPr txBox="1">
            <a:spLocks/>
          </p:cNvSpPr>
          <p:nvPr/>
        </p:nvSpPr>
        <p:spPr>
          <a:xfrm>
            <a:off x="251520" y="980728"/>
            <a:ext cx="3976687" cy="51125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3200" b="1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8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563" indent="0" defTabSz="912813" eaLnBrk="1" hangingPunct="1">
              <a:lnSpc>
                <a:spcPct val="70000"/>
              </a:lnSpc>
              <a:buNone/>
            </a:pPr>
            <a:endParaRPr lang="ru-RU" altLang="uk-UA" dirty="0"/>
          </a:p>
          <a:p>
            <a:pPr marL="182563" indent="0" defTabSz="912813" eaLnBrk="1" hangingPunct="1">
              <a:lnSpc>
                <a:spcPct val="70000"/>
              </a:lnSpc>
              <a:buFontTx/>
              <a:buNone/>
            </a:pPr>
            <a:endParaRPr lang="ru-RU" altLang="uk-UA" dirty="0"/>
          </a:p>
        </p:txBody>
      </p:sp>
      <p:sp>
        <p:nvSpPr>
          <p:cNvPr id="14" name="Объект 8">
            <a:extLst>
              <a:ext uri="{FF2B5EF4-FFF2-40B4-BE49-F238E27FC236}">
                <a16:creationId xmlns:a16="http://schemas.microsoft.com/office/drawing/2014/main" id="{110C1C84-8B1B-46A7-8A8D-D5FA73ABDEE1}"/>
              </a:ext>
            </a:extLst>
          </p:cNvPr>
          <p:cNvSpPr txBox="1">
            <a:spLocks/>
          </p:cNvSpPr>
          <p:nvPr/>
        </p:nvSpPr>
        <p:spPr>
          <a:xfrm>
            <a:off x="5030266" y="4653136"/>
            <a:ext cx="4110038" cy="38163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3200" b="1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8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sz="2400" dirty="0"/>
          </a:p>
          <a:p>
            <a:pPr marL="0" indent="0" defTabSz="912813" eaLnBrk="1" hangingPunct="1">
              <a:lnSpc>
                <a:spcPct val="70000"/>
              </a:lnSpc>
            </a:pPr>
            <a:endParaRPr lang="ru-RU" altLang="uk-UA" sz="2400" dirty="0"/>
          </a:p>
          <a:p>
            <a:pPr marL="0" indent="0" defTabSz="912813" eaLnBrk="1" hangingPunct="1">
              <a:lnSpc>
                <a:spcPct val="70000"/>
              </a:lnSpc>
              <a:buFontTx/>
              <a:buNone/>
            </a:pPr>
            <a:endParaRPr lang="ru-RU" altLang="uk-UA" sz="2400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242417" y="188640"/>
            <a:ext cx="68511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D0D0D"/>
                </a:solidFill>
                <a:effectLst>
                  <a:outerShdw blurRad="25400" dist="25400" dir="2700000" algn="tl" rotWithShape="0">
                    <a:schemeClr val="bg1">
                      <a:lumMod val="95000"/>
                      <a:alpha val="80000"/>
                    </a:schemeClr>
                  </a:outerShdw>
                </a:effectLst>
                <a:latin typeface="Franklin Gothic Medium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BE8BC7E-6DFD-4439-9066-44B134CCC64C}"/>
              </a:ext>
            </a:extLst>
          </p:cNvPr>
          <p:cNvSpPr/>
          <p:nvPr/>
        </p:nvSpPr>
        <p:spPr>
          <a:xfrm>
            <a:off x="0" y="-3333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kern="0" noProof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3600" b="1" i="1" kern="0" noProof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позитивного </a:t>
            </a:r>
            <a:r>
              <a:rPr lang="ru-RU" sz="3600" b="1" i="1" kern="0" noProof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3600" b="1" i="1" kern="0" noProof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kern="0" noProof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endParaRPr kumimoji="0" lang="ru-RU" sz="3600" b="1" i="1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441721" y="1155444"/>
            <a:ext cx="17880" cy="439779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153650" y="147016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459601" y="1143000"/>
            <a:ext cx="809595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480005" y="1897489"/>
            <a:ext cx="820545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496892" y="3311404"/>
            <a:ext cx="809595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1480005" y="3882536"/>
            <a:ext cx="786823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485481" y="2636912"/>
            <a:ext cx="809595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471135" y="4451985"/>
            <a:ext cx="74297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214105" y="2301605"/>
            <a:ext cx="5944307" cy="57065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3333CC"/>
                </a:solidFill>
              </a:rPr>
              <a:t>Стабільність кваліфікованої підготовки випускників, що визначається відсотком вступу </a:t>
            </a:r>
            <a:r>
              <a:rPr lang="uk-UA" b="1" dirty="0">
                <a:solidFill>
                  <a:srgbClr val="3333CC"/>
                </a:solidFill>
              </a:rPr>
              <a:t>ї</a:t>
            </a:r>
            <a:r>
              <a:rPr lang="uk-UA" b="1" dirty="0" smtClean="0">
                <a:solidFill>
                  <a:srgbClr val="3333CC"/>
                </a:solidFill>
              </a:rPr>
              <a:t>х до ВНЗ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00388" y="1690593"/>
            <a:ext cx="5968279" cy="413792"/>
          </a:xfrm>
          <a:prstGeom prst="rect">
            <a:avLst/>
          </a:prstGeom>
          <a:solidFill>
            <a:srgbClr val="99CC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3333CC"/>
                </a:solidFill>
              </a:rPr>
              <a:t>Матеріально-технічна база закладу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27511" y="1015152"/>
            <a:ext cx="5944305" cy="413792"/>
          </a:xfrm>
          <a:prstGeom prst="rect">
            <a:avLst/>
          </a:prstGeom>
          <a:solidFill>
            <a:srgbClr val="00B0F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3333CC"/>
                </a:solidFill>
              </a:rPr>
              <a:t>Зовнішній вигляд навчального закладу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02206" y="3083371"/>
            <a:ext cx="5944305" cy="413792"/>
          </a:xfrm>
          <a:prstGeom prst="rect">
            <a:avLst/>
          </a:prstGeom>
          <a:solidFill>
            <a:srgbClr val="FFC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3333CC"/>
                </a:solidFill>
              </a:rPr>
              <a:t>Рейтинг навчального закладу в районі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02206" y="3682920"/>
            <a:ext cx="5936767" cy="4137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3333CC"/>
                </a:solidFill>
              </a:rPr>
              <a:t>Вивчення відгуків батьків про навчальний заклад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94671" y="4245089"/>
            <a:ext cx="5944302" cy="413792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3333CC"/>
                </a:solidFill>
              </a:rPr>
              <a:t>Інформаційна відкритість закладу</a:t>
            </a:r>
            <a:endParaRPr lang="en-US" b="1" dirty="0">
              <a:solidFill>
                <a:srgbClr val="3333CC"/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506612" y="4978768"/>
            <a:ext cx="809595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2182687" y="4771872"/>
            <a:ext cx="5944302" cy="413792"/>
          </a:xfrm>
          <a:prstGeom prst="rect">
            <a:avLst/>
          </a:prstGeom>
          <a:solidFill>
            <a:srgbClr val="C7CA4C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3333CC"/>
                </a:solidFill>
              </a:rPr>
              <a:t>База даних про відомих випускників школи</a:t>
            </a:r>
            <a:endParaRPr lang="en-US" b="1" dirty="0">
              <a:solidFill>
                <a:srgbClr val="3333CC"/>
              </a:solidFill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1471135" y="5553236"/>
            <a:ext cx="809595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2182687" y="5304671"/>
            <a:ext cx="5944302" cy="54923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3333CC"/>
                </a:solidFill>
              </a:rPr>
              <a:t>Візуальне моделювання, оформлення і представлення результатів діяльності школи в зовнішньому середовищі</a:t>
            </a:r>
            <a:endParaRPr lang="en-US" b="1" dirty="0">
              <a:solidFill>
                <a:srgbClr val="3333CC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215303" y="3302637"/>
            <a:ext cx="291309" cy="509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567231" y="968284"/>
            <a:ext cx="648072" cy="4767235"/>
          </a:xfrm>
          <a:prstGeom prst="rect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800" b="1" dirty="0" smtClean="0">
                <a:solidFill>
                  <a:srgbClr val="CC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 фактори</a:t>
            </a:r>
            <a:endParaRPr lang="en-US" sz="2800" b="1" dirty="0">
              <a:solidFill>
                <a:srgbClr val="CC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899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2858E62-2CC2-4407-AD78-9FA71A40F9D4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D0D0D"/>
                </a:solidFill>
                <a:effectLst>
                  <a:outerShdw blurRad="25400" dist="25400" dir="2700000" algn="tl" rotWithShape="0">
                    <a:schemeClr val="bg1">
                      <a:lumMod val="95000"/>
                      <a:alpha val="80000"/>
                    </a:schemeClr>
                  </a:outerShdw>
                </a:effectLst>
                <a:latin typeface="Franklin Gothic Medium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r>
              <a:rPr lang="uk-UA" altLang="uk-UA" sz="3600" b="1" dirty="0">
                <a:solidFill>
                  <a:srgbClr val="00B050"/>
                </a:solidFill>
                <a:cs typeface="Times New Roman" panose="02020603050405020304" pitchFamily="18" charset="0"/>
              </a:rPr>
              <a:t/>
            </a:r>
            <a:br>
              <a:rPr lang="uk-UA" altLang="uk-UA" sz="3600" b="1" dirty="0">
                <a:solidFill>
                  <a:srgbClr val="00B050"/>
                </a:solidFill>
                <a:cs typeface="Times New Roman" panose="02020603050405020304" pitchFamily="18" charset="0"/>
              </a:rPr>
            </a:br>
            <a:endParaRPr lang="ru-RU" altLang="uk-UA" sz="4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Объект 7">
            <a:extLst>
              <a:ext uri="{FF2B5EF4-FFF2-40B4-BE49-F238E27FC236}">
                <a16:creationId xmlns:a16="http://schemas.microsoft.com/office/drawing/2014/main" id="{DCCC8FE3-696F-48B6-9073-5FEB0FF94765}"/>
              </a:ext>
            </a:extLst>
          </p:cNvPr>
          <p:cNvSpPr txBox="1">
            <a:spLocks/>
          </p:cNvSpPr>
          <p:nvPr/>
        </p:nvSpPr>
        <p:spPr>
          <a:xfrm>
            <a:off x="251520" y="980728"/>
            <a:ext cx="3976687" cy="51125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3200" b="1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8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563" indent="0" defTabSz="912813" eaLnBrk="1" hangingPunct="1">
              <a:lnSpc>
                <a:spcPct val="70000"/>
              </a:lnSpc>
              <a:buNone/>
            </a:pPr>
            <a:endParaRPr lang="ru-RU" altLang="uk-UA" dirty="0"/>
          </a:p>
          <a:p>
            <a:pPr marL="182563" indent="0" defTabSz="912813" eaLnBrk="1" hangingPunct="1">
              <a:lnSpc>
                <a:spcPct val="70000"/>
              </a:lnSpc>
              <a:buFontTx/>
              <a:buNone/>
            </a:pPr>
            <a:endParaRPr lang="ru-RU" altLang="uk-UA" dirty="0"/>
          </a:p>
        </p:txBody>
      </p:sp>
      <p:sp>
        <p:nvSpPr>
          <p:cNvPr id="14" name="Объект 8">
            <a:extLst>
              <a:ext uri="{FF2B5EF4-FFF2-40B4-BE49-F238E27FC236}">
                <a16:creationId xmlns:a16="http://schemas.microsoft.com/office/drawing/2014/main" id="{110C1C84-8B1B-46A7-8A8D-D5FA73ABDEE1}"/>
              </a:ext>
            </a:extLst>
          </p:cNvPr>
          <p:cNvSpPr txBox="1">
            <a:spLocks/>
          </p:cNvSpPr>
          <p:nvPr/>
        </p:nvSpPr>
        <p:spPr>
          <a:xfrm>
            <a:off x="5030266" y="4653136"/>
            <a:ext cx="4110038" cy="38163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3200" b="1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8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sz="2400" dirty="0"/>
          </a:p>
          <a:p>
            <a:pPr marL="0" indent="0" defTabSz="912813" eaLnBrk="1" hangingPunct="1">
              <a:lnSpc>
                <a:spcPct val="70000"/>
              </a:lnSpc>
            </a:pPr>
            <a:endParaRPr lang="ru-RU" altLang="uk-UA" sz="2400" dirty="0"/>
          </a:p>
          <a:p>
            <a:pPr marL="0" indent="0" defTabSz="912813" eaLnBrk="1" hangingPunct="1">
              <a:lnSpc>
                <a:spcPct val="70000"/>
              </a:lnSpc>
              <a:buFontTx/>
              <a:buNone/>
            </a:pPr>
            <a:endParaRPr lang="ru-RU" altLang="uk-UA" sz="2400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242417" y="188640"/>
            <a:ext cx="68511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D0D0D"/>
                </a:solidFill>
                <a:effectLst>
                  <a:outerShdw blurRad="25400" dist="25400" dir="2700000" algn="tl" rotWithShape="0">
                    <a:schemeClr val="bg1">
                      <a:lumMod val="95000"/>
                      <a:alpha val="80000"/>
                    </a:schemeClr>
                  </a:outerShdw>
                </a:effectLst>
                <a:latin typeface="Franklin Gothic Medium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316422" y="678156"/>
            <a:ext cx="5966" cy="562859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153650" y="147016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316422" y="689729"/>
            <a:ext cx="809595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316422" y="1331640"/>
            <a:ext cx="820545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327371" y="2492896"/>
            <a:ext cx="809595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1339194" y="3140968"/>
            <a:ext cx="786823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327372" y="1844824"/>
            <a:ext cx="809595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339194" y="3717032"/>
            <a:ext cx="74297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104543" y="1698156"/>
            <a:ext cx="5944307" cy="4697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3333CC"/>
                </a:solidFill>
              </a:rPr>
              <a:t>Стиль і управління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95277" y="1147555"/>
            <a:ext cx="5968279" cy="413792"/>
          </a:xfrm>
          <a:prstGeom prst="rect">
            <a:avLst/>
          </a:prstGeom>
          <a:solidFill>
            <a:srgbClr val="99CC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3333CC"/>
                </a:solidFill>
              </a:rPr>
              <a:t>Рівень взаємовідносин в колективі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95277" y="614235"/>
            <a:ext cx="5944305" cy="413792"/>
          </a:xfrm>
          <a:prstGeom prst="rect">
            <a:avLst/>
          </a:prstGeom>
          <a:solidFill>
            <a:srgbClr val="00B0F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3333CC"/>
                </a:solidFill>
              </a:rPr>
              <a:t>Визначення перспективної мети концепції школи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04543" y="2350620"/>
            <a:ext cx="5944305" cy="413792"/>
          </a:xfrm>
          <a:prstGeom prst="rect">
            <a:avLst/>
          </a:prstGeom>
          <a:solidFill>
            <a:srgbClr val="FFC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3333CC"/>
                </a:solidFill>
              </a:rPr>
              <a:t>Ефективна кадрова політика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08311" y="2933104"/>
            <a:ext cx="5936767" cy="4137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3333CC"/>
                </a:solidFill>
              </a:rPr>
              <a:t>Інноваційні технології навчання і виховання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04546" y="3537012"/>
            <a:ext cx="5944302" cy="413792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3333CC"/>
                </a:solidFill>
              </a:rPr>
              <a:t>Наступність у навчанні</a:t>
            </a:r>
            <a:endParaRPr lang="en-US" b="1" dirty="0">
              <a:solidFill>
                <a:srgbClr val="3333CC"/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373092" y="4437112"/>
            <a:ext cx="809595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2104546" y="4208899"/>
            <a:ext cx="5944302" cy="413792"/>
          </a:xfrm>
          <a:prstGeom prst="rect">
            <a:avLst/>
          </a:prstGeom>
          <a:solidFill>
            <a:srgbClr val="C7CA4C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3333CC"/>
                </a:solidFill>
              </a:rPr>
              <a:t>Органи учнівського шкільного врядування</a:t>
            </a:r>
            <a:endParaRPr lang="en-US" b="1" dirty="0">
              <a:solidFill>
                <a:srgbClr val="3333CC"/>
              </a:solidFill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1339194" y="5085184"/>
            <a:ext cx="809595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2095277" y="4837132"/>
            <a:ext cx="5944302" cy="407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3333CC"/>
                </a:solidFill>
              </a:rPr>
              <a:t>Презентаційні матеріали</a:t>
            </a:r>
            <a:endParaRPr lang="en-US" b="1" dirty="0">
              <a:solidFill>
                <a:srgbClr val="3333CC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015607" y="3434803"/>
            <a:ext cx="291309" cy="509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360783" y="678156"/>
            <a:ext cx="648072" cy="5628592"/>
          </a:xfrm>
          <a:prstGeom prst="rect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800" b="1" dirty="0" smtClean="0">
                <a:solidFill>
                  <a:srgbClr val="CC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 фактори</a:t>
            </a:r>
            <a:endParaRPr lang="en-US" sz="2800" b="1" dirty="0">
              <a:solidFill>
                <a:srgbClr val="CC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320200" y="5667741"/>
            <a:ext cx="756083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095277" y="5496050"/>
            <a:ext cx="5944302" cy="407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3333CC"/>
                </a:solidFill>
              </a:rPr>
              <a:t>Результативність досягнень</a:t>
            </a:r>
            <a:endParaRPr lang="en-US" b="1" dirty="0">
              <a:solidFill>
                <a:srgbClr val="3333CC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1348668" y="6315813"/>
            <a:ext cx="820544" cy="1377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2107814" y="6020920"/>
            <a:ext cx="5944302" cy="407775"/>
          </a:xfrm>
          <a:prstGeom prst="rect">
            <a:avLst/>
          </a:prstGeom>
          <a:solidFill>
            <a:schemeClr val="accent6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3333CC"/>
                </a:solidFill>
              </a:rPr>
              <a:t>Естетичність та інформативність внутрішнього інтер’єру</a:t>
            </a:r>
            <a:endParaRPr lang="en-US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1530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2858E62-2CC2-4407-AD78-9FA71A40F9D4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D0D0D"/>
                </a:solidFill>
                <a:effectLst>
                  <a:outerShdw blurRad="25400" dist="25400" dir="2700000" algn="tl" rotWithShape="0">
                    <a:schemeClr val="bg1">
                      <a:lumMod val="95000"/>
                      <a:alpha val="80000"/>
                    </a:schemeClr>
                  </a:outerShdw>
                </a:effectLst>
                <a:latin typeface="Franklin Gothic Medium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r>
              <a:rPr lang="uk-UA" altLang="uk-UA" sz="3600" b="1" dirty="0">
                <a:solidFill>
                  <a:srgbClr val="00B050"/>
                </a:solidFill>
                <a:cs typeface="Times New Roman" panose="02020603050405020304" pitchFamily="18" charset="0"/>
              </a:rPr>
              <a:t/>
            </a:r>
            <a:br>
              <a:rPr lang="uk-UA" altLang="uk-UA" sz="3600" b="1" dirty="0">
                <a:solidFill>
                  <a:srgbClr val="00B050"/>
                </a:solidFill>
                <a:cs typeface="Times New Roman" panose="02020603050405020304" pitchFamily="18" charset="0"/>
              </a:rPr>
            </a:br>
            <a:endParaRPr lang="ru-RU" altLang="uk-UA" sz="4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Объект 7">
            <a:extLst>
              <a:ext uri="{FF2B5EF4-FFF2-40B4-BE49-F238E27FC236}">
                <a16:creationId xmlns:a16="http://schemas.microsoft.com/office/drawing/2014/main" id="{DCCC8FE3-696F-48B6-9073-5FEB0FF94765}"/>
              </a:ext>
            </a:extLst>
          </p:cNvPr>
          <p:cNvSpPr txBox="1">
            <a:spLocks/>
          </p:cNvSpPr>
          <p:nvPr/>
        </p:nvSpPr>
        <p:spPr>
          <a:xfrm>
            <a:off x="251520" y="980728"/>
            <a:ext cx="3976687" cy="51125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 b="1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563" indent="0" defTabSz="912813" eaLnBrk="1" hangingPunct="1">
              <a:lnSpc>
                <a:spcPct val="70000"/>
              </a:lnSpc>
              <a:buNone/>
            </a:pPr>
            <a:endParaRPr lang="ru-RU" altLang="uk-UA" dirty="0"/>
          </a:p>
          <a:p>
            <a:pPr marL="182563" indent="0" defTabSz="912813" eaLnBrk="1" hangingPunct="1">
              <a:lnSpc>
                <a:spcPct val="70000"/>
              </a:lnSpc>
              <a:buFontTx/>
              <a:buNone/>
            </a:pPr>
            <a:endParaRPr lang="ru-RU" altLang="uk-UA" dirty="0"/>
          </a:p>
        </p:txBody>
      </p:sp>
      <p:sp>
        <p:nvSpPr>
          <p:cNvPr id="14" name="Объект 8">
            <a:extLst>
              <a:ext uri="{FF2B5EF4-FFF2-40B4-BE49-F238E27FC236}">
                <a16:creationId xmlns:a16="http://schemas.microsoft.com/office/drawing/2014/main" id="{110C1C84-8B1B-46A7-8A8D-D5FA73ABDEE1}"/>
              </a:ext>
            </a:extLst>
          </p:cNvPr>
          <p:cNvSpPr txBox="1">
            <a:spLocks/>
          </p:cNvSpPr>
          <p:nvPr/>
        </p:nvSpPr>
        <p:spPr>
          <a:xfrm>
            <a:off x="5030266" y="4653136"/>
            <a:ext cx="4110038" cy="38163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 b="1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rgbClr val="1C1C1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 baseline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dirty="0"/>
          </a:p>
          <a:p>
            <a:pPr marL="0" indent="0" defTabSz="912813" eaLnBrk="1" hangingPunct="1">
              <a:lnSpc>
                <a:spcPct val="70000"/>
              </a:lnSpc>
            </a:pPr>
            <a:endParaRPr lang="uk-UA" altLang="uk-UA" sz="2400" dirty="0"/>
          </a:p>
          <a:p>
            <a:pPr marL="0" indent="0" defTabSz="912813" eaLnBrk="1" hangingPunct="1">
              <a:lnSpc>
                <a:spcPct val="70000"/>
              </a:lnSpc>
            </a:pPr>
            <a:endParaRPr lang="ru-RU" altLang="uk-UA" sz="2400" dirty="0"/>
          </a:p>
          <a:p>
            <a:pPr marL="0" indent="0" defTabSz="912813" eaLnBrk="1" hangingPunct="1">
              <a:lnSpc>
                <a:spcPct val="70000"/>
              </a:lnSpc>
              <a:buFontTx/>
              <a:buNone/>
            </a:pPr>
            <a:endParaRPr lang="ru-RU" altLang="uk-UA" sz="24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-67745"/>
            <a:ext cx="9283631" cy="1143000"/>
          </a:xfrm>
        </p:spPr>
        <p:txBody>
          <a:bodyPr>
            <a:noAutofit/>
          </a:bodyPr>
          <a:lstStyle/>
          <a:p>
            <a:pPr marL="571500" indent="-571500"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uk-UA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розвитку закладу:</a:t>
            </a:r>
            <a:r>
              <a:rPr lang="uk-UA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242417" y="188640"/>
            <a:ext cx="68511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D0D0D"/>
                </a:solidFill>
                <a:effectLst>
                  <a:outerShdw blurRad="25400" dist="25400" dir="2700000" algn="tl" rotWithShape="0">
                    <a:schemeClr val="bg1">
                      <a:lumMod val="95000"/>
                      <a:alpha val="80000"/>
                    </a:schemeClr>
                  </a:outerShdw>
                </a:effectLst>
                <a:latin typeface="Franklin Gothic Medium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107504" y="994119"/>
            <a:ext cx="9361039" cy="5387209"/>
          </a:xfrm>
        </p:spPr>
        <p:txBody>
          <a:bodyPr>
            <a:normAutofit lnSpcReduction="10000"/>
          </a:bodyPr>
          <a:lstStyle/>
          <a:p>
            <a:pPr marL="486900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uk-UA" sz="2400" b="0" dirty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організація багатофункціонального освітнього </a:t>
            </a:r>
            <a:r>
              <a:rPr lang="uk-UA" sz="2400" b="0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простору НВК; </a:t>
            </a:r>
          </a:p>
          <a:p>
            <a:pPr marL="486900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uk-UA" sz="2400" b="0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максимальна </a:t>
            </a:r>
            <a:r>
              <a:rPr lang="uk-UA" sz="2400" b="0" dirty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можливість використання приміщень школи для організації різних форм </a:t>
            </a:r>
            <a:r>
              <a:rPr lang="uk-UA" sz="2400" b="0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навчання;</a:t>
            </a:r>
            <a:endParaRPr lang="ru-RU" sz="2400" b="0" dirty="0"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86900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uk-UA" sz="2400" b="0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створення </a:t>
            </a:r>
            <a:r>
              <a:rPr lang="uk-UA" sz="2400" b="0" dirty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комфортних умов роботи та навчання для співробітників </a:t>
            </a:r>
            <a:r>
              <a:rPr lang="uk-UA" sz="2400" b="0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та здобувачів освіти закладу, </a:t>
            </a:r>
            <a:r>
              <a:rPr lang="uk-UA" sz="2400" b="0" dirty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враховуючи принципи універсального </a:t>
            </a:r>
            <a:r>
              <a:rPr lang="uk-UA" sz="2400" b="0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дизайну;</a:t>
            </a:r>
          </a:p>
          <a:p>
            <a:pPr marL="486900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uk-UA" sz="2400" b="0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створення </a:t>
            </a:r>
            <a:r>
              <a:rPr lang="uk-UA" sz="2400" b="0" dirty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безперешкодного доступу до навчання у закладі </a:t>
            </a:r>
            <a:endParaRPr lang="uk-UA" sz="2400" b="0" dirty="0" smtClean="0"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44000" indent="0">
              <a:lnSpc>
                <a:spcPct val="120000"/>
              </a:lnSpc>
              <a:spcBef>
                <a:spcPts val="0"/>
              </a:spcBef>
              <a:buClr>
                <a:srgbClr val="7030A0"/>
              </a:buClr>
              <a:buNone/>
              <a:defRPr/>
            </a:pPr>
            <a:r>
              <a:rPr lang="uk-UA" sz="2400" b="0" dirty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0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   освіти </a:t>
            </a:r>
            <a:r>
              <a:rPr lang="uk-UA" sz="2400" b="0" dirty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всіх дітей з різними можливостями;</a:t>
            </a:r>
            <a:endParaRPr lang="ru-RU" sz="2400" b="0" dirty="0"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86900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uk-UA" sz="2400" b="0" dirty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створення на пришкільний території місця для відпочинку </a:t>
            </a:r>
            <a:r>
              <a:rPr lang="uk-UA" sz="2400" b="0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учнів;</a:t>
            </a:r>
            <a:endParaRPr lang="ru-RU" sz="2400" b="0" dirty="0"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86900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uk-UA" sz="2400" b="0" dirty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придбання, враховуючи фінансові можливості, для навчальних </a:t>
            </a:r>
            <a:endParaRPr lang="uk-UA" sz="2400" b="0" dirty="0" smtClean="0"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44000" indent="0">
              <a:lnSpc>
                <a:spcPct val="120000"/>
              </a:lnSpc>
              <a:spcBef>
                <a:spcPts val="0"/>
              </a:spcBef>
              <a:buClr>
                <a:srgbClr val="7030A0"/>
              </a:buClr>
              <a:buNone/>
              <a:defRPr/>
            </a:pPr>
            <a:r>
              <a:rPr lang="uk-UA" sz="2400" b="0" dirty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0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    кабінетів </a:t>
            </a:r>
            <a:r>
              <a:rPr lang="uk-UA" sz="2400" b="0" dirty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проекторів, мультимедійних дошок та комп’ютерів;</a:t>
            </a:r>
            <a:endParaRPr lang="ru-RU" sz="2400" b="0" dirty="0"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86900">
              <a:lnSpc>
                <a:spcPct val="12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uk-UA" sz="2400" b="0" dirty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забезпечення безкоштовного доступу в територіальних межах закладу до мережі </a:t>
            </a:r>
            <a:r>
              <a:rPr lang="uk-UA" sz="2400" b="0" dirty="0" err="1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uk-UA" sz="2400" b="0" dirty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 за допомогою технології </a:t>
            </a:r>
            <a:r>
              <a:rPr lang="uk-UA" sz="2400" b="0" dirty="0" err="1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Wi-Fi</a:t>
            </a:r>
            <a:r>
              <a:rPr lang="uk-UA" sz="2400" b="0" dirty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0" dirty="0"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86900">
              <a:spcBef>
                <a:spcPts val="0"/>
              </a:spcBef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endParaRPr lang="ru-RU" sz="2400" b="0" dirty="0"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6596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9" grpId="0" build="p"/>
    </p:bldLst>
  </p:timing>
</p:sld>
</file>

<file path=ppt/theme/theme1.xml><?xml version="1.0" encoding="utf-8"?>
<a:theme xmlns:a="http://schemas.openxmlformats.org/drawingml/2006/main" name="Тема1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5855</TotalTime>
  <Words>1113</Words>
  <Application>Microsoft Office PowerPoint</Application>
  <PresentationFormat>Экран (4:3)</PresentationFormat>
  <Paragraphs>307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Yu Gothic Medium</vt:lpstr>
      <vt:lpstr>Aharoni</vt:lpstr>
      <vt:lpstr>Arial</vt:lpstr>
      <vt:lpstr>Calibri</vt:lpstr>
      <vt:lpstr>Franklin Gothic Medium</vt:lpstr>
      <vt:lpstr>Monotype Corsiva</vt:lpstr>
      <vt:lpstr>Times New Roman</vt:lpstr>
      <vt:lpstr>Wingdings</vt:lpstr>
      <vt:lpstr>Тема1</vt:lpstr>
      <vt:lpstr>Перспективний план розвитку Комишуваського НВК «ЗНЗ І-ІІ ступенів – ДНЗ (дитячий садок)» на 2021-2023 н.р. кандидата на посаду директора  Северін Валентини Анатоліївни</vt:lpstr>
      <vt:lpstr>       «Якщо у нас є мета, ми завжди прийдемо туди, куди хочемо»                                  Уїнстон Черчилль </vt:lpstr>
      <vt:lpstr>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Завдання розвитку закладу:    </vt:lpstr>
      <vt:lpstr>    Пріоритетні напрямки роботи НВК     </vt:lpstr>
      <vt:lpstr>Презентация PowerPoint</vt:lpstr>
      <vt:lpstr>    В управлінні навчальним закладом керуватимусь системою таких принципів:    </vt:lpstr>
      <vt:lpstr>Сильні сторони закладу освіти:</vt:lpstr>
      <vt:lpstr>Слабкі сторони закладу освіти:</vt:lpstr>
      <vt:lpstr>Програма розвитку НВК Дитиноцентризм – основа школи</vt:lpstr>
      <vt:lpstr>Заходи реалізації запланованих завдань     </vt:lpstr>
      <vt:lpstr>Проєкт “Комфортне освітнє середовище”  </vt:lpstr>
      <vt:lpstr>Проєкт розумової направленості “Платформа успіху” «Відкривай свій розум, розширюй горизонти»  </vt:lpstr>
      <vt:lpstr>Проєкт “Вмотивований вчитель”  Учитель готується до гарного уроку все життя… Така духовна і філософська основа нашого фаху і технологія нашої праці.                                           В.О.Сухомлинський</vt:lpstr>
      <vt:lpstr>Шляхи виконання запланованих завдань</vt:lpstr>
      <vt:lpstr>ОЧІКУВАНІ РЕЗУЛЬТАТИ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Національний університет біоресурсів і природокористування України  Райковська Галина Олексіївна</dc:title>
  <dc:creator>Admin</dc:creator>
  <cp:lastModifiedBy>Школа-2</cp:lastModifiedBy>
  <cp:revision>564</cp:revision>
  <cp:lastPrinted>2021-06-18T09:43:48Z</cp:lastPrinted>
  <dcterms:created xsi:type="dcterms:W3CDTF">2011-09-06T03:47:47Z</dcterms:created>
  <dcterms:modified xsi:type="dcterms:W3CDTF">2022-01-10T11:33:32Z</dcterms:modified>
</cp:coreProperties>
</file>