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F0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E33B6B-EC52-4CEC-8A44-2B4DD8B59FDF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94DD9B-F374-44CD-920A-160FBBB9036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628654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250000"/>
              </a:lnSpc>
              <a:spcBef>
                <a:spcPts val="1200"/>
              </a:spcBef>
            </a:pP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 на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сучасності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Рабочий стол\Безымянный(2)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56451">
            <a:off x="6072198" y="4214818"/>
            <a:ext cx="2571768" cy="185738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8195" name="Picture 3" descr="D:\Рабочий стол\язі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53578">
            <a:off x="500034" y="4214818"/>
            <a:ext cx="2571750" cy="192882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226196"/>
          </a:xfr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Мережа навчально-реабілітаційних центрів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які забезпечують право на освіту дітей зі складними порушеннями розвитку (розладами спектра аутизму, помірною розумовою відсталістю, сліпоглухих, сліпих, глухих у поєднанні з розумовою відсталістю та ін.), </a:t>
            </a: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щороку зростає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навчальний рік              кількість закладів             кількість учнів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2016/2017                                71                                   7900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2015/2016                                58                                   6356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2014/2015                                48                                   5468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2013/2014                               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45                                   5568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2012/2013                          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32                                   4987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Рабочий стол\школ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642919"/>
            <a:ext cx="521497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2400" b="1" smtClean="0">
                <a:solidFill>
                  <a:srgbClr val="FF0000"/>
                </a:solidFill>
              </a:rPr>
              <a:t/>
            </a:r>
            <a:br>
              <a:rPr lang="uk-UA" sz="2400" b="1" smtClean="0">
                <a:solidFill>
                  <a:srgbClr val="FF0000"/>
                </a:solidFill>
              </a:rPr>
            </a:br>
            <a:r>
              <a:rPr lang="uk-UA" sz="2400" b="1" smtClean="0">
                <a:solidFill>
                  <a:srgbClr val="FF0000"/>
                </a:solidFill>
              </a:rPr>
              <a:t/>
            </a:r>
            <a:br>
              <a:rPr lang="uk-UA" sz="2400" b="1" smtClean="0">
                <a:solidFill>
                  <a:srgbClr val="FF0000"/>
                </a:solidFill>
              </a:rPr>
            </a:br>
            <a:r>
              <a:rPr lang="uk-UA" sz="2400" b="1" smtClean="0">
                <a:solidFill>
                  <a:srgbClr val="FF0000"/>
                </a:solidFill>
              </a:rPr>
              <a:t>За статистичними даними, щороку збільшується кількість учнів з інвалідністю в загальноосвітніх школах: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uk-UA" sz="2400" smtClean="0">
                <a:solidFill>
                  <a:srgbClr val="FF0000"/>
                </a:solidFill>
              </a:rPr>
              <a:t>навчальний рік              кількість учнів  </a:t>
            </a:r>
            <a:r>
              <a:rPr lang="uk-UA" sz="2400" smtClean="0"/>
              <a:t>         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uk-UA" sz="2400" smtClean="0">
                <a:solidFill>
                  <a:srgbClr val="FF0000"/>
                </a:solidFill>
              </a:rPr>
              <a:t>2016/2017                      65,6 тис. осіб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uk-UA" sz="2400" smtClean="0">
                <a:solidFill>
                  <a:srgbClr val="FF0000"/>
                </a:solidFill>
              </a:rPr>
              <a:t>2015/2016                       59,6 тис. осіб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uk-UA" sz="2400" smtClean="0">
                <a:solidFill>
                  <a:srgbClr val="FF0000"/>
                </a:solidFill>
              </a:rPr>
              <a:t>2014/2015                       59,6 тис. осіб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uk-UA" sz="2400" smtClean="0">
                <a:solidFill>
                  <a:srgbClr val="FF0000"/>
                </a:solidFill>
              </a:rPr>
              <a:t>2013/2014                       50,8 тис. осіб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uk-UA" sz="2400" smtClean="0">
                <a:solidFill>
                  <a:srgbClr val="FF0000"/>
                </a:solidFill>
              </a:rPr>
              <a:t>2012/2013                       45, 8 тис. осіб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dirty="0"/>
          </a:p>
        </p:txBody>
      </p:sp>
      <p:pic>
        <p:nvPicPr>
          <p:cNvPr id="3074" name="Picture 2" descr="D:\Рабочий стол\діт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857232"/>
            <a:ext cx="3857652" cy="1714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2524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За статистичними даними, на початок 2016/2017 навчального року із загальної кількості загальноосвітніх навчальних закладів доступними до першого поверху є 77,2% загальноосвітніх шкіл, до другого –  69, що становить 0,4%, до третього – 22 (0,13%), до четвертого і наступних поверхів доступними є лише 11 будівель.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098" name="Picture 2" descr="D:\Рабочий стол\шко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000108"/>
            <a:ext cx="5929354" cy="2214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За статистичними даними, у 2016/2017 навчальному році в інклюзивних класах навчаються 4180 учнів, що на 53,</a:t>
            </a:r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r>
              <a:rPr lang="uk-UA" sz="2400" b="1" dirty="0" smtClean="0">
                <a:solidFill>
                  <a:srgbClr val="FF0000"/>
                </a:solidFill>
              </a:rPr>
              <a:t> відсотка (або на 1460 учнів) більше у порівнянні з 2015/2016 навчальним роком (2720 учнів).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uk-UA" sz="2400" b="1" dirty="0" smtClean="0">
                <a:solidFill>
                  <a:srgbClr val="FF0000"/>
                </a:solidFill>
              </a:rPr>
              <a:t>Кількість дітей у спеціальних класах загальноосвітніх шкіл (інтегроване навчання) у 2016/2017 навчальному році збільшилася на 7,7 відсотка (або на 404 учні) і складає  5669 учнів (у 2015/2016 навчальному році – 5265 учнів).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5082366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 smtClean="0">
                <a:solidFill>
                  <a:srgbClr val="FF0000"/>
                </a:solidFill>
              </a:rPr>
              <a:t>Внаслідок проведеної роботи, за статистичними даними, протягом останніх п’яти років відзначається тенденція до скорочення мережі спеціальних загальноосвітніх шкіл-інтернатів для дітей з особливими освітніми потребами: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uk-UA" sz="2000" b="1" dirty="0" smtClean="0">
                <a:solidFill>
                  <a:srgbClr val="FF0000"/>
                </a:solidFill>
              </a:rPr>
              <a:t>2012 рік – 382 заклади (46327 учнів);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uk-UA" sz="2000" b="1" dirty="0" smtClean="0">
                <a:solidFill>
                  <a:srgbClr val="FF0000"/>
                </a:solidFill>
              </a:rPr>
              <a:t>2013 рік – 380 закладів (45354 учнів);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uk-UA" sz="2000" b="1" dirty="0" smtClean="0">
                <a:solidFill>
                  <a:srgbClr val="FF0000"/>
                </a:solidFill>
              </a:rPr>
              <a:t>2014 рік – </a:t>
            </a:r>
            <a:r>
              <a:rPr lang="uk-UA" sz="2000" b="1" dirty="0" smtClean="0">
                <a:solidFill>
                  <a:srgbClr val="FF0000"/>
                </a:solidFill>
              </a:rPr>
              <a:t>342 </a:t>
            </a:r>
            <a:r>
              <a:rPr lang="uk-UA" sz="2000" b="1" dirty="0" smtClean="0">
                <a:solidFill>
                  <a:srgbClr val="FF0000"/>
                </a:solidFill>
              </a:rPr>
              <a:t>заклади (44666 учнів);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uk-UA" sz="2000" b="1" dirty="0" smtClean="0">
                <a:solidFill>
                  <a:srgbClr val="FF0000"/>
                </a:solidFill>
              </a:rPr>
              <a:t>2015 рік – 338 заклади (38396 учнів);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uk-UA" sz="2000" b="1" dirty="0" smtClean="0">
                <a:solidFill>
                  <a:srgbClr val="FF0000"/>
                </a:solidFill>
              </a:rPr>
              <a:t>2016 рік – 333 заклади (39596 учнів).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Рабочий стол\смай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2000265" cy="2143125"/>
          </a:xfrm>
          <a:prstGeom prst="rect">
            <a:avLst/>
          </a:prstGeom>
          <a:noFill/>
        </p:spPr>
      </p:pic>
      <p:pic>
        <p:nvPicPr>
          <p:cNvPr id="5123" name="Picture 3" descr="D:\Рабочий стол\смай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9" y="3000373"/>
            <a:ext cx="1928827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9668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uk-UA" sz="2000" b="1" dirty="0" smtClean="0">
                <a:solidFill>
                  <a:srgbClr val="FF0000"/>
                </a:solidFill>
              </a:rPr>
              <a:t>Для забезпечення варіативності здобуття освіти дітьми, стан здоров`я          яких значно ускладнює навчання і виховання в загальноосвітніх           навчальних закладах на загальних засадах, </a:t>
            </a:r>
            <a:r>
              <a:rPr lang="uk-UA" sz="2000" b="1" dirty="0" smtClean="0">
                <a:solidFill>
                  <a:schemeClr val="accent1"/>
                </a:solidFill>
              </a:rPr>
              <a:t>функціонує 333 спеціальних загальноосвітніх навчальних закладів</a:t>
            </a:r>
            <a:r>
              <a:rPr lang="uk-UA" sz="2000" b="1" dirty="0" smtClean="0">
                <a:solidFill>
                  <a:srgbClr val="FF0000"/>
                </a:solidFill>
              </a:rPr>
              <a:t> (школи, школи-інтернати,          навчально-реабілітаційні центри), де навчаються та отримують комплексні реабілітаційні послуги </a:t>
            </a:r>
            <a:r>
              <a:rPr lang="uk-UA" sz="2000" b="1" dirty="0" smtClean="0">
                <a:solidFill>
                  <a:schemeClr val="accent1"/>
                </a:solidFill>
              </a:rPr>
              <a:t>39596</a:t>
            </a:r>
            <a:r>
              <a:rPr lang="uk-UA" sz="2000" b="1" dirty="0" smtClean="0">
                <a:solidFill>
                  <a:srgbClr val="FF0000"/>
                </a:solidFill>
              </a:rPr>
              <a:t> учнів.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948610" cy="607223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uk-UA" sz="2000" b="1" dirty="0" smtClean="0">
                <a:solidFill>
                  <a:srgbClr val="FF0000"/>
                </a:solidFill>
              </a:rPr>
              <a:t>Стосовно забезпечення учнів з особливими освітніми потребами навчальною літературою інформуємо, що з 2009 по 2012 рік через відсутність бюджетного фінансування навчальна література для дітей з особливими освітніми потребами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практично не видавалася. 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Рабочий стол\книг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5706" y="642918"/>
            <a:ext cx="578525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D:\Рабочий стол\дякую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245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Особлива дитина: реалізація права на освіту в умовах сучасності </vt:lpstr>
      <vt:lpstr>Мережа навчально-реабілітаційних центрів, які забезпечують право на освіту дітей зі складними порушеннями розвитку (розладами спектра аутизму, помірною розумовою відсталістю, сліпоглухих, сліпих, глухих у поєднанні з розумовою відсталістю та ін.), щороку зростає: навчальний рік              кількість закладів             кількість учнів             2016/2017                                71                                   7900 2015/2016                                58                                   6356 2014/2015                                48                                   5468 2013/2014                                45                                   5568   2012/2013                               32                                   4987 </vt:lpstr>
      <vt:lpstr>  За статистичними даними, щороку збільшується кількість учнів з інвалідністю в загальноосвітніх школах:   навчальний рік              кількість учнів              2016/2017                      65,6 тис. осіб 2015/2016                       59,6 тис. осіб 2014/2015                       59,6 тис. осіб 2013/2014                       50,8 тис. осіб 2012/2013                       45, 8 тис. осіб </vt:lpstr>
      <vt:lpstr>За статистичними даними, на початок 2016/2017 навчального року із загальної кількості загальноосвітніх навчальних закладів доступними до першого поверху є 77,2% загальноосвітніх шкіл, до другого –  69, що становить 0,4%, до третього – 22 (0,13%), до четвертого і наступних поверхів доступними є лише 11 будівель.   </vt:lpstr>
      <vt:lpstr>За статистичними даними, у 2016/2017 навчальному році в інклюзивних класах навчаються 4180 учнів, що на 53,6 відсотка (або на 1460 учнів) більше у порівнянні з 2015/2016 навчальним роком (2720 учнів).  Кількість дітей у спеціальних класах загальноосвітніх шкіл (інтегроване навчання) у 2016/2017 навчальному році збільшилася на 7,7 відсотка (або на 404 учні) і складає  5669 учнів (у 2015/2016 навчальному році – 5265 учнів). </vt:lpstr>
      <vt:lpstr>Внаслідок проведеної роботи, за статистичними даними, протягом останніх п’яти років відзначається тенденція до скорочення мережі спеціальних загальноосвітніх шкіл-інтернатів для дітей з особливими освітніми потребами: 2012 рік – 382 заклади (46327 учнів); 2013 рік – 380 закладів (45354 учнів); 2014 рік – 342 заклади (44666 учнів); 2015 рік – 338 заклади (38396 учнів); 2016 рік – 333 заклади (39596 учнів). </vt:lpstr>
      <vt:lpstr>Для забезпечення варіативності здобуття освіти дітьми, стан здоров`я          яких значно ускладнює навчання і виховання в загальноосвітніх           навчальних закладах на загальних засадах, функціонує 333 спеціальних загальноосвітніх навчальних закладів (школи, школи-інтернати,          навчально-реабілітаційні центри), де навчаються та отримують комплексні реабілітаційні послуги 39596 учнів. </vt:lpstr>
      <vt:lpstr>Стосовно забезпечення учнів з особливими освітніми потребами навчальною літературою інформуємо, що з 2009 по 2012 рік через відсутність бюджетного фінансування навчальна література для дітей з особливими освітніми потребами практично не видавалася.  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Ksusha</dc:creator>
  <cp:lastModifiedBy>Ksusha</cp:lastModifiedBy>
  <cp:revision>9</cp:revision>
  <dcterms:created xsi:type="dcterms:W3CDTF">2017-10-25T20:04:31Z</dcterms:created>
  <dcterms:modified xsi:type="dcterms:W3CDTF">2017-10-25T21:34:14Z</dcterms:modified>
</cp:coreProperties>
</file>