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6"/>
  </p:notesMasterIdLst>
  <p:sldIdLst>
    <p:sldId id="256" r:id="rId2"/>
    <p:sldId id="257" r:id="rId3"/>
    <p:sldId id="265" r:id="rId4"/>
    <p:sldId id="262" r:id="rId5"/>
    <p:sldId id="259" r:id="rId6"/>
    <p:sldId id="280" r:id="rId7"/>
    <p:sldId id="263" r:id="rId8"/>
    <p:sldId id="258" r:id="rId9"/>
    <p:sldId id="286" r:id="rId10"/>
    <p:sldId id="287" r:id="rId11"/>
    <p:sldId id="288" r:id="rId12"/>
    <p:sldId id="267" r:id="rId13"/>
    <p:sldId id="284" r:id="rId14"/>
    <p:sldId id="266" r:id="rId15"/>
    <p:sldId id="281" r:id="rId16"/>
    <p:sldId id="270" r:id="rId17"/>
    <p:sldId id="272" r:id="rId18"/>
    <p:sldId id="271" r:id="rId19"/>
    <p:sldId id="273" r:id="rId20"/>
    <p:sldId id="274" r:id="rId21"/>
    <p:sldId id="278" r:id="rId22"/>
    <p:sldId id="279" r:id="rId23"/>
    <p:sldId id="277" r:id="rId24"/>
    <p:sldId id="283" r:id="rId25"/>
  </p:sldIdLst>
  <p:sldSz cx="9144000" cy="6858000" type="screen4x3"/>
  <p:notesSz cx="6858000" cy="9144000"/>
  <p:custDataLst>
    <p:tags r:id="rId27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AAFE58-5108-43F6-8451-C0C0CBC2C998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941263-B26B-48E5-B5D2-F7DC6B8A91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32396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41263-B26B-48E5-B5D2-F7DC6B8A9109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056553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41263-B26B-48E5-B5D2-F7DC6B8A9109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056553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41263-B26B-48E5-B5D2-F7DC6B8A9109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056553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41263-B26B-48E5-B5D2-F7DC6B8A9109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056553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41263-B26B-48E5-B5D2-F7DC6B8A9109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056553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41263-B26B-48E5-B5D2-F7DC6B8A9109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056553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41263-B26B-48E5-B5D2-F7DC6B8A9109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056553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41263-B26B-48E5-B5D2-F7DC6B8A9109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05655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0E886ACF-BD27-4B6F-91C8-66CFA40927A3}" type="datetime1">
              <a:rPr lang="ru-RU" smtClean="0"/>
              <a:pPr/>
              <a:t>29.10.2015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8CC97A22-6694-4910-97CD-6DE4C3C95D31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0448167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4E45-254B-4D80-B870-0D10AF14C248}" type="datetime1">
              <a:rPr lang="ru-RU" smtClean="0"/>
              <a:pPr/>
              <a:t>29.10.2015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047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357C6-4FDC-4215-87EB-200DDF092756}" type="datetime1">
              <a:rPr lang="ru-RU" smtClean="0"/>
              <a:pPr/>
              <a:t>29.10.2015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7458207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76DC2-410C-4F18-BD63-EA189A2C1C98}" type="datetime1">
              <a:rPr lang="ru-RU" smtClean="0"/>
              <a:pPr/>
              <a:t>29.10.2015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7851268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BC5B3-D409-428F-A0B8-02303F290A64}" type="datetime1">
              <a:rPr lang="ru-RU" smtClean="0"/>
              <a:pPr/>
              <a:t>29.10.2015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118767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FF2E1-9E4B-4E8C-8DEF-E491F66B2DCB}" type="datetime1">
              <a:rPr lang="ru-RU" smtClean="0"/>
              <a:pPr/>
              <a:t>29.10.2015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1399924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7EC67-7E20-4C94-9DF1-717426650A15}" type="datetime1">
              <a:rPr lang="ru-RU" smtClean="0"/>
              <a:pPr/>
              <a:t>29.10.2015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3343642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D0BDB-6DF6-43F4-BB86-3FE805D301C1}" type="datetime1">
              <a:rPr lang="ru-RU" smtClean="0"/>
              <a:pPr/>
              <a:t>29.10.2015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6142440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7279F-98EE-4509-B699-E38DA74C3525}" type="datetime1">
              <a:rPr lang="ru-RU" smtClean="0"/>
              <a:pPr/>
              <a:t>29.10.2015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1659630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2213DCD-D913-4D29-969F-7A5AE2D25A4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464E2-3ABC-47DD-A096-6C0C3BC782E7}" type="datetime1">
              <a:rPr lang="ru-RU" smtClean="0"/>
              <a:pPr/>
              <a:t>29.10.2015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93057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C2CFB-2DA9-4E5C-8B37-021000B5B8C5}" type="datetime1">
              <a:rPr lang="ru-RU" smtClean="0"/>
              <a:pPr/>
              <a:t>29.10.2015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903644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4D76B-5B3F-40D2-9965-FAE4FD5712F8}" type="datetime1">
              <a:rPr lang="ru-RU" smtClean="0"/>
              <a:pPr/>
              <a:t>29.10.2015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43801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FDEDC-B627-47D7-AF24-59E78300B449}" type="datetime1">
              <a:rPr lang="ru-RU" smtClean="0"/>
              <a:pPr/>
              <a:t>29.10.2015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418156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505BC-44BA-4E46-8C9F-A2C119E79DF4}" type="datetime1">
              <a:rPr lang="ru-RU" smtClean="0"/>
              <a:pPr/>
              <a:t>29.10.2015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900134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887AF-56D7-4345-AD51-6C671CFC404B}" type="datetime1">
              <a:rPr lang="ru-RU" smtClean="0"/>
              <a:pPr/>
              <a:t>29.10.2015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31780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66775-F53A-40AF-B5C4-FC2A3D0C62B6}" type="datetime1">
              <a:rPr lang="ru-RU" smtClean="0"/>
              <a:pPr/>
              <a:t>29.10.2015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50255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F969F-B2C9-4D24-8664-840BDC0B4B37}" type="datetime1">
              <a:rPr lang="ru-RU" smtClean="0"/>
              <a:pPr/>
              <a:t>29.10.2015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54707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C40F5C6-6845-4A94-8E53-5556638D39F6}" type="datetime1">
              <a:rPr lang="ru-RU" smtClean="0"/>
              <a:pPr/>
              <a:t>29.10.2015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CC97A22-6694-4910-97CD-6DE4C3C95D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15478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5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172200"/>
            <a:ext cx="9144000" cy="522513"/>
          </a:xfrm>
          <a:prstGeom prst="rect">
            <a:avLst/>
          </a:prstGeom>
          <a:solidFill>
            <a:schemeClr val="lt1">
              <a:alpha val="56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146011" y="1478220"/>
            <a:ext cx="483325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600" dirty="0" smtClean="0">
                <a:solidFill>
                  <a:schemeClr val="accent4">
                    <a:lumMod val="50000"/>
                  </a:schemeClr>
                </a:solidFill>
              </a:rPr>
              <a:t>Заняття з елементами тренінгу  </a:t>
            </a:r>
            <a:endParaRPr lang="ru-RU" sz="66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461252">
            <a:off x="533401" y="394588"/>
            <a:ext cx="1934645" cy="182684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42089">
            <a:off x="7263991" y="4130557"/>
            <a:ext cx="1694627" cy="1600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1839107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11-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19900"/>
          </a:xfrm>
          <a:prstGeom prst="rect">
            <a:avLst/>
          </a:prstGeom>
          <a:noFill/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176866" y="504497"/>
            <a:ext cx="6798734" cy="1008993"/>
          </a:xfrm>
        </p:spPr>
        <p:txBody>
          <a:bodyPr>
            <a:normAutofit fontScale="90000"/>
          </a:bodyPr>
          <a:lstStyle/>
          <a:p>
            <a:r>
              <a:rPr lang="ru-RU" b="1" dirty="0" err="1">
                <a:solidFill>
                  <a:srgbClr val="FF0000"/>
                </a:solidFill>
                <a:latin typeface="Arno Pro Display" pitchFamily="18" charset="0"/>
              </a:rPr>
              <a:t>Интолерантный</a:t>
            </a:r>
            <a:r>
              <a:rPr lang="ru-RU" b="1" dirty="0">
                <a:solidFill>
                  <a:srgbClr val="FF0000"/>
                </a:solidFill>
                <a:latin typeface="Arno Pro Display" pitchFamily="18" charset="0"/>
              </a:rPr>
              <a:t> коллектив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76375" y="1600200"/>
            <a:ext cx="7210425" cy="452596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ru-RU" sz="2400" dirty="0">
                <a:latin typeface="Arno Pro Smbd" pitchFamily="18" charset="0"/>
              </a:rPr>
              <a:t>Перебивание, неумение слушать друг друга, нетерпение.</a:t>
            </a:r>
          </a:p>
          <a:p>
            <a:pPr>
              <a:lnSpc>
                <a:spcPct val="90000"/>
              </a:lnSpc>
            </a:pPr>
            <a:r>
              <a:rPr lang="ru-RU" sz="2400" dirty="0">
                <a:latin typeface="Arno Pro Smbd" pitchFamily="18" charset="0"/>
              </a:rPr>
              <a:t>Игнорирование.</a:t>
            </a:r>
          </a:p>
          <a:p>
            <a:pPr>
              <a:lnSpc>
                <a:spcPct val="90000"/>
              </a:lnSpc>
            </a:pPr>
            <a:r>
              <a:rPr lang="ru-RU" sz="2400" dirty="0">
                <a:latin typeface="Arno Pro Smbd" pitchFamily="18" charset="0"/>
              </a:rPr>
              <a:t>Отстранение.</a:t>
            </a:r>
          </a:p>
          <a:p>
            <a:pPr>
              <a:lnSpc>
                <a:spcPct val="90000"/>
              </a:lnSpc>
            </a:pPr>
            <a:r>
              <a:rPr lang="ru-RU" sz="2400" dirty="0">
                <a:latin typeface="Arno Pro Smbd" pitchFamily="18" charset="0"/>
              </a:rPr>
              <a:t>Переход на личности, оскорбление.</a:t>
            </a:r>
          </a:p>
          <a:p>
            <a:pPr>
              <a:lnSpc>
                <a:spcPct val="90000"/>
              </a:lnSpc>
            </a:pPr>
            <a:r>
              <a:rPr lang="ru-RU" sz="2400" dirty="0">
                <a:latin typeface="Arno Pro Smbd" pitchFamily="18" charset="0"/>
              </a:rPr>
              <a:t>Обвинение, упрёки.</a:t>
            </a:r>
          </a:p>
          <a:p>
            <a:pPr>
              <a:lnSpc>
                <a:spcPct val="90000"/>
              </a:lnSpc>
            </a:pPr>
            <a:r>
              <a:rPr lang="ru-RU" sz="2400" dirty="0">
                <a:latin typeface="Arno Pro Smbd" pitchFamily="18" charset="0"/>
              </a:rPr>
              <a:t>Осуждение, критика.</a:t>
            </a:r>
          </a:p>
          <a:p>
            <a:pPr>
              <a:lnSpc>
                <a:spcPct val="90000"/>
              </a:lnSpc>
            </a:pPr>
            <a:r>
              <a:rPr lang="ru-RU" sz="2400" dirty="0">
                <a:latin typeface="Arno Pro Smbd" pitchFamily="18" charset="0"/>
              </a:rPr>
              <a:t>Морализирование, нотации.</a:t>
            </a:r>
          </a:p>
          <a:p>
            <a:pPr>
              <a:lnSpc>
                <a:spcPct val="90000"/>
              </a:lnSpc>
            </a:pPr>
            <a:r>
              <a:rPr lang="ru-RU" sz="2400" dirty="0">
                <a:latin typeface="Arno Pro Smbd" pitchFamily="18" charset="0"/>
              </a:rPr>
              <a:t>Угрозы.</a:t>
            </a:r>
          </a:p>
          <a:p>
            <a:pPr>
              <a:lnSpc>
                <a:spcPct val="90000"/>
              </a:lnSpc>
            </a:pPr>
            <a:r>
              <a:rPr lang="ru-RU" sz="2400" dirty="0">
                <a:latin typeface="Arno Pro Smbd" pitchFamily="18" charset="0"/>
              </a:rPr>
              <a:t>Предостережение, предупреждение.</a:t>
            </a:r>
          </a:p>
          <a:p>
            <a:pPr>
              <a:lnSpc>
                <a:spcPct val="90000"/>
              </a:lnSpc>
            </a:pPr>
            <a:r>
              <a:rPr lang="ru-RU" sz="2400" dirty="0">
                <a:latin typeface="Arno Pro Smbd" pitchFamily="18" charset="0"/>
              </a:rPr>
              <a:t>Приказ, указание.</a:t>
            </a:r>
          </a:p>
          <a:p>
            <a:pPr>
              <a:lnSpc>
                <a:spcPct val="90000"/>
              </a:lnSpc>
            </a:pPr>
            <a:endParaRPr lang="ru-RU" sz="2400" dirty="0">
              <a:latin typeface="Arno Pro Smbd" pitchFamily="18" charset="0"/>
            </a:endParaRPr>
          </a:p>
        </p:txBody>
      </p:sp>
      <p:pic>
        <p:nvPicPr>
          <p:cNvPr id="9221" name="Picture 5" descr="166751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40650" y="1484313"/>
            <a:ext cx="1227138" cy="1690687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11-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19900"/>
          </a:xfrm>
          <a:prstGeom prst="rect">
            <a:avLst/>
          </a:prstGeom>
          <a:noFill/>
        </p:spPr>
      </p:pic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176866" y="551793"/>
            <a:ext cx="6798734" cy="1119353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  <a:latin typeface="Amiga Forever" pitchFamily="2" charset="0"/>
              </a:rPr>
              <a:t>Толерантный коллектив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76375" y="1600200"/>
            <a:ext cx="7210425" cy="4525963"/>
          </a:xfrm>
        </p:spPr>
        <p:txBody>
          <a:bodyPr>
            <a:normAutofit fontScale="92500" lnSpcReduction="10000"/>
          </a:bodyPr>
          <a:lstStyle/>
          <a:p>
            <a:r>
              <a:rPr lang="ru-RU" sz="2400" dirty="0">
                <a:latin typeface="Arno Pro Display" pitchFamily="18" charset="0"/>
              </a:rPr>
              <a:t>Умение внимательно слушать и слышать.</a:t>
            </a:r>
          </a:p>
          <a:p>
            <a:r>
              <a:rPr lang="ru-RU" sz="2400" dirty="0">
                <a:latin typeface="Arno Pro Display" pitchFamily="18" charset="0"/>
              </a:rPr>
              <a:t>Стремление разобраться, расспрашивание.</a:t>
            </a:r>
          </a:p>
          <a:p>
            <a:r>
              <a:rPr lang="ru-RU" sz="2400" dirty="0">
                <a:latin typeface="Arno Pro Display" pitchFamily="18" charset="0"/>
              </a:rPr>
              <a:t>Совет, предложение.</a:t>
            </a:r>
          </a:p>
          <a:p>
            <a:r>
              <a:rPr lang="ru-RU" sz="2400" dirty="0">
                <a:latin typeface="Arno Pro Display" pitchFamily="18" charset="0"/>
              </a:rPr>
              <a:t>Похвала, согласие.</a:t>
            </a:r>
          </a:p>
          <a:p>
            <a:r>
              <a:rPr lang="ru-RU" sz="2400" dirty="0">
                <a:latin typeface="Arno Pro Display" pitchFamily="18" charset="0"/>
              </a:rPr>
              <a:t>Подбадривание.</a:t>
            </a:r>
          </a:p>
          <a:p>
            <a:r>
              <a:rPr lang="ru-RU" sz="2400" dirty="0">
                <a:latin typeface="Arno Pro Display" pitchFamily="18" charset="0"/>
              </a:rPr>
              <a:t>Благожелательность.</a:t>
            </a:r>
          </a:p>
          <a:p>
            <a:r>
              <a:rPr lang="ru-RU" sz="2400" dirty="0">
                <a:latin typeface="Arno Pro Display" pitchFamily="18" charset="0"/>
              </a:rPr>
              <a:t>Утешение.</a:t>
            </a:r>
          </a:p>
          <a:p>
            <a:r>
              <a:rPr lang="ru-RU" sz="2400" dirty="0">
                <a:latin typeface="Arno Pro Display" pitchFamily="18" charset="0"/>
              </a:rPr>
              <a:t>Уважение.</a:t>
            </a:r>
          </a:p>
          <a:p>
            <a:r>
              <a:rPr lang="ru-RU" sz="2400" dirty="0" err="1">
                <a:latin typeface="Arno Pro Display" pitchFamily="18" charset="0"/>
              </a:rPr>
              <a:t>Эмпатия</a:t>
            </a:r>
            <a:r>
              <a:rPr lang="ru-RU" sz="2400" dirty="0">
                <a:latin typeface="Arno Pro Display" pitchFamily="18" charset="0"/>
              </a:rPr>
              <a:t>.</a:t>
            </a:r>
          </a:p>
          <a:p>
            <a:r>
              <a:rPr lang="ru-RU" sz="2400" dirty="0">
                <a:latin typeface="Arno Pro Display" pitchFamily="18" charset="0"/>
              </a:rPr>
              <a:t>Поддержка.</a:t>
            </a:r>
          </a:p>
        </p:txBody>
      </p:sp>
      <p:pic>
        <p:nvPicPr>
          <p:cNvPr id="10245" name="Picture 5" descr="л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188" y="1125538"/>
            <a:ext cx="1276350" cy="1633537"/>
          </a:xfrm>
          <a:prstGeom prst="rect">
            <a:avLst/>
          </a:prstGeom>
          <a:noFill/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172200"/>
            <a:ext cx="9144000" cy="522513"/>
          </a:xfrm>
          <a:prstGeom prst="rect">
            <a:avLst/>
          </a:prstGeom>
          <a:solidFill>
            <a:schemeClr val="lt1">
              <a:alpha val="56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461252">
            <a:off x="533401" y="394588"/>
            <a:ext cx="1934645" cy="182684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42089">
            <a:off x="7263991" y="4130557"/>
            <a:ext cx="1694627" cy="1600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69876" y="2384075"/>
            <a:ext cx="623843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chemeClr val="accent4">
                    <a:lumMod val="50000"/>
                  </a:schemeClr>
                </a:solidFill>
              </a:rPr>
              <a:t>  Притча </a:t>
            </a:r>
          </a:p>
          <a:p>
            <a:pPr algn="ctr"/>
            <a:r>
              <a:rPr lang="ru-RU" sz="6600" b="1" dirty="0" smtClean="0">
                <a:solidFill>
                  <a:schemeClr val="accent4">
                    <a:lumMod val="50000"/>
                  </a:schemeClr>
                </a:solidFill>
              </a:rPr>
              <a:t>про добру </a:t>
            </a:r>
            <a:r>
              <a:rPr lang="ru-RU" sz="6600" b="1" dirty="0" err="1" smtClean="0">
                <a:solidFill>
                  <a:schemeClr val="accent4">
                    <a:lumMod val="50000"/>
                  </a:schemeClr>
                </a:solidFill>
              </a:rPr>
              <a:t>сім</a:t>
            </a:r>
            <a:r>
              <a:rPr lang="en-US" sz="6600" b="1" dirty="0" smtClean="0">
                <a:solidFill>
                  <a:schemeClr val="accent4">
                    <a:lumMod val="50000"/>
                  </a:schemeClr>
                </a:solidFill>
              </a:rPr>
              <a:t>’</a:t>
            </a:r>
            <a:r>
              <a:rPr lang="uk-UA" sz="6600" b="1" dirty="0" smtClean="0">
                <a:solidFill>
                  <a:schemeClr val="accent4">
                    <a:lumMod val="50000"/>
                  </a:schemeClr>
                </a:solidFill>
              </a:rPr>
              <a:t>ю</a:t>
            </a:r>
            <a:endParaRPr lang="ru-RU" sz="66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18391079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76866" y="915338"/>
            <a:ext cx="6798734" cy="1071118"/>
          </a:xfrm>
        </p:spPr>
        <p:txBody>
          <a:bodyPr/>
          <a:lstStyle/>
          <a:p>
            <a:r>
              <a:rPr lang="uk-UA" b="1" dirty="0" smtClean="0"/>
              <a:t>Про добру сім</a:t>
            </a:r>
            <a:r>
              <a:rPr lang="en-US" b="1" dirty="0" smtClean="0"/>
              <a:t>’</a:t>
            </a:r>
            <a:r>
              <a:rPr lang="uk-UA" b="1" dirty="0" smtClean="0"/>
              <a:t>ю</a:t>
            </a:r>
            <a:endParaRPr lang="ru-RU" b="1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176865" y="1954925"/>
            <a:ext cx="6798736" cy="3980208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uk-UA" b="1" dirty="0" smtClean="0"/>
              <a:t>         В одній китайській сім’ї жило більше 100 осіб разом мирно й дружно, без сварок і суперечок. Правитель країни позаздрив їхній злагоді й спеціально приїхав дізнатись, у чому ж тут секрет. Старійшина всього роду довго щось писав на папері, а потім віддав його правителю. На аркуші було лише три слова: ЛЮБОВ, ТЕРПІННЯ, ПРОЩЕННЯ. </a:t>
            </a:r>
            <a:endParaRPr lang="ru-RU" b="1" dirty="0" smtClean="0"/>
          </a:p>
          <a:p>
            <a:pPr algn="just">
              <a:buNone/>
            </a:pPr>
            <a:r>
              <a:rPr lang="uk-UA" b="1" dirty="0" smtClean="0"/>
              <a:t>– І це все?, - здивувався правитель.</a:t>
            </a:r>
            <a:endParaRPr lang="ru-RU" b="1" dirty="0" smtClean="0"/>
          </a:p>
          <a:p>
            <a:pPr algn="just">
              <a:buNone/>
            </a:pPr>
            <a:r>
              <a:rPr lang="uk-UA" b="1" dirty="0" smtClean="0"/>
              <a:t>- Так, - відповів старійшина, - але </a:t>
            </a:r>
            <a:r>
              <a:rPr lang="uk-UA" b="1" i="1" dirty="0" smtClean="0"/>
              <a:t>сто</a:t>
            </a:r>
            <a:r>
              <a:rPr lang="uk-UA" b="1" dirty="0" smtClean="0"/>
              <a:t> разів любов, </a:t>
            </a:r>
            <a:r>
              <a:rPr lang="uk-UA" b="1" i="1" dirty="0" smtClean="0"/>
              <a:t>сто</a:t>
            </a:r>
            <a:r>
              <a:rPr lang="uk-UA" b="1" dirty="0" smtClean="0"/>
              <a:t> разів терпіння, </a:t>
            </a:r>
            <a:r>
              <a:rPr lang="uk-UA" b="1" i="1" dirty="0" smtClean="0"/>
              <a:t>сто</a:t>
            </a:r>
            <a:r>
              <a:rPr lang="uk-UA" b="1" dirty="0" smtClean="0"/>
              <a:t> разів прощення.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97A22-6694-4910-97CD-6DE4C3C95D31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6193971"/>
            <a:ext cx="9144000" cy="489856"/>
          </a:xfrm>
          <a:prstGeom prst="rect">
            <a:avLst/>
          </a:prstGeom>
          <a:solidFill>
            <a:schemeClr val="lt1">
              <a:alpha val="56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505377" y="6324599"/>
            <a:ext cx="395510" cy="279400"/>
          </a:xfrm>
        </p:spPr>
        <p:txBody>
          <a:bodyPr/>
          <a:lstStyle/>
          <a:p>
            <a:fld id="{8CC97A22-6694-4910-97CD-6DE4C3C95D31}" type="slidenum">
              <a:rPr lang="ru-RU" sz="14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/>
              <a:t>14</a:t>
            </a:fld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859973"/>
          </a:xfrm>
          <a:prstGeom prst="rect">
            <a:avLst/>
          </a:prstGeom>
          <a:blipFill dpi="0" rotWithShape="1">
            <a:blip r:embed="rId2" cstate="print">
              <a:alphaModFix amt="61000"/>
              <a:duotone>
                <a:schemeClr val="accent6">
                  <a:shade val="74000"/>
                  <a:satMod val="130000"/>
                  <a:lumMod val="90000"/>
                </a:schemeClr>
                <a:schemeClr val="accent6">
                  <a:tint val="94000"/>
                  <a:satMod val="120000"/>
                  <a:lumMod val="104000"/>
                </a:schemeClr>
              </a:duotone>
            </a:blip>
            <a:srcRect/>
            <a:tile tx="0" ty="0" sx="100000" sy="100000" flip="none" algn="tl"/>
          </a:blip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634525" y="0"/>
            <a:ext cx="68688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Гра</a:t>
            </a:r>
            <a:r>
              <a:rPr lang="ru-RU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«</a:t>
            </a:r>
            <a:r>
              <a:rPr lang="ru-RU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Асоціативний</a:t>
            </a:r>
            <a:r>
              <a:rPr lang="ru-RU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ряд»</a:t>
            </a:r>
            <a:endParaRPr lang="ru-RU" sz="4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18309" y="704608"/>
            <a:ext cx="889319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spc="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 – </a:t>
            </a:r>
          </a:p>
          <a:p>
            <a:r>
              <a:rPr lang="uk-UA" sz="2800" spc="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 –</a:t>
            </a:r>
          </a:p>
          <a:p>
            <a:r>
              <a:rPr lang="uk-UA" sz="2800" spc="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 –</a:t>
            </a:r>
          </a:p>
          <a:p>
            <a:r>
              <a:rPr lang="uk-UA" sz="2800" spc="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 –</a:t>
            </a:r>
          </a:p>
          <a:p>
            <a:r>
              <a:rPr lang="uk-UA" sz="2800" spc="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 – </a:t>
            </a:r>
          </a:p>
          <a:p>
            <a:r>
              <a:rPr lang="uk-UA" sz="2800" spc="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 –</a:t>
            </a:r>
          </a:p>
          <a:p>
            <a:r>
              <a:rPr lang="uk-UA" sz="2800" spc="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 -</a:t>
            </a:r>
          </a:p>
          <a:p>
            <a:r>
              <a:rPr lang="uk-UA" sz="2800" spc="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 - </a:t>
            </a:r>
          </a:p>
          <a:p>
            <a:r>
              <a:rPr lang="uk-UA" sz="2800" spc="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 - </a:t>
            </a:r>
          </a:p>
          <a:p>
            <a:r>
              <a:rPr lang="uk-UA" sz="2800" spc="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І -</a:t>
            </a:r>
          </a:p>
          <a:p>
            <a:r>
              <a:rPr lang="uk-UA" sz="2800" spc="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-</a:t>
            </a:r>
          </a:p>
          <a:p>
            <a:r>
              <a:rPr lang="uk-UA" sz="2800" spc="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 - </a:t>
            </a:r>
          </a:p>
          <a:p>
            <a:r>
              <a:rPr lang="uk-UA" sz="2800" spc="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Ь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4619" y="150487"/>
            <a:ext cx="648657" cy="61251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85863743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172200"/>
            <a:ext cx="9144000" cy="522513"/>
          </a:xfrm>
          <a:prstGeom prst="rect">
            <a:avLst/>
          </a:prstGeom>
          <a:solidFill>
            <a:schemeClr val="lt1">
              <a:alpha val="56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461252">
            <a:off x="533401" y="394588"/>
            <a:ext cx="1934645" cy="182684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42089">
            <a:off x="7263991" y="4130557"/>
            <a:ext cx="1694627" cy="1600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95514" y="2315705"/>
            <a:ext cx="614442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600" b="1" dirty="0" smtClean="0">
                <a:solidFill>
                  <a:schemeClr val="accent4">
                    <a:lumMod val="50000"/>
                  </a:schemeClr>
                </a:solidFill>
              </a:rPr>
              <a:t>Завдання </a:t>
            </a:r>
          </a:p>
          <a:p>
            <a:r>
              <a:rPr lang="uk-UA" sz="6600" b="1" dirty="0" err="1" smtClean="0">
                <a:solidFill>
                  <a:schemeClr val="accent4">
                    <a:lumMod val="50000"/>
                  </a:schemeClr>
                </a:solidFill>
              </a:rPr>
              <a:t>“На</a:t>
            </a:r>
            <a:r>
              <a:rPr lang="uk-UA" sz="6600" b="1" dirty="0" smtClean="0">
                <a:solidFill>
                  <a:schemeClr val="accent4">
                    <a:lumMod val="50000"/>
                  </a:schemeClr>
                </a:solidFill>
              </a:rPr>
              <a:t> мою</a:t>
            </a:r>
          </a:p>
          <a:p>
            <a:pPr algn="r"/>
            <a:r>
              <a:rPr lang="uk-UA" sz="6600" b="1" dirty="0" smtClean="0">
                <a:solidFill>
                  <a:schemeClr val="accent4">
                    <a:lumMod val="50000"/>
                  </a:schemeClr>
                </a:solidFill>
              </a:rPr>
              <a:t> думку…”</a:t>
            </a:r>
            <a:endParaRPr lang="ru-RU" sz="66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18391079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505377" y="6324599"/>
            <a:ext cx="395510" cy="279400"/>
          </a:xfrm>
        </p:spPr>
        <p:txBody>
          <a:bodyPr/>
          <a:lstStyle/>
          <a:p>
            <a:fld id="{8CC97A22-6694-4910-97CD-6DE4C3C95D31}" type="slidenum">
              <a:rPr lang="ru-RU" sz="14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/>
              <a:t>16</a:t>
            </a:fld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664030"/>
            <a:ext cx="9144000" cy="859973"/>
          </a:xfrm>
          <a:prstGeom prst="rect">
            <a:avLst/>
          </a:prstGeom>
          <a:blipFill dpi="0" rotWithShape="1">
            <a:blip r:embed="rId2" cstate="print">
              <a:alphaModFix amt="61000"/>
              <a:duotone>
                <a:schemeClr val="accent6">
                  <a:shade val="74000"/>
                  <a:satMod val="130000"/>
                  <a:lumMod val="90000"/>
                </a:schemeClr>
                <a:schemeClr val="accent6">
                  <a:tint val="94000"/>
                  <a:satMod val="120000"/>
                  <a:lumMod val="104000"/>
                </a:schemeClr>
              </a:duotone>
            </a:blip>
            <a:srcRect/>
            <a:tile tx="0" ty="0" sx="100000" sy="100000" flip="none" algn="tl"/>
          </a:blip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54988" y="821818"/>
            <a:ext cx="79903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/>
              <a:t>Завдання </a:t>
            </a:r>
            <a:r>
              <a:rPr lang="uk-UA" sz="3200" b="1" dirty="0" err="1" smtClean="0"/>
              <a:t>“На</a:t>
            </a:r>
            <a:r>
              <a:rPr lang="uk-UA" sz="3200" b="1" dirty="0" smtClean="0"/>
              <a:t> мою думку…”</a:t>
            </a:r>
            <a:endParaRPr lang="ru-RU" sz="3200" b="1" dirty="0" smtClean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803" y="526501"/>
            <a:ext cx="648657" cy="612513"/>
          </a:xfrm>
          <a:prstGeom prst="rect">
            <a:avLst/>
          </a:prstGeom>
        </p:spPr>
      </p:pic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757646" y="1907197"/>
            <a:ext cx="7620000" cy="341632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Ситуація 1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Учні шостого класу після уроків вирішили пограти у м'яч на шкільному майданчику, але виявилось, що його вже зайняли учні сьомого класу. Незважаючи на прохання, семикласники не хотіли залишати майданчик. Тоді шестикласники, грубо глузуючи і жбурляючи каміння, стали їм заважати. Учні сьомого класу покинули гру і вчинили бійку із шестикласниками.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Запропонуйте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розумне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вирішення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цього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конфлікту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85863743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505377" y="6324599"/>
            <a:ext cx="395510" cy="279400"/>
          </a:xfrm>
        </p:spPr>
        <p:txBody>
          <a:bodyPr/>
          <a:lstStyle/>
          <a:p>
            <a:fld id="{8CC97A22-6694-4910-97CD-6DE4C3C95D31}" type="slidenum">
              <a:rPr lang="ru-RU" sz="14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/>
              <a:t>17</a:t>
            </a:fld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664030"/>
            <a:ext cx="9144000" cy="859973"/>
          </a:xfrm>
          <a:prstGeom prst="rect">
            <a:avLst/>
          </a:prstGeom>
          <a:blipFill dpi="0" rotWithShape="1">
            <a:blip r:embed="rId2" cstate="print">
              <a:alphaModFix amt="61000"/>
              <a:duotone>
                <a:schemeClr val="accent6">
                  <a:shade val="74000"/>
                  <a:satMod val="130000"/>
                  <a:lumMod val="90000"/>
                </a:schemeClr>
                <a:schemeClr val="accent6">
                  <a:tint val="94000"/>
                  <a:satMod val="120000"/>
                  <a:lumMod val="104000"/>
                </a:schemeClr>
              </a:duotone>
            </a:blip>
            <a:srcRect/>
            <a:tile tx="0" ty="0" sx="100000" sy="100000" flip="none" algn="tl"/>
          </a:blip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54988" y="821818"/>
            <a:ext cx="79903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/>
              <a:t>Завдання </a:t>
            </a:r>
            <a:r>
              <a:rPr lang="uk-UA" sz="3200" b="1" dirty="0" err="1" smtClean="0"/>
              <a:t>“На</a:t>
            </a:r>
            <a:r>
              <a:rPr lang="uk-UA" sz="3200" b="1" dirty="0" smtClean="0"/>
              <a:t> мою думку…”</a:t>
            </a:r>
            <a:endParaRPr lang="ru-RU" sz="3200" b="1" dirty="0" smtClean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803" y="526501"/>
            <a:ext cx="648657" cy="612513"/>
          </a:xfrm>
          <a:prstGeom prst="rect">
            <a:avLst/>
          </a:prstGeom>
        </p:spPr>
      </p:pic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757646" y="2220686"/>
            <a:ext cx="7559040" cy="30469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Ситуація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2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Одного разу взимку однокласники грали у сніжки біля школи. Раптом хтось поцілив одному з хлопців сніжком в обличчя. Не з'ясувавши, хто саме зробив йому боляче, хлопчик підійшов до першого-ліпшого однокласника і став вимагати вибачення. Той обурився, і суперечка перейшла в бійку.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Запропонуйте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розумне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вирішення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цього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конфлікту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85863743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505377" y="6324599"/>
            <a:ext cx="395510" cy="279400"/>
          </a:xfrm>
        </p:spPr>
        <p:txBody>
          <a:bodyPr/>
          <a:lstStyle/>
          <a:p>
            <a:fld id="{8CC97A22-6694-4910-97CD-6DE4C3C95D31}" type="slidenum">
              <a:rPr lang="ru-RU" sz="14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/>
              <a:t>18</a:t>
            </a:fld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664030"/>
            <a:ext cx="9144000" cy="859973"/>
          </a:xfrm>
          <a:prstGeom prst="rect">
            <a:avLst/>
          </a:prstGeom>
          <a:blipFill dpi="0" rotWithShape="1">
            <a:blip r:embed="rId2" cstate="print">
              <a:alphaModFix amt="61000"/>
              <a:duotone>
                <a:schemeClr val="accent6">
                  <a:shade val="74000"/>
                  <a:satMod val="130000"/>
                  <a:lumMod val="90000"/>
                </a:schemeClr>
                <a:schemeClr val="accent6">
                  <a:tint val="94000"/>
                  <a:satMod val="120000"/>
                  <a:lumMod val="104000"/>
                </a:schemeClr>
              </a:duotone>
            </a:blip>
            <a:srcRect/>
            <a:tile tx="0" ty="0" sx="100000" sy="100000" flip="none" algn="tl"/>
          </a:blip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54988" y="821818"/>
            <a:ext cx="79903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/>
              <a:t>Завдання </a:t>
            </a:r>
            <a:r>
              <a:rPr lang="uk-UA" sz="3200" b="1" dirty="0" err="1" smtClean="0"/>
              <a:t>“На</a:t>
            </a:r>
            <a:r>
              <a:rPr lang="uk-UA" sz="3200" b="1" dirty="0" smtClean="0"/>
              <a:t> мою думку…”</a:t>
            </a:r>
            <a:endParaRPr lang="ru-RU" sz="3200" b="1" dirty="0" smtClean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803" y="526501"/>
            <a:ext cx="648657" cy="612513"/>
          </a:xfrm>
          <a:prstGeom prst="rect">
            <a:avLst/>
          </a:prstGeom>
        </p:spPr>
      </p:pic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1008405" y="1700613"/>
            <a:ext cx="7106194" cy="415498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Ситуація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З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Учениця відповідає біля дошки. Але варто дівчинці трошки замислитись, як однокласники відразу піднімають руки, щоб відповісти. Деякі з них висловлюють невдоволення і кепкують, що дівчинка «не знає відповіді на таке просте запитання». Учениця, хвилюючись, починає плутатись і невдовзі зовсім збивається, на її очах виступають сльози.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Як у цій ситуації мали б повестися дівчинка, учитель і однокласники?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85863743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505377" y="6324599"/>
            <a:ext cx="395510" cy="279400"/>
          </a:xfrm>
        </p:spPr>
        <p:txBody>
          <a:bodyPr/>
          <a:lstStyle/>
          <a:p>
            <a:fld id="{8CC97A22-6694-4910-97CD-6DE4C3C95D31}" type="slidenum">
              <a:rPr lang="ru-RU" sz="14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/>
              <a:t>19</a:t>
            </a:fld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664030"/>
            <a:ext cx="9144000" cy="859973"/>
          </a:xfrm>
          <a:prstGeom prst="rect">
            <a:avLst/>
          </a:prstGeom>
          <a:blipFill dpi="0" rotWithShape="1">
            <a:blip r:embed="rId2" cstate="print">
              <a:alphaModFix amt="61000"/>
              <a:duotone>
                <a:schemeClr val="accent6">
                  <a:shade val="74000"/>
                  <a:satMod val="130000"/>
                  <a:lumMod val="90000"/>
                </a:schemeClr>
                <a:schemeClr val="accent6">
                  <a:tint val="94000"/>
                  <a:satMod val="120000"/>
                  <a:lumMod val="104000"/>
                </a:schemeClr>
              </a:duotone>
            </a:blip>
            <a:srcRect/>
            <a:tile tx="0" ty="0" sx="100000" sy="100000" flip="none" algn="tl"/>
          </a:blip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54988" y="821818"/>
            <a:ext cx="79903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/>
              <a:t>Завдання </a:t>
            </a:r>
            <a:r>
              <a:rPr lang="uk-UA" sz="3200" b="1" dirty="0" err="1" smtClean="0"/>
              <a:t>“На</a:t>
            </a:r>
            <a:r>
              <a:rPr lang="uk-UA" sz="3200" b="1" dirty="0" smtClean="0"/>
              <a:t> мою думку…”</a:t>
            </a:r>
            <a:endParaRPr lang="ru-RU" sz="3200" b="1" dirty="0" smtClean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803" y="526501"/>
            <a:ext cx="648657" cy="612513"/>
          </a:xfrm>
          <a:prstGeom prst="rect">
            <a:avLst/>
          </a:prstGeom>
        </p:spPr>
      </p:pic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792488" y="1976854"/>
            <a:ext cx="7515497" cy="30469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Ситуація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4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Урок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фізкультури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Завдання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для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хлопчиків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–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підтугування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на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перекладині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 Один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з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них не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може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піднятися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на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декілька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сантиметрів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Лунає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сміх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з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усіх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сторін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чути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дошкульні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слова. Хлопчик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червоніє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це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ще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більше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заводить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однокласників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Як у цій ситуації мали б повестися хлопчик , учитель і однокласники?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85863743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6193971"/>
            <a:ext cx="9144000" cy="489856"/>
          </a:xfrm>
          <a:prstGeom prst="rect">
            <a:avLst/>
          </a:prstGeom>
          <a:solidFill>
            <a:schemeClr val="lt1">
              <a:alpha val="56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505377" y="6324599"/>
            <a:ext cx="395510" cy="279400"/>
          </a:xfrm>
        </p:spPr>
        <p:txBody>
          <a:bodyPr/>
          <a:lstStyle/>
          <a:p>
            <a:fld id="{8CC97A22-6694-4910-97CD-6DE4C3C95D31}" type="slidenum">
              <a:rPr lang="ru-RU" sz="14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/>
              <a:t>2</a:t>
            </a:fld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402772"/>
            <a:ext cx="9144000" cy="859973"/>
          </a:xfrm>
          <a:prstGeom prst="rect">
            <a:avLst/>
          </a:prstGeom>
          <a:blipFill dpi="0" rotWithShape="1">
            <a:blip r:embed="rId3" cstate="print">
              <a:alphaModFix amt="61000"/>
              <a:duotone>
                <a:schemeClr val="accent6">
                  <a:shade val="74000"/>
                  <a:satMod val="130000"/>
                  <a:lumMod val="90000"/>
                </a:schemeClr>
                <a:schemeClr val="accent6">
                  <a:tint val="94000"/>
                  <a:satMod val="120000"/>
                  <a:lumMod val="104000"/>
                </a:schemeClr>
              </a:duotone>
            </a:blip>
            <a:srcRect/>
            <a:tile tx="0" ty="0" sx="100000" sy="100000" flip="none" algn="tl"/>
          </a:blip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694509" y="404943"/>
            <a:ext cx="68688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</a:rPr>
              <a:t>Епіграф: </a:t>
            </a:r>
            <a:endParaRPr lang="ru-RU" sz="5400" b="1" dirty="0">
              <a:solidFill>
                <a:schemeClr val="tx1">
                  <a:lumMod val="85000"/>
                  <a:lumOff val="1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803" y="526501"/>
            <a:ext cx="648657" cy="612513"/>
          </a:xfrm>
          <a:prstGeom prst="rect">
            <a:avLst/>
          </a:prstGeom>
        </p:spPr>
      </p:pic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661851" y="1741714"/>
            <a:ext cx="7846423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sz="3600" b="1" dirty="0"/>
              <a:t>«Усі люди мають недоліки –  хто більші, хто менші</a:t>
            </a:r>
            <a:r>
              <a:rPr lang="uk-UA" sz="3600" b="1" dirty="0" smtClean="0"/>
              <a:t>. Ось </a:t>
            </a:r>
            <a:r>
              <a:rPr lang="uk-UA" sz="3600" b="1" dirty="0"/>
              <a:t>чому і   дружба, і допомога, і спілкування </a:t>
            </a:r>
            <a:r>
              <a:rPr lang="uk-UA" sz="3600" b="1" dirty="0" smtClean="0"/>
              <a:t>були </a:t>
            </a:r>
            <a:r>
              <a:rPr lang="uk-UA" sz="3600" b="1" dirty="0"/>
              <a:t>б </a:t>
            </a:r>
            <a:r>
              <a:rPr lang="uk-UA" sz="3600" b="1" dirty="0" smtClean="0"/>
              <a:t>неможливими</a:t>
            </a:r>
            <a:r>
              <a:rPr lang="uk-UA" sz="3600" b="1" dirty="0"/>
              <a:t>, </a:t>
            </a:r>
            <a:r>
              <a:rPr lang="uk-UA" sz="3600" b="1" dirty="0" smtClean="0"/>
              <a:t>якби </a:t>
            </a:r>
            <a:r>
              <a:rPr lang="uk-UA" sz="3600" b="1" dirty="0"/>
              <a:t>не існувало між нами    взаємної терпимості»  </a:t>
            </a:r>
            <a:br>
              <a:rPr lang="uk-UA" sz="3600" b="1" dirty="0"/>
            </a:br>
            <a:r>
              <a:rPr lang="uk-UA" b="1" dirty="0"/>
              <a:t> 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uk-UA" sz="2400" b="1" i="1" dirty="0"/>
              <a:t>                                            Г. </a:t>
            </a:r>
            <a:r>
              <a:rPr lang="uk-UA" sz="2400" b="1" i="1" dirty="0" err="1"/>
              <a:t>Гвіччардіні</a:t>
            </a:r>
            <a:r>
              <a:rPr lang="uk-UA" sz="2400" b="1" i="1" dirty="0"/>
              <a:t>  – </a:t>
            </a:r>
            <a:r>
              <a:rPr lang="uk-UA" sz="2400" b="1" i="1" dirty="0" smtClean="0"/>
              <a:t> італійський</a:t>
            </a:r>
            <a:endParaRPr lang="uk-UA" sz="2400" b="1" i="1" dirty="0"/>
          </a:p>
          <a:p>
            <a:pPr>
              <a:defRPr/>
            </a:pPr>
            <a:r>
              <a:rPr lang="uk-UA" sz="2400" b="1" i="1" dirty="0"/>
              <a:t>                                             історик, філософ-гуманіст</a:t>
            </a:r>
            <a:endParaRPr lang="ru-RU" sz="2400" b="1" i="1" dirty="0"/>
          </a:p>
        </p:txBody>
      </p:sp>
    </p:spTree>
    <p:extLst>
      <p:ext uri="{BB962C8B-B14F-4D97-AF65-F5344CB8AC3E}">
        <p14:creationId xmlns="" xmlns:p14="http://schemas.microsoft.com/office/powerpoint/2010/main" val="1185863743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172200"/>
            <a:ext cx="9144000" cy="522513"/>
          </a:xfrm>
          <a:prstGeom prst="rect">
            <a:avLst/>
          </a:prstGeom>
          <a:solidFill>
            <a:schemeClr val="lt1">
              <a:alpha val="56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461252">
            <a:off x="113496" y="121190"/>
            <a:ext cx="1934645" cy="182684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42089">
            <a:off x="7263990" y="4267290"/>
            <a:ext cx="1694627" cy="1600200"/>
          </a:xfrm>
          <a:prstGeom prst="rect">
            <a:avLst/>
          </a:prstGeom>
        </p:spPr>
      </p:pic>
      <p:pic>
        <p:nvPicPr>
          <p:cNvPr id="6" name="Picture 4" descr="H:\Documents and Settings\Aida\Рабочий стол\Рисунок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67327" y="1333144"/>
            <a:ext cx="6349525" cy="4231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ELPHRG01.wav">
            <a:hlinkClick r:id="" action="ppaction://media"/>
          </p:cNvPr>
          <p:cNvPicPr>
            <a:picLocks noRot="1" noChangeAspect="1"/>
          </p:cNvPicPr>
          <p:nvPr>
            <a:wavAudioFile r:embed="rId1" name="ELPHRG01.wav"/>
          </p:nvPr>
        </p:nvPicPr>
        <p:blipFill>
          <a:blip r:embed="rId8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18391079"/>
      </p:ext>
    </p:extLst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6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505377" y="6324599"/>
            <a:ext cx="395510" cy="279400"/>
          </a:xfrm>
        </p:spPr>
        <p:txBody>
          <a:bodyPr/>
          <a:lstStyle/>
          <a:p>
            <a:fld id="{8CC97A22-6694-4910-97CD-6DE4C3C95D31}" type="slidenum">
              <a:rPr lang="ru-RU" sz="14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/>
              <a:t>21</a:t>
            </a:fld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402772"/>
            <a:ext cx="9144000" cy="859973"/>
          </a:xfrm>
          <a:prstGeom prst="rect">
            <a:avLst/>
          </a:prstGeom>
          <a:blipFill dpi="0" rotWithShape="1">
            <a:blip r:embed="rId2" cstate="print">
              <a:alphaModFix amt="61000"/>
              <a:duotone>
                <a:schemeClr val="accent6">
                  <a:shade val="74000"/>
                  <a:satMod val="130000"/>
                  <a:lumMod val="90000"/>
                </a:schemeClr>
                <a:schemeClr val="accent6">
                  <a:tint val="94000"/>
                  <a:satMod val="120000"/>
                  <a:lumMod val="104000"/>
                </a:schemeClr>
              </a:duotone>
            </a:blip>
            <a:srcRect/>
            <a:tile tx="0" ty="0" sx="100000" sy="100000" flip="none" algn="tl"/>
          </a:blip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98207" y="500739"/>
            <a:ext cx="774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/>
              <a:t>Мішечок порад </a:t>
            </a:r>
            <a:endParaRPr lang="ru-RU" sz="3600" b="1" dirty="0" smtClean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803" y="526501"/>
            <a:ext cx="648657" cy="612513"/>
          </a:xfrm>
          <a:prstGeom prst="rect">
            <a:avLst/>
          </a:prstGeom>
        </p:spPr>
      </p:pic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640933" y="1281865"/>
            <a:ext cx="785358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97309" y="1394621"/>
            <a:ext cx="73921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defRPr/>
            </a:pPr>
            <a:endParaRPr lang="uk-UA" sz="36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63125" y="1183031"/>
            <a:ext cx="748611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uk-UA" sz="2800" b="1" dirty="0" smtClean="0"/>
              <a:t>будьте готові до того, що всі люди різні – не кращі й не гірші, а просто різні;</a:t>
            </a:r>
          </a:p>
          <a:p>
            <a:pPr marL="457200" indent="-457200">
              <a:buFont typeface="Arial" charset="0"/>
              <a:buChar char="•"/>
            </a:pPr>
            <a:r>
              <a:rPr lang="uk-UA" sz="2800" b="1" dirty="0" smtClean="0"/>
              <a:t>навчіться сприймати людей такими, якими вони є, не намагайтесь змінити в них те, що нам не подобається;</a:t>
            </a:r>
          </a:p>
          <a:p>
            <a:pPr marL="457200" indent="-457200">
              <a:buFont typeface="Arial" charset="0"/>
              <a:buChar char="•"/>
            </a:pPr>
            <a:r>
              <a:rPr lang="uk-UA" sz="2800" b="1" dirty="0" smtClean="0"/>
              <a:t>цінуйте в кожній людині особистість і поважайте її думки, почуття, переконання, незалежно від того, чи збігаються вони з вашими;</a:t>
            </a:r>
          </a:p>
          <a:p>
            <a:pPr marL="457200" indent="-457200">
              <a:buFont typeface="Arial" charset="0"/>
              <a:buChar char="•"/>
            </a:pPr>
            <a:r>
              <a:rPr lang="uk-UA" sz="2800" b="1" dirty="0" smtClean="0"/>
              <a:t>зберігайте „ своє обличчя ”, знайдіть себе і за будь-яких обставин залишайтеся самим собою.</a:t>
            </a:r>
          </a:p>
        </p:txBody>
      </p:sp>
    </p:spTree>
    <p:extLst>
      <p:ext uri="{BB962C8B-B14F-4D97-AF65-F5344CB8AC3E}">
        <p14:creationId xmlns="" xmlns:p14="http://schemas.microsoft.com/office/powerpoint/2010/main" val="1185863743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505377" y="6324599"/>
            <a:ext cx="395510" cy="279400"/>
          </a:xfrm>
        </p:spPr>
        <p:txBody>
          <a:bodyPr/>
          <a:lstStyle/>
          <a:p>
            <a:fld id="{8CC97A22-6694-4910-97CD-6DE4C3C95D31}" type="slidenum">
              <a:rPr lang="ru-RU" sz="14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/>
              <a:t>22</a:t>
            </a:fld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402772"/>
            <a:ext cx="9144000" cy="859973"/>
          </a:xfrm>
          <a:prstGeom prst="rect">
            <a:avLst/>
          </a:prstGeom>
          <a:blipFill dpi="0" rotWithShape="1">
            <a:blip r:embed="rId2" cstate="print">
              <a:alphaModFix amt="61000"/>
              <a:duotone>
                <a:schemeClr val="accent6">
                  <a:shade val="74000"/>
                  <a:satMod val="130000"/>
                  <a:lumMod val="90000"/>
                </a:schemeClr>
                <a:schemeClr val="accent6">
                  <a:tint val="94000"/>
                  <a:satMod val="120000"/>
                  <a:lumMod val="104000"/>
                </a:schemeClr>
              </a:duotone>
            </a:blip>
            <a:srcRect/>
            <a:tile tx="0" ty="0" sx="100000" sy="100000" flip="none" algn="tl"/>
          </a:blip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98207" y="500739"/>
            <a:ext cx="774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/>
              <a:t>4 правила толерантного спілкування</a:t>
            </a:r>
            <a:endParaRPr lang="ru-RU" sz="3600" b="1" dirty="0" smtClean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803" y="526501"/>
            <a:ext cx="648657" cy="612513"/>
          </a:xfrm>
          <a:prstGeom prst="rect">
            <a:avLst/>
          </a:prstGeom>
        </p:spPr>
      </p:pic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640933" y="1281865"/>
            <a:ext cx="785358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97309" y="1394621"/>
            <a:ext cx="739211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ü"/>
              <a:defRPr/>
            </a:pPr>
            <a:r>
              <a:rPr lang="uk-UA" sz="3600" b="1" dirty="0" smtClean="0"/>
              <a:t>Бути завжди уважним;</a:t>
            </a:r>
          </a:p>
          <a:p>
            <a:pPr marL="457200" indent="-457200">
              <a:buFont typeface="Wingdings" pitchFamily="2" charset="2"/>
              <a:buChar char="ü"/>
              <a:defRPr/>
            </a:pPr>
            <a:endParaRPr lang="uk-UA" sz="3600" b="1" dirty="0" smtClean="0"/>
          </a:p>
          <a:p>
            <a:pPr marL="457200" indent="-457200">
              <a:buFont typeface="Wingdings" pitchFamily="2" charset="2"/>
              <a:buChar char="ü"/>
              <a:defRPr/>
            </a:pPr>
            <a:r>
              <a:rPr lang="uk-UA" sz="3600" b="1" dirty="0" smtClean="0"/>
              <a:t>Бути терпимим в спорі і аргументувати свою думку;</a:t>
            </a:r>
          </a:p>
          <a:p>
            <a:pPr marL="457200" indent="-457200">
              <a:buFont typeface="Wingdings" pitchFamily="2" charset="2"/>
              <a:buChar char="ü"/>
              <a:defRPr/>
            </a:pPr>
            <a:endParaRPr lang="uk-UA" sz="3600" b="1" dirty="0" smtClean="0"/>
          </a:p>
          <a:p>
            <a:pPr marL="457200" indent="-457200">
              <a:buFont typeface="Wingdings" pitchFamily="2" charset="2"/>
              <a:buChar char="ü"/>
              <a:defRPr/>
            </a:pPr>
            <a:r>
              <a:rPr lang="uk-UA" sz="3600" b="1" dirty="0" smtClean="0"/>
              <a:t>Бути гуманним і милосердним;</a:t>
            </a:r>
          </a:p>
          <a:p>
            <a:pPr marL="457200" indent="-457200">
              <a:buFont typeface="Wingdings" pitchFamily="2" charset="2"/>
              <a:buChar char="ü"/>
              <a:defRPr/>
            </a:pPr>
            <a:endParaRPr lang="uk-UA" sz="3600" b="1" dirty="0" smtClean="0"/>
          </a:p>
          <a:p>
            <a:pPr marL="457200" indent="-457200">
              <a:buFont typeface="Wingdings" pitchFamily="2" charset="2"/>
              <a:buChar char="ü"/>
              <a:defRPr/>
            </a:pPr>
            <a:r>
              <a:rPr lang="uk-UA" sz="3600" b="1" dirty="0" smtClean="0"/>
              <a:t>Не ображати співбесідника.</a:t>
            </a:r>
            <a:endParaRPr lang="uk-UA" sz="3600" b="1" dirty="0"/>
          </a:p>
        </p:txBody>
      </p:sp>
    </p:spTree>
    <p:extLst>
      <p:ext uri="{BB962C8B-B14F-4D97-AF65-F5344CB8AC3E}">
        <p14:creationId xmlns="" xmlns:p14="http://schemas.microsoft.com/office/powerpoint/2010/main" val="1185863743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172200"/>
            <a:ext cx="9144000" cy="522513"/>
          </a:xfrm>
          <a:prstGeom prst="rect">
            <a:avLst/>
          </a:prstGeom>
          <a:solidFill>
            <a:schemeClr val="lt1">
              <a:alpha val="56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461252">
            <a:off x="533401" y="394588"/>
            <a:ext cx="1934645" cy="182684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42089">
            <a:off x="7263991" y="4130557"/>
            <a:ext cx="1694627" cy="16002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897166" y="1550501"/>
            <a:ext cx="5469308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/>
              <a:t>«Перед великим </a:t>
            </a:r>
            <a:r>
              <a:rPr lang="ru-RU" sz="4000" b="1" dirty="0" err="1" smtClean="0"/>
              <a:t>розумом</a:t>
            </a:r>
            <a:r>
              <a:rPr lang="ru-RU" sz="4000" b="1" dirty="0" smtClean="0"/>
              <a:t> я </a:t>
            </a:r>
            <a:r>
              <a:rPr lang="ru-RU" sz="4000" b="1" dirty="0" err="1" smtClean="0"/>
              <a:t>схиляю</a:t>
            </a:r>
            <a:r>
              <a:rPr lang="ru-RU" sz="4000" b="1" dirty="0" smtClean="0"/>
              <a:t> голову, перед великим </a:t>
            </a:r>
            <a:r>
              <a:rPr lang="ru-RU" sz="4000" b="1" dirty="0" err="1" smtClean="0"/>
              <a:t>серцем</a:t>
            </a:r>
            <a:r>
              <a:rPr lang="ru-RU" sz="4000" b="1" dirty="0" smtClean="0"/>
              <a:t> я стаю на </a:t>
            </a:r>
            <a:r>
              <a:rPr lang="ru-RU" sz="4000" b="1" dirty="0" err="1" smtClean="0"/>
              <a:t>коліна</a:t>
            </a:r>
            <a:r>
              <a:rPr lang="ru-RU" sz="4000" b="1" dirty="0" smtClean="0"/>
              <a:t>»</a:t>
            </a:r>
          </a:p>
          <a:p>
            <a:pPr algn="r"/>
            <a:r>
              <a:rPr lang="uk-UA" sz="3200" b="1" i="1" dirty="0" smtClean="0"/>
              <a:t>Й. В. Гете </a:t>
            </a:r>
            <a:endParaRPr lang="ru-RU" sz="3200" b="1" i="1" dirty="0"/>
          </a:p>
        </p:txBody>
      </p:sp>
    </p:spTree>
    <p:extLst>
      <p:ext uri="{BB962C8B-B14F-4D97-AF65-F5344CB8AC3E}">
        <p14:creationId xmlns="" xmlns:p14="http://schemas.microsoft.com/office/powerpoint/2010/main" val="1218391079"/>
      </p:ext>
    </p:extLst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172200"/>
            <a:ext cx="9144000" cy="522513"/>
          </a:xfrm>
          <a:prstGeom prst="rect">
            <a:avLst/>
          </a:prstGeom>
          <a:solidFill>
            <a:schemeClr val="lt1">
              <a:alpha val="56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461252">
            <a:off x="533401" y="394588"/>
            <a:ext cx="1934645" cy="182684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42089">
            <a:off x="7263991" y="4130557"/>
            <a:ext cx="1694627" cy="1600200"/>
          </a:xfrm>
          <a:prstGeom prst="rect">
            <a:avLst/>
          </a:prstGeom>
        </p:spPr>
      </p:pic>
      <p:pic>
        <p:nvPicPr>
          <p:cNvPr id="9" name="Picture 3" descr="C:\Users\Андрей\Documents\bn4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49195" y="1399364"/>
            <a:ext cx="3982341" cy="4052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21839107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6193971"/>
            <a:ext cx="9144000" cy="489856"/>
          </a:xfrm>
          <a:prstGeom prst="rect">
            <a:avLst/>
          </a:prstGeom>
          <a:solidFill>
            <a:schemeClr val="lt1">
              <a:alpha val="56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505377" y="6324599"/>
            <a:ext cx="395510" cy="279400"/>
          </a:xfrm>
        </p:spPr>
        <p:txBody>
          <a:bodyPr/>
          <a:lstStyle/>
          <a:p>
            <a:fld id="{8CC97A22-6694-4910-97CD-6DE4C3C95D31}" type="slidenum">
              <a:rPr lang="ru-RU" sz="14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/>
              <a:t>3</a:t>
            </a:fld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00755" y="5290967"/>
            <a:ext cx="7802310" cy="859973"/>
          </a:xfrm>
          <a:prstGeom prst="rect">
            <a:avLst/>
          </a:prstGeom>
          <a:blipFill dpi="0" rotWithShape="1">
            <a:blip r:embed="rId3" cstate="print">
              <a:alphaModFix amt="61000"/>
              <a:duotone>
                <a:schemeClr val="accent6">
                  <a:shade val="74000"/>
                  <a:satMod val="130000"/>
                  <a:lumMod val="90000"/>
                </a:schemeClr>
                <a:schemeClr val="accent6">
                  <a:tint val="94000"/>
                  <a:satMod val="120000"/>
                  <a:lumMod val="104000"/>
                </a:schemeClr>
              </a:duotone>
            </a:blip>
            <a:srcRect/>
            <a:tile tx="0" ty="0" sx="100000" sy="100000" flip="none" algn="tl"/>
          </a:blip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i="1" dirty="0" err="1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</a:rPr>
              <a:t>Григорі</a:t>
            </a:r>
            <a:r>
              <a:rPr lang="uk-UA" sz="3200" b="1" i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</a:rPr>
              <a:t>й</a:t>
            </a:r>
            <a:r>
              <a:rPr lang="ru-RU" sz="3200" b="1" i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</a:rPr>
              <a:t> Сковород</a:t>
            </a:r>
            <a:r>
              <a:rPr lang="uk-UA" sz="3200" b="1" i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</a:rPr>
              <a:t>а</a:t>
            </a:r>
            <a:r>
              <a:rPr lang="ru-RU" sz="3200" dirty="0" smtClean="0">
                <a:solidFill>
                  <a:schemeClr val="tx1"/>
                </a:solidFill>
                <a:latin typeface="Arial" pitchFamily="34" charset="0"/>
              </a:rPr>
              <a:t>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803" y="526501"/>
            <a:ext cx="648657" cy="612513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72568" y="564022"/>
            <a:ext cx="776812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6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Любов</a:t>
            </a: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6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виникає</a:t>
            </a: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6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6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любові</a:t>
            </a: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коли хочу, </a:t>
            </a:r>
            <a:r>
              <a:rPr kumimoji="0" lang="ru-RU" sz="6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щоб</a:t>
            </a: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мене любили, я сам перший люблю</a:t>
            </a: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85863743"/>
      </p:ext>
    </p:extLst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172200"/>
            <a:ext cx="9144000" cy="522513"/>
          </a:xfrm>
          <a:prstGeom prst="rect">
            <a:avLst/>
          </a:prstGeom>
          <a:solidFill>
            <a:schemeClr val="lt1">
              <a:alpha val="56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401511" y="2366982"/>
            <a:ext cx="651189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chemeClr val="accent4">
                    <a:lumMod val="50000"/>
                  </a:schemeClr>
                </a:solidFill>
              </a:rPr>
              <a:t>  Тема: «</a:t>
            </a:r>
            <a:r>
              <a:rPr lang="ru-RU" sz="6600" b="1" dirty="0" err="1" smtClean="0">
                <a:solidFill>
                  <a:schemeClr val="accent4">
                    <a:lumMod val="50000"/>
                  </a:schemeClr>
                </a:solidFill>
              </a:rPr>
              <a:t>Толерантність</a:t>
            </a:r>
            <a:r>
              <a:rPr lang="ru-RU" sz="6600" b="1" dirty="0" smtClean="0">
                <a:solidFill>
                  <a:schemeClr val="accent4">
                    <a:lumMod val="50000"/>
                  </a:schemeClr>
                </a:solidFill>
              </a:rPr>
              <a:t>»</a:t>
            </a:r>
            <a:endParaRPr lang="ru-RU" sz="6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461252">
            <a:off x="533401" y="394588"/>
            <a:ext cx="1934645" cy="182684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42089">
            <a:off x="7263991" y="4130557"/>
            <a:ext cx="1694627" cy="1600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18391079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6193971"/>
            <a:ext cx="9144000" cy="489856"/>
          </a:xfrm>
          <a:prstGeom prst="rect">
            <a:avLst/>
          </a:prstGeom>
          <a:solidFill>
            <a:schemeClr val="lt1">
              <a:alpha val="56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505377" y="6324599"/>
            <a:ext cx="395510" cy="279400"/>
          </a:xfrm>
        </p:spPr>
        <p:txBody>
          <a:bodyPr/>
          <a:lstStyle/>
          <a:p>
            <a:fld id="{8CC97A22-6694-4910-97CD-6DE4C3C95D31}" type="slidenum">
              <a:rPr lang="ru-RU" sz="14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/>
              <a:t>5</a:t>
            </a:fld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650600"/>
            <a:ext cx="9144000" cy="859973"/>
          </a:xfrm>
          <a:prstGeom prst="rect">
            <a:avLst/>
          </a:prstGeom>
          <a:blipFill dpi="0" rotWithShape="1">
            <a:blip r:embed="rId2" cstate="print">
              <a:alphaModFix amt="61000"/>
              <a:duotone>
                <a:schemeClr val="accent6">
                  <a:shade val="74000"/>
                  <a:satMod val="130000"/>
                  <a:lumMod val="90000"/>
                </a:schemeClr>
                <a:schemeClr val="accent6">
                  <a:tint val="94000"/>
                  <a:satMod val="120000"/>
                  <a:lumMod val="104000"/>
                </a:schemeClr>
              </a:duotone>
            </a:blip>
            <a:srcRect/>
            <a:tile tx="0" ty="0" sx="100000" sy="100000" flip="none" algn="tl"/>
          </a:blip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984902" y="731475"/>
            <a:ext cx="68688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Поняття</a:t>
            </a:r>
            <a:r>
              <a:rPr lang="ru-RU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толерантність</a:t>
            </a:r>
            <a:r>
              <a:rPr lang="ru-RU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endParaRPr lang="ru-RU" sz="4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868" y="765784"/>
            <a:ext cx="648657" cy="612513"/>
          </a:xfrm>
          <a:prstGeom prst="rect">
            <a:avLst/>
          </a:prstGeom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714103" y="1632823"/>
            <a:ext cx="7707086" cy="415498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uk-UA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англійців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толерантність розуміють як готовність і здатність без протесту сприймати особистість або подію.</a:t>
            </a:r>
          </a:p>
          <a:p>
            <a:pPr indent="450850" fontAlgn="base">
              <a:spcBef>
                <a:spcPct val="0"/>
              </a:spcBef>
              <a:spcAft>
                <a:spcPct val="0"/>
              </a:spcAft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uk-UA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французів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– повага свободи іншого, його думки, поведінка, політичні та релігійні погляди. </a:t>
            </a:r>
          </a:p>
          <a:p>
            <a:pPr indent="450850" fontAlgn="base">
              <a:spcBef>
                <a:spcPct val="0"/>
              </a:spcBef>
              <a:spcAft>
                <a:spcPct val="0"/>
              </a:spcAft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uk-UA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китайців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бути толерантним означає уміння дозволяти, допускати, проявляти терпимість до інших. </a:t>
            </a:r>
          </a:p>
          <a:p>
            <a:pPr indent="450850" fontAlgn="base">
              <a:spcBef>
                <a:spcPct val="0"/>
              </a:spcBef>
              <a:spcAft>
                <a:spcPct val="0"/>
              </a:spcAft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uk-UA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арабському світі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толерантність – прощення, поблажливість, схильність до інших.</a:t>
            </a:r>
          </a:p>
          <a:p>
            <a:pPr indent="450850" fontAlgn="base">
              <a:spcBef>
                <a:spcPct val="0"/>
              </a:spcBef>
              <a:spcAft>
                <a:spcPct val="0"/>
              </a:spcAft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uk-UA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перській мові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– терпіння, витривалість, готовність до примирення.</a:t>
            </a:r>
            <a:endParaRPr lang="uk-UA" sz="2400" dirty="0" smtClean="0"/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85863743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6193971"/>
            <a:ext cx="9144000" cy="489856"/>
          </a:xfrm>
          <a:prstGeom prst="rect">
            <a:avLst/>
          </a:prstGeom>
          <a:solidFill>
            <a:schemeClr val="lt1">
              <a:alpha val="56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505377" y="6324599"/>
            <a:ext cx="395510" cy="279400"/>
          </a:xfrm>
        </p:spPr>
        <p:txBody>
          <a:bodyPr/>
          <a:lstStyle/>
          <a:p>
            <a:fld id="{8CC97A22-6694-4910-97CD-6DE4C3C95D31}" type="slidenum">
              <a:rPr lang="ru-RU" sz="14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/>
              <a:t>6</a:t>
            </a:fld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402772"/>
            <a:ext cx="9144000" cy="859973"/>
          </a:xfrm>
          <a:prstGeom prst="rect">
            <a:avLst/>
          </a:prstGeom>
          <a:blipFill dpi="0" rotWithShape="1">
            <a:blip r:embed="rId2" cstate="print">
              <a:alphaModFix amt="61000"/>
              <a:duotone>
                <a:schemeClr val="accent6">
                  <a:shade val="74000"/>
                  <a:satMod val="130000"/>
                  <a:lumMod val="90000"/>
                </a:schemeClr>
                <a:schemeClr val="accent6">
                  <a:tint val="94000"/>
                  <a:satMod val="120000"/>
                  <a:lumMod val="104000"/>
                </a:schemeClr>
              </a:duotone>
            </a:blip>
            <a:srcRect/>
            <a:tile tx="0" ty="0" sx="100000" sy="100000" flip="none" algn="tl"/>
          </a:blip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685800" y="500739"/>
            <a:ext cx="68688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Т О Л Е Р А Н Т Н </a:t>
            </a:r>
            <a:r>
              <a:rPr lang="uk-UA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І С Т Ь</a:t>
            </a:r>
            <a:endParaRPr lang="ru-RU" sz="4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803" y="526501"/>
            <a:ext cx="648657" cy="612513"/>
          </a:xfrm>
          <a:prstGeom prst="rect">
            <a:avLst/>
          </a:prstGeom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714103" y="1402081"/>
            <a:ext cx="7707086" cy="452431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Термін «толерантність»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походить з латинської і означає різновид взаємодії та взаємовідносин між окремими людьми на основі взаємоповаги. 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Толерантність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– терпимість до чужих думок, поведінки, повага до національних і культурних відмінностей, прагнення до взаєморозуміння між народами світу.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Толерантність – 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це визнання і повага 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інших людей, вміння жити разом з іншими людьми.</a:t>
            </a:r>
            <a:endParaRPr lang="ru-RU" sz="2400" dirty="0" smtClean="0"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Толерантність  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передбачає, що у мене є свої погляди, у когось іншого вони інші, і хоч я ці погляди не поділяю, але терпимо до них ставлюся.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8586374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172200"/>
            <a:ext cx="9144000" cy="522513"/>
          </a:xfrm>
          <a:prstGeom prst="rect">
            <a:avLst/>
          </a:prstGeom>
          <a:solidFill>
            <a:schemeClr val="lt1">
              <a:alpha val="56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461252">
            <a:off x="533401" y="394588"/>
            <a:ext cx="1934645" cy="182684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42089">
            <a:off x="7263991" y="4130557"/>
            <a:ext cx="1694627" cy="1600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572427" y="2264432"/>
            <a:ext cx="651189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chemeClr val="accent4">
                    <a:lumMod val="50000"/>
                  </a:schemeClr>
                </a:solidFill>
              </a:rPr>
              <a:t>  Тест «</a:t>
            </a:r>
            <a:r>
              <a:rPr lang="ru-RU" sz="6600" b="1" dirty="0" err="1" smtClean="0">
                <a:solidFill>
                  <a:schemeClr val="accent4">
                    <a:lumMod val="50000"/>
                  </a:schemeClr>
                </a:solidFill>
              </a:rPr>
              <a:t>Наскільки</a:t>
            </a:r>
            <a:r>
              <a:rPr lang="ru-RU" sz="66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6600" b="1" dirty="0" err="1" smtClean="0">
                <a:solidFill>
                  <a:schemeClr val="accent4">
                    <a:lumMod val="50000"/>
                  </a:schemeClr>
                </a:solidFill>
              </a:rPr>
              <a:t>ви</a:t>
            </a:r>
            <a:r>
              <a:rPr lang="ru-RU" sz="66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6600" b="1" dirty="0" err="1" smtClean="0">
                <a:solidFill>
                  <a:schemeClr val="accent4">
                    <a:lumMod val="50000"/>
                  </a:schemeClr>
                </a:solidFill>
              </a:rPr>
              <a:t>толерантні</a:t>
            </a:r>
            <a:r>
              <a:rPr lang="ru-RU" sz="6600" b="1" dirty="0" smtClean="0">
                <a:solidFill>
                  <a:schemeClr val="accent4">
                    <a:lumMod val="50000"/>
                  </a:schemeClr>
                </a:solidFill>
              </a:rPr>
              <a:t>?»</a:t>
            </a:r>
            <a:endParaRPr lang="ru-RU" sz="66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18391079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505377" y="6324599"/>
            <a:ext cx="395510" cy="279400"/>
          </a:xfrm>
        </p:spPr>
        <p:txBody>
          <a:bodyPr/>
          <a:lstStyle/>
          <a:p>
            <a:fld id="{8CC97A22-6694-4910-97CD-6DE4C3C95D31}" type="slidenum">
              <a:rPr lang="ru-RU" sz="14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/>
              <a:t>8</a:t>
            </a:fld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402772"/>
            <a:ext cx="9144000" cy="859973"/>
          </a:xfrm>
          <a:prstGeom prst="rect">
            <a:avLst/>
          </a:prstGeom>
          <a:blipFill dpi="0" rotWithShape="1">
            <a:blip r:embed="rId2" cstate="print">
              <a:alphaModFix amt="61000"/>
              <a:duotone>
                <a:schemeClr val="accent6">
                  <a:shade val="74000"/>
                  <a:satMod val="130000"/>
                  <a:lumMod val="90000"/>
                </a:schemeClr>
                <a:schemeClr val="accent6">
                  <a:tint val="94000"/>
                  <a:satMod val="120000"/>
                  <a:lumMod val="104000"/>
                </a:schemeClr>
              </a:duotone>
            </a:blip>
            <a:srcRect/>
            <a:tile tx="0" ty="0" sx="100000" sy="100000" flip="none" algn="tl"/>
          </a:blip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98207" y="500739"/>
            <a:ext cx="7742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П</a:t>
            </a:r>
            <a:r>
              <a:rPr lang="uk-UA" sz="2400" b="1" dirty="0" err="1" smtClean="0"/>
              <a:t>ідрахунок</a:t>
            </a:r>
            <a:r>
              <a:rPr lang="uk-UA" sz="2400" b="1" dirty="0" smtClean="0"/>
              <a:t> балів</a:t>
            </a:r>
          </a:p>
          <a:p>
            <a:pPr algn="ctr"/>
            <a:r>
              <a:rPr lang="uk-UA" sz="2400" b="1" dirty="0" smtClean="0"/>
              <a:t>По 2 бали за відповіді: 1б, 2б, 3б, 4а, 5б,6б, 7б,8б, 9а</a:t>
            </a:r>
            <a:endParaRPr lang="ru-RU" sz="2400" b="1" dirty="0" smtClean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803" y="526501"/>
            <a:ext cx="648657" cy="612513"/>
          </a:xfrm>
          <a:prstGeom prst="rect">
            <a:avLst/>
          </a:prstGeom>
        </p:spPr>
      </p:pic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640933" y="1051032"/>
            <a:ext cx="7853585" cy="553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Від</a:t>
            </a:r>
            <a:r>
              <a:rPr kumimoji="0" lang="ru-RU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0 до 4 </a:t>
            </a:r>
            <a:r>
              <a:rPr kumimoji="0" lang="ru-RU" b="1" i="1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балів</a:t>
            </a:r>
            <a:r>
              <a:rPr kumimoji="0" lang="ru-RU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безкомпромісний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упертий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Де б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не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перебували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створюється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таке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враження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що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намагаєтесь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усім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нав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’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язати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свої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думки.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можете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виявити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агресію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навіть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підвищити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голос,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аби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досягти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своєї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мети, тому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Вами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важко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підтримувати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стосунки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тим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хто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дотримується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іншої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точки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зору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хто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не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погоджується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тим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що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робите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b="1" i="1" u="sng" dirty="0" err="1" smtClean="0"/>
              <a:t>Від</a:t>
            </a:r>
            <a:r>
              <a:rPr lang="ru-RU" b="1" i="1" u="sng" dirty="0" smtClean="0"/>
              <a:t> </a:t>
            </a:r>
            <a:r>
              <a:rPr lang="uk-UA" b="1" i="1" u="sng" dirty="0" smtClean="0"/>
              <a:t>5</a:t>
            </a:r>
            <a:r>
              <a:rPr lang="ru-RU" b="1" i="1" u="sng" dirty="0" smtClean="0"/>
              <a:t> до </a:t>
            </a:r>
            <a:r>
              <a:rPr lang="uk-UA" b="1" i="1" u="sng" dirty="0" smtClean="0"/>
              <a:t>8</a:t>
            </a:r>
            <a:r>
              <a:rPr lang="ru-RU" b="1" i="1" u="sng" dirty="0" smtClean="0"/>
              <a:t> </a:t>
            </a:r>
            <a:r>
              <a:rPr lang="ru-RU" b="1" i="1" u="sng" dirty="0" err="1" smtClean="0"/>
              <a:t>балів</a:t>
            </a:r>
            <a:r>
              <a:rPr lang="ru-RU" b="1" i="1" u="sng" dirty="0" smtClean="0"/>
              <a:t>.</a:t>
            </a:r>
            <a:endParaRPr lang="ru-RU" b="1" dirty="0" smtClean="0"/>
          </a:p>
          <a:p>
            <a:r>
              <a:rPr lang="ru-RU" sz="2000" dirty="0" err="1" smtClean="0"/>
              <a:t>Ви</a:t>
            </a:r>
            <a:r>
              <a:rPr lang="ru-RU" sz="2000" dirty="0" smtClean="0"/>
              <a:t> </a:t>
            </a:r>
            <a:r>
              <a:rPr lang="ru-RU" sz="2000" dirty="0" err="1" smtClean="0"/>
              <a:t>спроможні</a:t>
            </a:r>
            <a:r>
              <a:rPr lang="ru-RU" sz="2000" dirty="0" smtClean="0"/>
              <a:t> </a:t>
            </a:r>
            <a:r>
              <a:rPr lang="ru-RU" sz="2000" dirty="0" err="1" smtClean="0"/>
              <a:t>відстоювати</a:t>
            </a:r>
            <a:r>
              <a:rPr lang="ru-RU" sz="2000" dirty="0" smtClean="0"/>
              <a:t> свою точку </a:t>
            </a:r>
            <a:r>
              <a:rPr lang="ru-RU" sz="2000" dirty="0" err="1" smtClean="0"/>
              <a:t>зору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вести </a:t>
            </a:r>
            <a:r>
              <a:rPr lang="ru-RU" sz="2000" dirty="0" err="1" smtClean="0"/>
              <a:t>діалог</a:t>
            </a:r>
            <a:r>
              <a:rPr lang="ru-RU" sz="2000" dirty="0" smtClean="0"/>
              <a:t>, </a:t>
            </a:r>
            <a:r>
              <a:rPr lang="ru-RU" sz="2000" dirty="0" err="1" smtClean="0"/>
              <a:t>змінювати</a:t>
            </a:r>
            <a:r>
              <a:rPr lang="ru-RU" sz="2000" dirty="0" smtClean="0"/>
              <a:t> свою думку, </a:t>
            </a:r>
            <a:r>
              <a:rPr lang="ru-RU" sz="2000" dirty="0" err="1" smtClean="0"/>
              <a:t>якщо</a:t>
            </a:r>
            <a:r>
              <a:rPr lang="ru-RU" sz="2000" dirty="0" smtClean="0"/>
              <a:t> </a:t>
            </a:r>
            <a:r>
              <a:rPr lang="ru-RU" sz="2000" dirty="0" err="1" smtClean="0"/>
              <a:t>це</a:t>
            </a:r>
            <a:r>
              <a:rPr lang="ru-RU" sz="2000" dirty="0" smtClean="0"/>
              <a:t> </a:t>
            </a:r>
            <a:r>
              <a:rPr lang="ru-RU" sz="2000" dirty="0" err="1" smtClean="0"/>
              <a:t>необхідно</a:t>
            </a:r>
            <a:r>
              <a:rPr lang="ru-RU" sz="2000" dirty="0" smtClean="0"/>
              <a:t>. </a:t>
            </a:r>
            <a:r>
              <a:rPr lang="ru-RU" sz="2000" dirty="0" err="1" smtClean="0"/>
              <a:t>Хоча</a:t>
            </a:r>
            <a:r>
              <a:rPr lang="ru-RU" sz="2000" dirty="0" smtClean="0"/>
              <a:t> </a:t>
            </a:r>
            <a:r>
              <a:rPr lang="ru-RU" sz="2000" dirty="0" err="1" smtClean="0"/>
              <a:t>іноді</a:t>
            </a:r>
            <a:r>
              <a:rPr lang="ru-RU" sz="2000" dirty="0" smtClean="0"/>
              <a:t> можете бути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занадто</a:t>
            </a:r>
            <a:r>
              <a:rPr lang="ru-RU" sz="2000" dirty="0" smtClean="0"/>
              <a:t> </a:t>
            </a:r>
            <a:r>
              <a:rPr lang="ru-RU" sz="2000" dirty="0" err="1" smtClean="0"/>
              <a:t>різким</a:t>
            </a:r>
            <a:r>
              <a:rPr lang="ru-RU" sz="2000" dirty="0" smtClean="0"/>
              <a:t>, </a:t>
            </a:r>
            <a:r>
              <a:rPr lang="ru-RU" sz="2000" dirty="0" err="1" smtClean="0"/>
              <a:t>нечемним</a:t>
            </a:r>
            <a:r>
              <a:rPr lang="ru-RU" sz="2000" dirty="0" smtClean="0"/>
              <a:t> до </a:t>
            </a:r>
            <a:r>
              <a:rPr lang="ru-RU" sz="2000" dirty="0" err="1" smtClean="0"/>
              <a:t>свого</a:t>
            </a:r>
            <a:r>
              <a:rPr lang="ru-RU" sz="2000" dirty="0" smtClean="0"/>
              <a:t> </a:t>
            </a:r>
            <a:r>
              <a:rPr lang="ru-RU" sz="2000" dirty="0" err="1" smtClean="0"/>
              <a:t>співрозмовника</a:t>
            </a:r>
            <a:r>
              <a:rPr lang="ru-RU" sz="2000" dirty="0" smtClean="0"/>
              <a:t>. В </a:t>
            </a:r>
            <a:r>
              <a:rPr lang="ru-RU" sz="2000" dirty="0" err="1" smtClean="0"/>
              <a:t>такі</a:t>
            </a:r>
            <a:r>
              <a:rPr lang="ru-RU" sz="2000" dirty="0" smtClean="0"/>
              <a:t> </a:t>
            </a:r>
            <a:r>
              <a:rPr lang="ru-RU" sz="2000" dirty="0" err="1" smtClean="0"/>
              <a:t>моменти</a:t>
            </a:r>
            <a:r>
              <a:rPr lang="ru-RU" sz="2000" dirty="0" smtClean="0"/>
              <a:t> </a:t>
            </a:r>
            <a:r>
              <a:rPr lang="ru-RU" sz="2000" dirty="0" err="1" smtClean="0"/>
              <a:t>Ви</a:t>
            </a:r>
            <a:r>
              <a:rPr lang="ru-RU" sz="2000" dirty="0" smtClean="0"/>
              <a:t> </a:t>
            </a:r>
            <a:r>
              <a:rPr lang="ru-RU" sz="2000" dirty="0" err="1" smtClean="0"/>
              <a:t>справді</a:t>
            </a:r>
            <a:r>
              <a:rPr lang="ru-RU" sz="2000" dirty="0" smtClean="0"/>
              <a:t> можете </a:t>
            </a:r>
            <a:r>
              <a:rPr lang="ru-RU" sz="2000" dirty="0" err="1" smtClean="0"/>
              <a:t>виграти</a:t>
            </a:r>
            <a:r>
              <a:rPr lang="ru-RU" sz="2000" dirty="0" smtClean="0"/>
              <a:t> </a:t>
            </a:r>
            <a:r>
              <a:rPr lang="ru-RU" sz="2000" dirty="0" err="1" smtClean="0"/>
              <a:t>суперечку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людиною</a:t>
            </a:r>
            <a:r>
              <a:rPr lang="ru-RU" sz="2000" dirty="0" smtClean="0"/>
              <a:t> </a:t>
            </a:r>
            <a:r>
              <a:rPr lang="ru-RU" sz="2000" dirty="0" err="1" smtClean="0"/>
              <a:t>більш</a:t>
            </a:r>
            <a:r>
              <a:rPr lang="ru-RU" sz="2000" dirty="0" smtClean="0"/>
              <a:t> </a:t>
            </a:r>
            <a:r>
              <a:rPr lang="ru-RU" sz="2000" dirty="0" err="1" smtClean="0"/>
              <a:t>слабкого</a:t>
            </a:r>
            <a:r>
              <a:rPr lang="ru-RU" sz="2000" dirty="0" smtClean="0"/>
              <a:t> характеру. Але </a:t>
            </a:r>
            <a:r>
              <a:rPr lang="ru-RU" sz="2000" dirty="0" err="1" smtClean="0"/>
              <a:t>чи</a:t>
            </a:r>
            <a:r>
              <a:rPr lang="ru-RU" sz="2000" dirty="0" smtClean="0"/>
              <a:t> </a:t>
            </a:r>
            <a:r>
              <a:rPr lang="ru-RU" sz="2000" dirty="0" err="1" smtClean="0"/>
              <a:t>варто</a:t>
            </a:r>
            <a:r>
              <a:rPr lang="ru-RU" sz="2000" dirty="0" smtClean="0"/>
              <a:t> </a:t>
            </a:r>
            <a:r>
              <a:rPr lang="ru-RU" sz="2000" dirty="0" err="1" smtClean="0"/>
              <a:t>одержувати</a:t>
            </a:r>
            <a:r>
              <a:rPr lang="ru-RU" sz="2000" dirty="0" smtClean="0"/>
              <a:t> перемогу таким чином, </a:t>
            </a:r>
            <a:r>
              <a:rPr lang="ru-RU" sz="2000" dirty="0" err="1" smtClean="0"/>
              <a:t>якщо</a:t>
            </a:r>
            <a:r>
              <a:rPr lang="ru-RU" sz="2000" dirty="0" smtClean="0"/>
              <a:t> </a:t>
            </a:r>
            <a:r>
              <a:rPr lang="ru-RU" sz="2000" dirty="0" err="1" smtClean="0"/>
              <a:t>цього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можна</a:t>
            </a:r>
            <a:r>
              <a:rPr lang="ru-RU" sz="2000" dirty="0" smtClean="0"/>
              <a:t> </a:t>
            </a:r>
            <a:r>
              <a:rPr lang="ru-RU" sz="2000" dirty="0" err="1" smtClean="0"/>
              <a:t>досягти</a:t>
            </a:r>
            <a:r>
              <a:rPr lang="ru-RU" sz="2000" dirty="0" smtClean="0"/>
              <a:t>, не </a:t>
            </a:r>
            <a:r>
              <a:rPr lang="ru-RU" sz="2000" dirty="0" err="1" smtClean="0"/>
              <a:t>принижуючи</a:t>
            </a:r>
            <a:r>
              <a:rPr lang="ru-RU" sz="2000" dirty="0" smtClean="0"/>
              <a:t> </a:t>
            </a:r>
            <a:r>
              <a:rPr lang="ru-RU" sz="2000" dirty="0" err="1" smtClean="0"/>
              <a:t>чиєїсь</a:t>
            </a:r>
            <a:r>
              <a:rPr lang="ru-RU" sz="2000" dirty="0" smtClean="0"/>
              <a:t> </a:t>
            </a:r>
            <a:r>
              <a:rPr lang="ru-RU" sz="2000" dirty="0" err="1" smtClean="0"/>
              <a:t>гідності</a:t>
            </a:r>
            <a:r>
              <a:rPr lang="ru-RU" sz="2000" dirty="0" smtClean="0"/>
              <a:t>?</a:t>
            </a:r>
          </a:p>
          <a:p>
            <a:r>
              <a:rPr lang="ru-RU" b="1" i="1" u="sng" dirty="0" err="1" smtClean="0"/>
              <a:t>Від</a:t>
            </a:r>
            <a:r>
              <a:rPr lang="ru-RU" b="1" i="1" u="sng" dirty="0" smtClean="0"/>
              <a:t> </a:t>
            </a:r>
            <a:r>
              <a:rPr lang="uk-UA" b="1" i="1" u="sng" dirty="0" smtClean="0"/>
              <a:t>9</a:t>
            </a:r>
            <a:r>
              <a:rPr lang="ru-RU" b="1" i="1" u="sng" dirty="0" smtClean="0"/>
              <a:t> до 1</a:t>
            </a:r>
            <a:r>
              <a:rPr lang="uk-UA" b="1" i="1" u="sng" dirty="0" smtClean="0"/>
              <a:t>1</a:t>
            </a:r>
            <a:r>
              <a:rPr lang="ru-RU" b="1" i="1" u="sng" dirty="0" smtClean="0"/>
              <a:t> </a:t>
            </a:r>
            <a:r>
              <a:rPr lang="ru-RU" b="1" i="1" u="sng" dirty="0" err="1" smtClean="0"/>
              <a:t>балів</a:t>
            </a:r>
            <a:r>
              <a:rPr lang="ru-RU" b="1" i="1" u="sng" dirty="0" smtClean="0"/>
              <a:t>.</a:t>
            </a:r>
            <a:endParaRPr lang="ru-RU" b="1" dirty="0" smtClean="0"/>
          </a:p>
          <a:p>
            <a:r>
              <a:rPr lang="ru-RU" dirty="0" err="1" smtClean="0"/>
              <a:t>Твердість</a:t>
            </a:r>
            <a:r>
              <a:rPr lang="ru-RU" dirty="0" smtClean="0"/>
              <a:t> Ваших </a:t>
            </a:r>
            <a:r>
              <a:rPr lang="ru-RU" dirty="0" err="1" smtClean="0"/>
              <a:t>переконань</a:t>
            </a:r>
            <a:r>
              <a:rPr lang="ru-RU" dirty="0" smtClean="0"/>
              <a:t> </a:t>
            </a:r>
            <a:r>
              <a:rPr lang="ru-RU" dirty="0" err="1" smtClean="0"/>
              <a:t>поєднується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Вашою</a:t>
            </a:r>
            <a:r>
              <a:rPr lang="ru-RU" dirty="0" smtClean="0"/>
              <a:t> </a:t>
            </a:r>
            <a:r>
              <a:rPr lang="ru-RU" dirty="0" err="1" smtClean="0"/>
              <a:t>толерантністю</a:t>
            </a:r>
            <a:r>
              <a:rPr lang="ru-RU" dirty="0" smtClean="0"/>
              <a:t>. </a:t>
            </a:r>
            <a:r>
              <a:rPr lang="ru-RU" dirty="0" err="1" smtClean="0"/>
              <a:t>Ви</a:t>
            </a:r>
            <a:r>
              <a:rPr lang="ru-RU" dirty="0" smtClean="0"/>
              <a:t> можете</a:t>
            </a:r>
          </a:p>
          <a:p>
            <a:r>
              <a:rPr lang="ru-RU" dirty="0" err="1" smtClean="0"/>
              <a:t>прийняти</a:t>
            </a:r>
            <a:r>
              <a:rPr lang="ru-RU" dirty="0" smtClean="0"/>
              <a:t> </a:t>
            </a:r>
            <a:r>
              <a:rPr lang="ru-RU" dirty="0" err="1" smtClean="0"/>
              <a:t>будь-яку</a:t>
            </a:r>
            <a:r>
              <a:rPr lang="ru-RU" dirty="0" smtClean="0"/>
              <a:t> </a:t>
            </a:r>
            <a:r>
              <a:rPr lang="ru-RU" dirty="0" err="1" smtClean="0"/>
              <a:t>ідею</a:t>
            </a:r>
            <a:r>
              <a:rPr lang="ru-RU" dirty="0" smtClean="0"/>
              <a:t>,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розумінням</a:t>
            </a:r>
            <a:r>
              <a:rPr lang="ru-RU" dirty="0" smtClean="0"/>
              <a:t> </a:t>
            </a:r>
            <a:r>
              <a:rPr lang="ru-RU" dirty="0" err="1" smtClean="0"/>
              <a:t>поставитися</a:t>
            </a:r>
            <a:r>
              <a:rPr lang="ru-RU" dirty="0" smtClean="0"/>
              <a:t> до </a:t>
            </a:r>
            <a:r>
              <a:rPr lang="ru-RU" dirty="0" err="1" smtClean="0"/>
              <a:t>неочікуваного</a:t>
            </a:r>
            <a:r>
              <a:rPr lang="ru-RU" dirty="0" smtClean="0"/>
              <a:t> </a:t>
            </a:r>
            <a:r>
              <a:rPr lang="ru-RU" dirty="0" err="1" smtClean="0"/>
              <a:t>вчинку</a:t>
            </a:r>
            <a:r>
              <a:rPr lang="ru-RU" dirty="0" smtClean="0"/>
              <a:t>, </a:t>
            </a:r>
            <a:r>
              <a:rPr lang="ru-RU" dirty="0" err="1" smtClean="0"/>
              <a:t>навіть</a:t>
            </a:r>
            <a:r>
              <a:rPr lang="ru-RU" dirty="0" smtClean="0"/>
              <a:t> </a:t>
            </a: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Ви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не </a:t>
            </a:r>
            <a:r>
              <a:rPr lang="ru-RU" dirty="0" err="1" smtClean="0"/>
              <a:t>схвалюєте</a:t>
            </a:r>
            <a:r>
              <a:rPr lang="ru-RU" dirty="0" smtClean="0"/>
              <a:t>. </a:t>
            </a:r>
            <a:r>
              <a:rPr lang="ru-RU" dirty="0" err="1" smtClean="0"/>
              <a:t>Ви</a:t>
            </a:r>
            <a:r>
              <a:rPr lang="ru-RU" dirty="0" smtClean="0"/>
              <a:t> </a:t>
            </a:r>
            <a:r>
              <a:rPr lang="ru-RU" dirty="0" err="1" smtClean="0"/>
              <a:t>досить</a:t>
            </a:r>
            <a:r>
              <a:rPr lang="ru-RU" dirty="0" smtClean="0"/>
              <a:t> критично ставитесь до </a:t>
            </a:r>
            <a:r>
              <a:rPr lang="ru-RU" dirty="0" err="1" smtClean="0"/>
              <a:t>своєї</a:t>
            </a:r>
            <a:r>
              <a:rPr lang="ru-RU" dirty="0" smtClean="0"/>
              <a:t> думки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здатні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повагою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тактом </a:t>
            </a:r>
            <a:r>
              <a:rPr lang="ru-RU" dirty="0" err="1" smtClean="0"/>
              <a:t>відмовитись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поглядів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, як </a:t>
            </a:r>
            <a:r>
              <a:rPr lang="ru-RU" dirty="0" err="1" smtClean="0"/>
              <a:t>виявляється</a:t>
            </a:r>
            <a:r>
              <a:rPr lang="ru-RU" dirty="0" smtClean="0"/>
              <a:t>,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помилковими</a:t>
            </a:r>
            <a:r>
              <a:rPr lang="ru-RU" dirty="0" smtClean="0"/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85863743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95-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19900"/>
          </a:xfrm>
          <a:prstGeom prst="rect">
            <a:avLst/>
          </a:prstGeom>
          <a:noFill/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863600"/>
          </a:xfrm>
        </p:spPr>
        <p:txBody>
          <a:bodyPr>
            <a:normAutofit fontScale="90000"/>
          </a:bodyPr>
          <a:lstStyle/>
          <a:p>
            <a:r>
              <a:rPr lang="ru-RU" sz="2800" b="1" i="1" dirty="0">
                <a:solidFill>
                  <a:srgbClr val="A50021"/>
                </a:solidFill>
                <a:latin typeface="Algerian" pitchFamily="82" charset="0"/>
              </a:rPr>
              <a:t>Различия между </a:t>
            </a:r>
            <a:br>
              <a:rPr lang="ru-RU" sz="2800" b="1" i="1" dirty="0">
                <a:solidFill>
                  <a:srgbClr val="A50021"/>
                </a:solidFill>
                <a:latin typeface="Algerian" pitchFamily="82" charset="0"/>
              </a:rPr>
            </a:br>
            <a:r>
              <a:rPr lang="ru-RU" sz="2800" b="1" i="1" dirty="0">
                <a:solidFill>
                  <a:srgbClr val="A50021"/>
                </a:solidFill>
                <a:latin typeface="Algerian" pitchFamily="82" charset="0"/>
              </a:rPr>
              <a:t>толерантным и </a:t>
            </a:r>
            <a:r>
              <a:rPr lang="ru-RU" sz="2800" b="1" i="1" dirty="0" err="1">
                <a:solidFill>
                  <a:srgbClr val="A50021"/>
                </a:solidFill>
                <a:latin typeface="Algerian" pitchFamily="82" charset="0"/>
              </a:rPr>
              <a:t>интолерантным</a:t>
            </a:r>
            <a:r>
              <a:rPr lang="ru-RU" sz="2800" b="1" i="1" dirty="0">
                <a:solidFill>
                  <a:srgbClr val="A50021"/>
                </a:solidFill>
                <a:latin typeface="Algerian" pitchFamily="82" charset="0"/>
              </a:rPr>
              <a:t> человеком</a:t>
            </a:r>
          </a:p>
        </p:txBody>
      </p:sp>
      <p:graphicFrame>
        <p:nvGraphicFramePr>
          <p:cNvPr id="7273" name="Group 105"/>
          <p:cNvGraphicFramePr>
            <a:graphicFrameLocks noGrp="1"/>
          </p:cNvGraphicFramePr>
          <p:nvPr>
            <p:ph idx="1"/>
          </p:nvPr>
        </p:nvGraphicFramePr>
        <p:xfrm>
          <a:off x="468313" y="1125538"/>
          <a:ext cx="8424862" cy="5332417"/>
        </p:xfrm>
        <a:graphic>
          <a:graphicData uri="http://schemas.openxmlformats.org/drawingml/2006/table">
            <a:tbl>
              <a:tblPr/>
              <a:tblGrid>
                <a:gridCol w="2447925"/>
                <a:gridCol w="3038475"/>
                <a:gridCol w="2938462"/>
              </a:tblGrid>
              <a:tr h="352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Критерии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Толерантный человек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Интолерантный человек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4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Знание самого себя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Знает себя, свои достоинства и недостатки.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Замечает у себя больше достоинств, чем недостатков.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4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Критичность по отношению к себе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Критичен к себе, не стремится во всём обвинять окружающих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Менее критичен к себе, во всех проблемах чаще обвиняет других.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4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Соотношение « Я – идеальное» и «Я – реальное»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Существенный разрыв между «Я –идеальное» и «Я –реальное»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«Я- идеальное» и «Я- реальное» практически совпадают.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4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Способность к эмпатии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Выражена в достаточной степени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Практически не выражена.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Защищённость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Чувствует себя в безопасности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Опасается социального окружения и себя.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4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Ответственность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За происходящее берёт ответственность на себя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Стремится снять с себя ответственность за происходящее.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Потребность в определённости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Признает многообразие мира, позиций и мнений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Мир видит с двух сторон: черное и белое. Людей делит на хороших и плохих.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4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Приверженность к порядку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Порядок не представляет большой ценности и отходит на второй план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Порядок важен во всем, особенно любит социальный порядок.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4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Ориентация на себя или на других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Ориентирован на себя. Стремление к личной независимости.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Стремление принадлежать к общественным институтам.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4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                   Чувство юмора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Способен посмеяться над собой, обладает чувством юмора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Чувство юмора выражено слабо.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4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                    Авторитаризм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Предпочитает жить в свободном, демократическом обществе.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Предпочитает авторитарное общество с сильной властью.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86c7f822882db8cdfa1553c678aa4f5dca576e1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290</TotalTime>
  <Words>1344</Words>
  <Application>Microsoft Office PowerPoint</Application>
  <PresentationFormat>Экран (4:3)</PresentationFormat>
  <Paragraphs>162</Paragraphs>
  <Slides>24</Slides>
  <Notes>8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Натуральные материалы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Различия между  толерантным и интолерантным человеком</vt:lpstr>
      <vt:lpstr>Интолерантный коллектив</vt:lpstr>
      <vt:lpstr>Толерантный коллектив</vt:lpstr>
      <vt:lpstr>Слайд 12</vt:lpstr>
      <vt:lpstr>Про добру сім’ю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Company>DNS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 Грибан</dc:creator>
  <cp:lastModifiedBy>Ksusha</cp:lastModifiedBy>
  <cp:revision>43</cp:revision>
  <dcterms:created xsi:type="dcterms:W3CDTF">2013-02-04T11:34:54Z</dcterms:created>
  <dcterms:modified xsi:type="dcterms:W3CDTF">2015-10-29T21:01:19Z</dcterms:modified>
</cp:coreProperties>
</file>