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298" r:id="rId45"/>
    <p:sldId id="302" r:id="rId46"/>
    <p:sldId id="303" r:id="rId47"/>
    <p:sldId id="304" r:id="rId48"/>
    <p:sldId id="305" r:id="rId49"/>
    <p:sldId id="30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A2CA55-76E0-4C8F-859D-B9F67E93D1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9AB85B-19EF-4F3E-BEC1-A625E1ED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ityach&#1110;_p&#1110;sn&#1110;_m&#1110;nus_-_Mama_&#1110;_tat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44;&#1077;&#1085;&#1100;%20&#1091;&#1082;&#1088;.&#1087;&#1080;&#1089;&#1077;&#1084;&#1085;&#1086;&#1089;&#1090;&#1110;%20&#1090;&#1072;%20&#1084;&#1086;&#1074;&#1080;,%20&#1089;&#1094;&#1077;&#1085;&#1072;&#1088;&#1110;&#1081;\fonovaya-muzyka-dlya-stihov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ityach&#1110;_p&#1110;sn&#1110;_m&#1110;nus_-_Mama_&#1110;_tato.mp3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0;&#1088;&#1072;&#1089;&#1080;&#1074;&#1080;&#1081;%20&#1082;&#1083;&#1110;&#1087;%20&#1087;&#1088;&#1086;%20&#1059;&#1082;&#1088;&#1072;&#1111;&#1085;&#1091;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572008"/>
            <a:ext cx="8501121" cy="1785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ікторина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«Я знаю українську»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кі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"/>
            <a:ext cx="8143932" cy="4500570"/>
          </a:xfrm>
          <a:prstGeom prst="rect">
            <a:avLst/>
          </a:prstGeom>
          <a:noFill/>
        </p:spPr>
      </p:pic>
      <p:pic>
        <p:nvPicPr>
          <p:cNvPr id="5" name="Dityachі_pіsnі_mіnus_-_Mama_і_ta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09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5454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Сам </a:t>
            </a:r>
            <a:r>
              <a:rPr lang="ru-RU" sz="3200" b="1" dirty="0" err="1" smtClean="0"/>
              <a:t>вечірньої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години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Заховався</a:t>
            </a:r>
            <a:r>
              <a:rPr lang="ru-RU" sz="3200" b="1" dirty="0" smtClean="0"/>
              <a:t> в кущ </a:t>
            </a:r>
            <a:r>
              <a:rPr lang="ru-RU" sz="3200" b="1" dirty="0" err="1" smtClean="0"/>
              <a:t>калини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smtClean="0"/>
              <a:t>Та на дудочку одну</a:t>
            </a:r>
            <a:br>
              <a:rPr lang="ru-RU" sz="3200" b="1" dirty="0" smtClean="0"/>
            </a:br>
            <a:r>
              <a:rPr lang="ru-RU" sz="3200" b="1" dirty="0" err="1" smtClean="0"/>
              <a:t>Грає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пісню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чарівну</a:t>
            </a:r>
            <a:r>
              <a:rPr lang="ru-RU" sz="3200" b="1" dirty="0" smtClean="0"/>
              <a:t>.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59832" y="3136679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(Соловейко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508104" y="3140968"/>
            <a:ext cx="302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– однозначне)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Б’ють</a:t>
            </a:r>
            <a:r>
              <a:rPr lang="ru-RU" sz="3200" b="1" dirty="0" smtClean="0"/>
              <a:t> мене </a:t>
            </a:r>
            <a:r>
              <a:rPr lang="ru-RU" sz="3200" b="1" dirty="0" err="1" smtClean="0"/>
              <a:t>старі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малі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І в </a:t>
            </a:r>
            <a:r>
              <a:rPr lang="ru-RU" sz="3200" b="1" dirty="0" err="1" smtClean="0"/>
              <a:t>повітрі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й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землі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smtClean="0"/>
              <a:t>Та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цього</a:t>
            </a:r>
            <a:r>
              <a:rPr lang="ru-RU" sz="3200" b="1" dirty="0" smtClean="0"/>
              <a:t> не </a:t>
            </a:r>
            <a:r>
              <a:rPr lang="ru-RU" sz="3200" b="1" dirty="0" err="1" smtClean="0"/>
              <a:t>вмираю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Тільки</a:t>
            </a:r>
            <a:r>
              <a:rPr lang="ru-RU" sz="3200" b="1" dirty="0" smtClean="0"/>
              <a:t> весело </a:t>
            </a:r>
            <a:r>
              <a:rPr lang="ru-RU" sz="3200" b="1" dirty="0" err="1" smtClean="0"/>
              <a:t>стрибаю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27784" y="2786445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М’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яч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95936" y="2765687"/>
            <a:ext cx="3240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однозначне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волей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9439" y="620688"/>
            <a:ext cx="51251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Підберіть синоніми до слів: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ХОДИТИ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98299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(пересуватися, іти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00506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шкандибати, човгати,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65313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крокувати, походжати)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5298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дбати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517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(піклуватися, турбуватися,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852936"/>
            <a:ext cx="4099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опікуватися, переживати за когось)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300" y="1052737"/>
            <a:ext cx="44214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ПАХУЧИЙ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244334"/>
            <a:ext cx="763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(ароматний, запашний, </a:t>
            </a:r>
            <a:r>
              <a:rPr lang="uk-UA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духм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яний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94" y="908721"/>
            <a:ext cx="43204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СОЛДАТ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446421"/>
            <a:ext cx="3238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(воїн,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938864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рекрут,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422108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боєць)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221" y="692697"/>
            <a:ext cx="66415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БЕЗЖАЛІСНИЙ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060848"/>
            <a:ext cx="478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(злий, жорстокий,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780928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безсердечний, нещадний,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005064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немилосердний, лютий)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129" y="980728"/>
            <a:ext cx="82317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ЗАМІНИТИ ОДНИМ СЛОВОМ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     </a:t>
            </a:r>
            <a:r>
              <a:rPr lang="ru-RU" sz="8000" b="1" dirty="0" err="1" smtClean="0">
                <a:solidFill>
                  <a:srgbClr val="002060"/>
                </a:solidFill>
              </a:rPr>
              <a:t>Відступ</a:t>
            </a:r>
            <a:r>
              <a:rPr lang="ru-RU" sz="8000" b="1" dirty="0" smtClean="0">
                <a:solidFill>
                  <a:srgbClr val="002060"/>
                </a:solidFill>
              </a:rPr>
              <a:t> у  </a:t>
            </a:r>
            <a:r>
              <a:rPr lang="ru-RU" sz="8000" b="1" dirty="0" err="1" smtClean="0">
                <a:solidFill>
                  <a:srgbClr val="002060"/>
                </a:solidFill>
              </a:rPr>
              <a:t>першому</a:t>
            </a:r>
            <a:r>
              <a:rPr lang="ru-RU" sz="8000" b="1" dirty="0" smtClean="0">
                <a:solidFill>
                  <a:srgbClr val="002060"/>
                </a:solidFill>
              </a:rPr>
              <a:t> рядку тексту 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87624" y="4651409"/>
            <a:ext cx="60486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uk-UA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(Абзац)</a:t>
            </a:r>
            <a:endParaRPr kumimoji="0" lang="uk-UA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500175"/>
            <a:ext cx="18573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</a:t>
            </a:r>
            <a:endParaRPr kumimoji="0" lang="uk-UA" sz="1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15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мам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fonovaya-muzyka-dlya-stih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4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9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00175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002060"/>
                </a:solidFill>
              </a:rPr>
              <a:t>Льодова</a:t>
            </a:r>
            <a:r>
              <a:rPr lang="ru-RU" sz="4800" b="1" dirty="0" smtClean="0">
                <a:solidFill>
                  <a:srgbClr val="002060"/>
                </a:solidFill>
              </a:rPr>
              <a:t> гора,</a:t>
            </a:r>
          </a:p>
          <a:p>
            <a:r>
              <a:rPr lang="ru-RU" sz="4800" b="1" dirty="0" err="1" smtClean="0">
                <a:solidFill>
                  <a:srgbClr val="002060"/>
                </a:solidFill>
              </a:rPr>
              <a:t>що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плаває</a:t>
            </a:r>
            <a:r>
              <a:rPr lang="ru-RU" sz="4800" b="1" dirty="0" smtClean="0">
                <a:solidFill>
                  <a:srgbClr val="002060"/>
                </a:solidFill>
              </a:rPr>
              <a:t> в </a:t>
            </a:r>
            <a:r>
              <a:rPr lang="ru-RU" sz="4800" b="1" dirty="0" err="1" smtClean="0">
                <a:solidFill>
                  <a:srgbClr val="002060"/>
                </a:solidFill>
              </a:rPr>
              <a:t>океані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2" y="4857760"/>
            <a:ext cx="857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uk-UA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(Айсберг)</a:t>
            </a:r>
            <a:endParaRPr kumimoji="0" lang="uk-UA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Picture 1" descr="D:\Рабочий стол\айсбе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52"/>
            <a:ext cx="428624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err="1" smtClean="0">
                <a:solidFill>
                  <a:srgbClr val="002060"/>
                </a:solidFill>
              </a:rPr>
              <a:t>Розмова</a:t>
            </a:r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ru-RU" sz="7200" b="1" dirty="0" err="1" smtClean="0">
                <a:solidFill>
                  <a:srgbClr val="002060"/>
                </a:solidFill>
              </a:rPr>
              <a:t>між</a:t>
            </a:r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ru-RU" sz="7200" b="1" dirty="0" err="1" smtClean="0">
                <a:solidFill>
                  <a:srgbClr val="002060"/>
                </a:solidFill>
              </a:rPr>
              <a:t>двома</a:t>
            </a:r>
            <a:r>
              <a:rPr lang="ru-RU" sz="7200" b="1" dirty="0" smtClean="0">
                <a:solidFill>
                  <a:srgbClr val="002060"/>
                </a:solidFill>
              </a:rPr>
              <a:t> особами 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3400802"/>
            <a:ext cx="4429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uk-UA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(Діалог)</a:t>
            </a:r>
            <a:endParaRPr kumimoji="0" lang="uk-UA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9457" name="Picture 1" descr="D:\Рабочий стол\діал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044" y="3214686"/>
            <a:ext cx="3983112" cy="358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Проїзд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</a:rPr>
              <a:t>прохід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</a:rPr>
              <a:t>прокладений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під</a:t>
            </a:r>
            <a:r>
              <a:rPr lang="ru-RU" sz="6000" b="1" dirty="0" smtClean="0">
                <a:solidFill>
                  <a:srgbClr val="002060"/>
                </a:solidFill>
              </a:rPr>
              <a:t> землею </a:t>
            </a:r>
            <a:r>
              <a:rPr lang="ru-RU" sz="6000" b="1" dirty="0" err="1" smtClean="0">
                <a:solidFill>
                  <a:srgbClr val="002060"/>
                </a:solidFill>
              </a:rPr>
              <a:t>або</a:t>
            </a:r>
            <a:r>
              <a:rPr lang="ru-RU" sz="6000" b="1" dirty="0" smtClean="0">
                <a:solidFill>
                  <a:srgbClr val="002060"/>
                </a:solidFill>
              </a:rPr>
              <a:t> пробитий </a:t>
            </a:r>
            <a:r>
              <a:rPr lang="ru-RU" sz="6000" b="1" dirty="0" err="1" smtClean="0">
                <a:solidFill>
                  <a:srgbClr val="002060"/>
                </a:solidFill>
              </a:rPr>
              <a:t>угорі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998660"/>
            <a:ext cx="6809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(Тунель)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8433" name="Picture 1" descr="D:\Рабочий стол\тун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643314"/>
            <a:ext cx="414340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1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Слова,  </a:t>
            </a:r>
            <a:r>
              <a:rPr lang="ru-RU" sz="6600" b="1" dirty="0" err="1" smtClean="0">
                <a:solidFill>
                  <a:srgbClr val="002060"/>
                </a:solidFill>
              </a:rPr>
              <a:t>різні</a:t>
            </a:r>
            <a:r>
              <a:rPr lang="ru-RU" sz="6600" b="1" dirty="0" smtClean="0">
                <a:solidFill>
                  <a:srgbClr val="002060"/>
                </a:solidFill>
              </a:rPr>
              <a:t> за </a:t>
            </a:r>
            <a:r>
              <a:rPr lang="ru-RU" sz="6600" b="1" dirty="0" err="1" smtClean="0">
                <a:solidFill>
                  <a:srgbClr val="002060"/>
                </a:solidFill>
              </a:rPr>
              <a:t>звучанням</a:t>
            </a:r>
            <a:r>
              <a:rPr lang="ru-RU" sz="6600" b="1" dirty="0" smtClean="0">
                <a:solidFill>
                  <a:srgbClr val="002060"/>
                </a:solidFill>
              </a:rPr>
              <a:t>, </a:t>
            </a:r>
            <a:r>
              <a:rPr lang="ru-RU" sz="6600" b="1" dirty="0" err="1" smtClean="0">
                <a:solidFill>
                  <a:srgbClr val="002060"/>
                </a:solidFill>
              </a:rPr>
              <a:t>але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</a:rPr>
              <a:t>однакові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</a:rPr>
              <a:t>за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</a:rPr>
              <a:t>значенням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857760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(Синоніми)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7409" name="Picture 1" descr="D:\Рабочий стол\синоніми.jpg"/>
          <p:cNvPicPr>
            <a:picLocks noChangeAspect="1" noChangeArrowheads="1"/>
          </p:cNvPicPr>
          <p:nvPr/>
        </p:nvPicPr>
        <p:blipFill>
          <a:blip r:embed="rId2" cstate="print"/>
          <a:srcRect l="7490" b="50862"/>
          <a:stretch>
            <a:fillRect/>
          </a:stretch>
        </p:blipFill>
        <p:spPr bwMode="auto">
          <a:xfrm>
            <a:off x="5500694" y="3571875"/>
            <a:ext cx="3529219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Слова, </a:t>
            </a:r>
            <a:r>
              <a:rPr lang="ru-RU" sz="6600" b="1" dirty="0" err="1" smtClean="0">
                <a:solidFill>
                  <a:srgbClr val="002060"/>
                </a:solidFill>
              </a:rPr>
              <a:t>що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</a:rPr>
              <a:t>протилежне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</a:rPr>
              <a:t>значення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357694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(Антоніми)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6385" name="Picture 1" descr="D:\Рабочий стол\синоніми.jpg"/>
          <p:cNvPicPr>
            <a:picLocks noChangeAspect="1" noChangeArrowheads="1"/>
          </p:cNvPicPr>
          <p:nvPr/>
        </p:nvPicPr>
        <p:blipFill>
          <a:blip r:embed="rId2" cstate="print"/>
          <a:srcRect l="4255" t="46667"/>
          <a:stretch>
            <a:fillRect/>
          </a:stretch>
        </p:blipFill>
        <p:spPr bwMode="auto">
          <a:xfrm>
            <a:off x="5857884" y="2428868"/>
            <a:ext cx="328611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\Рабочий стол\фр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\Рабочий стол\бика.jpg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7" y="566124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Брати бика за роги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661248"/>
            <a:ext cx="5004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- братися енергійно до якоїсь справи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User\Рабочий стол\зарубати на но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2" y="476673"/>
            <a:ext cx="7896807" cy="5184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Зарубати на носі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6612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- </a:t>
            </a:r>
            <a:r>
              <a:rPr lang="uk-UA" sz="3200" b="1" dirty="0" err="1" smtClean="0">
                <a:solidFill>
                  <a:srgbClr val="002060"/>
                </a:solidFill>
              </a:rPr>
              <a:t>запам</a:t>
            </a:r>
            <a:r>
              <a:rPr lang="en-US" sz="3200" b="1" dirty="0" smtClean="0">
                <a:solidFill>
                  <a:srgbClr val="002060"/>
                </a:solidFill>
              </a:rPr>
              <a:t>’</a:t>
            </a:r>
            <a:r>
              <a:rPr lang="uk-UA" sz="3200" b="1" dirty="0" err="1" smtClean="0">
                <a:solidFill>
                  <a:srgbClr val="002060"/>
                </a:solidFill>
              </a:rPr>
              <a:t>ятати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User\Рабочий стол\img7.jpg"/>
          <p:cNvPicPr>
            <a:picLocks noChangeAspect="1" noChangeArrowheads="1"/>
          </p:cNvPicPr>
          <p:nvPr/>
        </p:nvPicPr>
        <p:blipFill>
          <a:blip r:embed="rId2" cstate="print"/>
          <a:srcRect l="9248" t="19288" b="25194"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725144"/>
            <a:ext cx="561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Тягнути кота за хвіст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725144"/>
            <a:ext cx="345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- робити щось дуже повільно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Рабочий стол\риба.jpg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5892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Як риба у воді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589240"/>
            <a:ext cx="4248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- відчувати себе комфортно, зручно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розм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Dityachі_pіsnі_mіnus_-_Mama_і_ta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5" y="714357"/>
            <a:ext cx="8286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Закінчить</a:t>
            </a:r>
            <a:endParaRPr lang="ru-RU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прислів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uk-UA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14422"/>
            <a:ext cx="7858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6000" b="1" dirty="0" smtClean="0"/>
              <a:t>  </a:t>
            </a:r>
            <a:r>
              <a:rPr lang="ru-RU" sz="6000" b="1" dirty="0" smtClean="0">
                <a:solidFill>
                  <a:srgbClr val="002060"/>
                </a:solidFill>
              </a:rPr>
              <a:t> </a:t>
            </a:r>
            <a:r>
              <a:rPr lang="ru-RU" sz="6000" b="1" dirty="0" err="1" smtClean="0">
                <a:solidFill>
                  <a:srgbClr val="002060"/>
                </a:solidFill>
              </a:rPr>
              <a:t>Гостре</a:t>
            </a:r>
            <a:r>
              <a:rPr lang="ru-RU" sz="6000" b="1" dirty="0" smtClean="0">
                <a:solidFill>
                  <a:srgbClr val="002060"/>
                </a:solidFill>
              </a:rPr>
              <a:t> словечко коле 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000240"/>
            <a:ext cx="5857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(сердечко).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571876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Умій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сказати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</a:rPr>
              <a:t>умій</a:t>
            </a:r>
            <a:r>
              <a:rPr lang="ru-RU" sz="6000" b="1" dirty="0" smtClean="0">
                <a:solidFill>
                  <a:srgbClr val="002060"/>
                </a:solidFill>
              </a:rPr>
              <a:t>,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500570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(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змовчати</a:t>
            </a:r>
            <a:r>
              <a:rPr lang="ru-RU" sz="6000" b="1" i="1" dirty="0" smtClean="0">
                <a:solidFill>
                  <a:srgbClr val="FF0000"/>
                </a:solidFill>
              </a:rPr>
              <a:t>).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Брехня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стоїть</a:t>
            </a:r>
            <a:r>
              <a:rPr lang="ru-RU" sz="6000" b="1" dirty="0" smtClean="0">
                <a:solidFill>
                  <a:srgbClr val="002060"/>
                </a:solidFill>
              </a:rPr>
              <a:t> на </a:t>
            </a:r>
            <a:r>
              <a:rPr lang="ru-RU" sz="6000" b="1" dirty="0" err="1" smtClean="0">
                <a:solidFill>
                  <a:srgbClr val="002060"/>
                </a:solidFill>
              </a:rPr>
              <a:t>одній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нозі</a:t>
            </a:r>
            <a:r>
              <a:rPr lang="ru-RU" sz="6000" b="1" dirty="0" smtClean="0">
                <a:solidFill>
                  <a:srgbClr val="002060"/>
                </a:solidFill>
              </a:rPr>
              <a:t>, а правда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2643183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на 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двох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714752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Ластівка</a:t>
            </a:r>
            <a:r>
              <a:rPr lang="ru-RU" sz="6000" b="1" dirty="0" smtClean="0">
                <a:solidFill>
                  <a:srgbClr val="002060"/>
                </a:solidFill>
              </a:rPr>
              <a:t> день </a:t>
            </a:r>
            <a:r>
              <a:rPr lang="ru-RU" sz="6000" b="1" dirty="0" err="1" smtClean="0">
                <a:solidFill>
                  <a:srgbClr val="002060"/>
                </a:solidFill>
              </a:rPr>
              <a:t>починає</a:t>
            </a:r>
            <a:r>
              <a:rPr lang="ru-RU" sz="6000" b="1" dirty="0" smtClean="0">
                <a:solidFill>
                  <a:srgbClr val="002060"/>
                </a:solidFill>
              </a:rPr>
              <a:t>, а соловей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643578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err="1" smtClean="0">
                <a:solidFill>
                  <a:srgbClr val="FF0000"/>
                </a:solidFill>
              </a:rPr>
              <a:t>закінчує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 </a:t>
            </a:r>
            <a:r>
              <a:rPr lang="ru-RU" sz="6000" b="1" dirty="0" smtClean="0">
                <a:solidFill>
                  <a:srgbClr val="002060"/>
                </a:solidFill>
              </a:rPr>
              <a:t>Наука в </a:t>
            </a:r>
            <a:r>
              <a:rPr lang="ru-RU" sz="6000" b="1" dirty="0" err="1" smtClean="0">
                <a:solidFill>
                  <a:srgbClr val="002060"/>
                </a:solidFill>
              </a:rPr>
              <a:t>ліс</a:t>
            </a:r>
            <a:r>
              <a:rPr lang="ru-RU" sz="6000" b="1" dirty="0" smtClean="0">
                <a:solidFill>
                  <a:srgbClr val="002060"/>
                </a:solidFill>
              </a:rPr>
              <a:t> не </a:t>
            </a:r>
            <a:r>
              <a:rPr lang="ru-RU" sz="6000" b="1" dirty="0" err="1" smtClean="0">
                <a:solidFill>
                  <a:srgbClr val="002060"/>
                </a:solidFill>
              </a:rPr>
              <a:t>веде</a:t>
            </a:r>
            <a:r>
              <a:rPr lang="ru-RU" sz="6000" b="1" dirty="0" smtClean="0">
                <a:solidFill>
                  <a:srgbClr val="002060"/>
                </a:solidFill>
              </a:rPr>
              <a:t>, а </a:t>
            </a:r>
            <a:r>
              <a:rPr lang="ru-RU" sz="6000" b="1" dirty="0" err="1" smtClean="0">
                <a:solidFill>
                  <a:srgbClr val="002060"/>
                </a:solidFill>
              </a:rPr>
              <a:t>з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лісу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2786058"/>
            <a:ext cx="47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err="1" smtClean="0">
                <a:solidFill>
                  <a:srgbClr val="FF0000"/>
                </a:solidFill>
              </a:rPr>
              <a:t>виводить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929066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Яблуко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від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яблуні</a:t>
            </a:r>
            <a:r>
              <a:rPr lang="ru-RU" sz="6000" b="1" dirty="0" smtClean="0">
                <a:solidFill>
                  <a:srgbClr val="002060"/>
                </a:solidFill>
              </a:rPr>
              <a:t> недалеко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786322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err="1" smtClean="0">
                <a:solidFill>
                  <a:srgbClr val="FF0000"/>
                </a:solidFill>
              </a:rPr>
              <a:t>падає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mtClean="0">
                <a:solidFill>
                  <a:srgbClr val="002060"/>
                </a:solidFill>
              </a:rPr>
              <a:t>Слово - не горобець, вилетить-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214422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не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впіймаєш</a:t>
            </a:r>
            <a:r>
              <a:rPr lang="ru-RU" sz="5400" b="1" i="1" dirty="0" smtClean="0">
                <a:solidFill>
                  <a:srgbClr val="FF0000"/>
                </a:solidFill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496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Книга </a:t>
            </a:r>
            <a:r>
              <a:rPr lang="ru-RU" sz="5400" b="1" dirty="0" err="1" smtClean="0">
                <a:solidFill>
                  <a:srgbClr val="002060"/>
                </a:solidFill>
              </a:rPr>
              <a:t>вчить</a:t>
            </a:r>
            <a:r>
              <a:rPr lang="ru-RU" sz="5400" b="1" dirty="0" smtClean="0">
                <a:solidFill>
                  <a:srgbClr val="002060"/>
                </a:solidFill>
              </a:rPr>
              <a:t>, як на </a:t>
            </a:r>
            <a:r>
              <a:rPr lang="ru-RU" sz="5400" b="1" dirty="0" err="1" smtClean="0">
                <a:solidFill>
                  <a:srgbClr val="002060"/>
                </a:solidFill>
              </a:rPr>
              <a:t>світі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982998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жить.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кі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8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303918">
            <a:off x="4097360" y="325543"/>
            <a:ext cx="3911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“Темна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55653">
            <a:off x="6267120" y="710709"/>
            <a:ext cx="2710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конячка”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04491">
            <a:off x="1010423" y="537430"/>
            <a:ext cx="6483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Яке слово сховалося у слові?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\сло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6054">
            <a:off x="3643306" y="2500306"/>
            <a:ext cx="500066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0010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14290"/>
            <a:ext cx="3857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країна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785926"/>
            <a:ext cx="4143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земляк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785926"/>
            <a:ext cx="32861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714752"/>
            <a:ext cx="5143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барвінок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714752"/>
            <a:ext cx="35004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вінок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42852"/>
            <a:ext cx="6715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музикант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52"/>
            <a:ext cx="4429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500174"/>
            <a:ext cx="707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скарбничка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500174"/>
            <a:ext cx="33250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скарб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071810"/>
            <a:ext cx="628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народність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071810"/>
            <a:ext cx="34807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24180">
            <a:off x="406050" y="858858"/>
            <a:ext cx="7008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Перекладач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428868"/>
            <a:ext cx="5067320" cy="414340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6096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 </a:t>
            </a:r>
            <a:r>
              <a:rPr lang="ru-RU" sz="2400" b="1" dirty="0" err="1" smtClean="0"/>
              <a:t>Скільки</a:t>
            </a:r>
            <a:r>
              <a:rPr lang="ru-RU" sz="2400" b="1" dirty="0" smtClean="0"/>
              <a:t> букв в </a:t>
            </a:r>
            <a:r>
              <a:rPr lang="ru-RU" sz="2400" b="1" dirty="0" err="1" smtClean="0"/>
              <a:t>українському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алфавіті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308303" y="836712"/>
            <a:ext cx="720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(33)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6059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 </a:t>
            </a:r>
            <a:r>
              <a:rPr lang="ru-RU" sz="2400" b="1" dirty="0" err="1" smtClean="0"/>
              <a:t>Скільки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голосних</a:t>
            </a:r>
            <a:r>
              <a:rPr lang="ru-RU" sz="2400" b="1" dirty="0" smtClean="0"/>
              <a:t> звук</a:t>
            </a:r>
            <a:r>
              <a:rPr lang="uk-UA" sz="2400" b="1" dirty="0" smtClean="0"/>
              <a:t>і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українській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мові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7380311" y="1628800"/>
            <a:ext cx="864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(6)</a:t>
            </a:r>
            <a:r>
              <a:rPr lang="ru-RU" dirty="0" smtClean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76873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знак в </a:t>
            </a:r>
            <a:r>
              <a:rPr lang="ru-RU" sz="2400" b="1" dirty="0" err="1" smtClean="0"/>
              <a:t>українській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мові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розділовим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588223" y="2708920"/>
            <a:ext cx="2555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 err="1" smtClean="0">
                <a:solidFill>
                  <a:srgbClr val="00B050"/>
                </a:solidFill>
              </a:rPr>
              <a:t>Дефіс</a:t>
            </a:r>
            <a:r>
              <a:rPr lang="ru-RU" sz="2000" b="1" dirty="0" smtClean="0">
                <a:solidFill>
                  <a:srgbClr val="00B050"/>
                </a:solidFill>
              </a:rPr>
              <a:t>, апостроф)</a:t>
            </a:r>
            <a:r>
              <a:rPr lang="ru-RU" sz="2000" b="1" dirty="0" smtClean="0"/>
              <a:t> 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212976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4. </a:t>
            </a:r>
            <a:r>
              <a:rPr lang="ru-RU" sz="2400" b="1" dirty="0" err="1" smtClean="0"/>
              <a:t>Назвіть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останній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відмінок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04248" y="357301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Кличн</a:t>
            </a:r>
            <a:r>
              <a:rPr lang="uk-UA" b="1" dirty="0" err="1" smtClean="0">
                <a:solidFill>
                  <a:srgbClr val="00B050"/>
                </a:solidFill>
              </a:rPr>
              <a:t>ий</a:t>
            </a:r>
            <a:r>
              <a:rPr lang="ru-RU" b="1" dirty="0" smtClean="0">
                <a:solidFill>
                  <a:srgbClr val="00B050"/>
                </a:solidFill>
              </a:rPr>
              <a:t>) 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149080"/>
            <a:ext cx="561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5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Скільки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звуків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слові</a:t>
            </a:r>
            <a:r>
              <a:rPr lang="ru-RU" sz="2400" b="1" dirty="0" smtClean="0"/>
              <a:t> «кущ»?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7308303" y="4149080"/>
            <a:ext cx="792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(4)</a:t>
            </a:r>
            <a:r>
              <a:rPr lang="ru-RU" dirty="0" smtClean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653136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6</a:t>
            </a:r>
            <a:r>
              <a:rPr lang="ru-RU" sz="2400" b="1" dirty="0" smtClean="0"/>
              <a:t>. Яка буква в </a:t>
            </a:r>
            <a:r>
              <a:rPr lang="ru-RU" sz="2400" b="1" dirty="0" err="1" smtClean="0"/>
              <a:t>українській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мові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відповідного</a:t>
            </a:r>
            <a:r>
              <a:rPr lang="ru-RU" sz="2400" b="1" dirty="0" smtClean="0"/>
              <a:t> звуку?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4869160"/>
            <a:ext cx="576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(Ь)</a:t>
            </a:r>
            <a:r>
              <a:rPr lang="ru-RU" sz="2000" b="1" dirty="0" smtClean="0"/>
              <a:t> 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285860"/>
            <a:ext cx="7143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5" y="4372168"/>
            <a:ext cx="6786609" cy="227154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Рос</a:t>
            </a:r>
            <a:r>
              <a:rPr lang="uk-UA" dirty="0" smtClean="0">
                <a:solidFill>
                  <a:srgbClr val="002060"/>
                </a:solidFill>
              </a:rPr>
              <a:t>і</a:t>
            </a:r>
            <a:r>
              <a:rPr lang="ru-RU" dirty="0" err="1" smtClean="0">
                <a:solidFill>
                  <a:srgbClr val="002060"/>
                </a:solidFill>
              </a:rPr>
              <a:t>йською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Ему нечего терять</a:t>
            </a:r>
            <a:endParaRPr lang="ru-RU" sz="4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Українською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нема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втрачати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285860"/>
            <a:ext cx="7143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5" y="4372168"/>
            <a:ext cx="6786609" cy="227154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Рос</a:t>
            </a:r>
            <a:r>
              <a:rPr lang="uk-UA" dirty="0" smtClean="0">
                <a:solidFill>
                  <a:srgbClr val="002060"/>
                </a:solidFill>
              </a:rPr>
              <a:t>і</a:t>
            </a:r>
            <a:r>
              <a:rPr lang="ru-RU" dirty="0" err="1" smtClean="0">
                <a:solidFill>
                  <a:srgbClr val="002060"/>
                </a:solidFill>
              </a:rPr>
              <a:t>йською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Терять голову </a:t>
            </a:r>
            <a:endParaRPr lang="ru-RU" sz="4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Українською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Втрачати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розум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build="p" animBg="1"/>
      <p:bldP spid="13" grpI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285860"/>
            <a:ext cx="7143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1538" y="4357694"/>
            <a:ext cx="7858180" cy="227154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Рос</a:t>
            </a:r>
            <a:r>
              <a:rPr lang="uk-UA" dirty="0" smtClean="0">
                <a:solidFill>
                  <a:srgbClr val="002060"/>
                </a:solidFill>
              </a:rPr>
              <a:t>і</a:t>
            </a:r>
            <a:r>
              <a:rPr lang="ru-RU" dirty="0" err="1" smtClean="0">
                <a:solidFill>
                  <a:srgbClr val="002060"/>
                </a:solidFill>
              </a:rPr>
              <a:t>йською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Терять сознание </a:t>
            </a:r>
            <a:endParaRPr lang="ru-RU" sz="4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4282416" cy="6397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Українською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284694" cy="2743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Непритомн</a:t>
            </a:r>
            <a:r>
              <a:rPr lang="uk-UA" sz="4400" b="1" dirty="0" smtClean="0">
                <a:solidFill>
                  <a:srgbClr val="FF0000"/>
                </a:solidFill>
              </a:rPr>
              <a:t>і</a:t>
            </a:r>
            <a:r>
              <a:rPr lang="ru-RU" sz="4400" b="1" dirty="0" err="1" smtClean="0">
                <a:solidFill>
                  <a:srgbClr val="FF0000"/>
                </a:solidFill>
              </a:rPr>
              <a:t>ти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uiExpand="1" build="p" animBg="1"/>
      <p:bldP spid="13" grpI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285860"/>
            <a:ext cx="7143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5" y="4372168"/>
            <a:ext cx="6786609" cy="227154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Рос</a:t>
            </a:r>
            <a:r>
              <a:rPr lang="uk-UA" dirty="0" smtClean="0">
                <a:solidFill>
                  <a:srgbClr val="002060"/>
                </a:solidFill>
              </a:rPr>
              <a:t>і</a:t>
            </a:r>
            <a:r>
              <a:rPr lang="ru-RU" dirty="0" err="1" smtClean="0">
                <a:solidFill>
                  <a:srgbClr val="002060"/>
                </a:solidFill>
              </a:rPr>
              <a:t>йською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Терять время </a:t>
            </a:r>
            <a:endParaRPr lang="ru-RU" sz="4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Українською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Марнувати, гаяти  час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uiExpand="1" build="p" animBg="1"/>
      <p:bldP spid="13" grpI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01056" cy="1643074"/>
          </a:xfrm>
        </p:spPr>
        <p:txBody>
          <a:bodyPr/>
          <a:lstStyle/>
          <a:p>
            <a:pPr algn="ctr">
              <a:buNone/>
            </a:pPr>
            <a:r>
              <a:rPr lang="uk-UA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“Редактор”</a:t>
            </a:r>
            <a:r>
              <a:rPr lang="uk-UA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786058"/>
            <a:ext cx="4071965" cy="360264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86058"/>
            <a:ext cx="3659603" cy="36433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428604"/>
            <a:ext cx="5645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мішайте працювати в класі.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571612"/>
            <a:ext cx="5929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заважайте працювати в класі.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00373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неділю в університеті день відчинених дверей.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429132"/>
            <a:ext cx="5643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тиждень в університеті день відкритих дверей.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411480"/>
            <a:ext cx="900115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Слідуюча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зупинка площа Івана Франко.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857364"/>
            <a:ext cx="6143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Наступна зупинка площа Івана Франка.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3381072"/>
            <a:ext cx="81439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послідній літак на Львів я не вспів.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4929198"/>
            <a:ext cx="6500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останній літак на  Львів я не встиг.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7" y="4372168"/>
            <a:ext cx="6929487" cy="2200104"/>
          </a:xfrm>
          <a:solidFill>
            <a:schemeClr val="accent4"/>
          </a:solidFill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Вітаємо переможців!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57166"/>
            <a:ext cx="3346704" cy="101411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uk-UA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“Літера”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uk-UA" b="1" dirty="0" smtClean="0"/>
              <a:t>Кількість балів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err="1" smtClean="0"/>
              <a:t>...бали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7302" y="357166"/>
            <a:ext cx="3346704" cy="101411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uk-UA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“Звук”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uk-UA" b="1" dirty="0" smtClean="0"/>
              <a:t>Кількість балів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…</a:t>
            </a:r>
            <a:r>
              <a:rPr lang="uk-UA" b="1" dirty="0" err="1" smtClean="0"/>
              <a:t>.бали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чий стол\фонфа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858180" cy="58579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4071942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Вітаємо переможців!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568679">
            <a:off x="119114" y="3686811"/>
            <a:ext cx="9047791" cy="92333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МОЛОДЦІ!!!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расивий кліп про Україн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1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7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Вигадане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ім'я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яким</a:t>
            </a:r>
            <a:r>
              <a:rPr lang="ru-RU" sz="2400" b="1" dirty="0" smtClean="0"/>
              <a:t> автор </a:t>
            </a:r>
            <a:r>
              <a:rPr lang="ru-RU" sz="2400" b="1" dirty="0" err="1" smtClean="0"/>
              <a:t>друкує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твір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980727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 err="1" smtClean="0">
                <a:solidFill>
                  <a:srgbClr val="00B050"/>
                </a:solidFill>
              </a:rPr>
              <a:t>Псевдонім</a:t>
            </a:r>
            <a:r>
              <a:rPr lang="ru-RU" sz="2000" b="1" dirty="0" smtClean="0">
                <a:solidFill>
                  <a:srgbClr val="00B050"/>
                </a:solidFill>
              </a:rPr>
              <a:t>)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8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Змалювання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літературі</a:t>
            </a:r>
            <a:r>
              <a:rPr lang="ru-RU" sz="2400" b="1" dirty="0" smtClean="0"/>
              <a:t> картин </a:t>
            </a:r>
            <a:r>
              <a:rPr lang="ru-RU" sz="2400" b="1" dirty="0" err="1" smtClean="0"/>
              <a:t>природи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будь-якого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незамкненого</a:t>
            </a:r>
            <a:r>
              <a:rPr lang="ru-RU" sz="2400" b="1" dirty="0" smtClean="0"/>
              <a:t> простору.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012159" y="2420888"/>
            <a:ext cx="1656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(Пейзаж) 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80929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9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Віршований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твір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призначений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співу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084168" y="3212976"/>
            <a:ext cx="1368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 err="1" smtClean="0">
                <a:solidFill>
                  <a:srgbClr val="00B050"/>
                </a:solidFill>
              </a:rPr>
              <a:t>Пісня</a:t>
            </a:r>
            <a:r>
              <a:rPr lang="ru-RU" sz="2000" b="1" dirty="0" smtClean="0">
                <a:solidFill>
                  <a:srgbClr val="00B050"/>
                </a:solidFill>
              </a:rPr>
              <a:t>)</a:t>
            </a:r>
            <a:r>
              <a:rPr lang="ru-RU" sz="2000" b="1" dirty="0" smtClean="0"/>
              <a:t> 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645024"/>
            <a:ext cx="549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</a:t>
            </a:r>
            <a:r>
              <a:rPr lang="uk-UA" sz="2400" b="1" dirty="0" smtClean="0"/>
              <a:t>0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Головні</a:t>
            </a:r>
            <a:r>
              <a:rPr lang="ru-RU" sz="2400" b="1" dirty="0" smtClean="0"/>
              <a:t> члени </a:t>
            </a:r>
            <a:r>
              <a:rPr lang="ru-RU" sz="2400" b="1" dirty="0" err="1" smtClean="0"/>
              <a:t>речення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645024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 err="1" smtClean="0">
                <a:solidFill>
                  <a:srgbClr val="00B050"/>
                </a:solidFill>
              </a:rPr>
              <a:t>Підмет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присудок</a:t>
            </a:r>
            <a:r>
              <a:rPr lang="ru-RU" sz="2000" b="1" dirty="0" smtClean="0">
                <a:solidFill>
                  <a:srgbClr val="00B050"/>
                </a:solidFill>
              </a:rPr>
              <a:t>) 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077072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11</a:t>
            </a:r>
            <a:r>
              <a:rPr lang="ru-RU" sz="2400" b="1" dirty="0" smtClean="0"/>
              <a:t>. Яка </a:t>
            </a:r>
            <a:r>
              <a:rPr lang="ru-RU" sz="2400" b="1" dirty="0" err="1" smtClean="0"/>
              <a:t>частина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вказує</a:t>
            </a:r>
            <a:r>
              <a:rPr lang="ru-RU" sz="2400" b="1" dirty="0" smtClean="0"/>
              <a:t> на предмет,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називає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940152" y="450912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(</a:t>
            </a:r>
            <a:r>
              <a:rPr lang="ru-RU" sz="2400" dirty="0" err="1" smtClean="0">
                <a:solidFill>
                  <a:srgbClr val="00B050"/>
                </a:solidFill>
              </a:rPr>
              <a:t>Займенник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6144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12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Чуже</a:t>
            </a:r>
            <a:r>
              <a:rPr lang="ru-RU" sz="2400" b="1" dirty="0" smtClean="0"/>
              <a:t> мовлення, </a:t>
            </a:r>
            <a:r>
              <a:rPr lang="ru-RU" sz="2400" b="1" dirty="0" err="1" smtClean="0"/>
              <a:t>передане</a:t>
            </a:r>
            <a:r>
              <a:rPr lang="ru-RU" sz="2400" b="1" dirty="0" smtClean="0"/>
              <a:t> без</a:t>
            </a:r>
            <a:r>
              <a:rPr lang="uk-UA" sz="2400" b="1" dirty="0" smtClean="0"/>
              <a:t> змін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24128" y="707288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(Пряма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5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13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Поставте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кличний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відмінок</a:t>
            </a:r>
            <a:r>
              <a:rPr lang="ru-RU" sz="2400" b="1" dirty="0" smtClean="0"/>
              <a:t> слово «юнак»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556793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 err="1" smtClean="0">
                <a:solidFill>
                  <a:srgbClr val="00B050"/>
                </a:solidFill>
              </a:rPr>
              <a:t>Юначе</a:t>
            </a:r>
            <a:r>
              <a:rPr lang="ru-RU" sz="2000" b="1" dirty="0" smtClean="0">
                <a:solidFill>
                  <a:srgbClr val="00B050"/>
                </a:solidFill>
              </a:rPr>
              <a:t>!) 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2856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14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Назвіть</a:t>
            </a:r>
            <a:r>
              <a:rPr lang="ru-RU" sz="2400" b="1" dirty="0" smtClean="0"/>
              <a:t> знак,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позначає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тверду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роздільну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вимову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межі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приголосного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голосного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12160" y="2970913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Апостроф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429000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15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Закінчити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речення</a:t>
            </a:r>
            <a:r>
              <a:rPr lang="ru-RU" sz="2400" b="1" dirty="0" smtClean="0"/>
              <a:t>: «Слово до слова </a:t>
            </a:r>
            <a:r>
              <a:rPr lang="ru-RU" sz="2400" b="1" dirty="0" err="1" smtClean="0"/>
              <a:t>зложиться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940152" y="3861048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B050"/>
                </a:solidFill>
                <a:latin typeface="+mj-lt"/>
              </a:rPr>
              <a:t>мова</a:t>
            </a:r>
            <a:r>
              <a:rPr lang="ru-RU" sz="2000" b="1" dirty="0" smtClean="0">
                <a:solidFill>
                  <a:srgbClr val="00B050"/>
                </a:solidFill>
              </a:rPr>
              <a:t>».</a:t>
            </a:r>
            <a:r>
              <a:rPr lang="ru-RU" sz="2000" dirty="0" smtClean="0">
                <a:solidFill>
                  <a:srgbClr val="00B050"/>
                </a:solidFill>
              </a:rPr>
              <a:t> 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293096"/>
            <a:ext cx="584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16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Назвіть</a:t>
            </a:r>
            <a:r>
              <a:rPr lang="ru-RU" sz="2400" b="1" dirty="0" smtClean="0"/>
              <a:t> слова з </a:t>
            </a:r>
            <a:r>
              <a:rPr lang="ru-RU" sz="2400" b="1" dirty="0" err="1" smtClean="0"/>
              <a:t>префіксом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прі</a:t>
            </a:r>
            <a:r>
              <a:rPr lang="ru-RU" sz="2400" b="1" dirty="0" smtClean="0"/>
              <a:t>-. </a:t>
            </a:r>
            <a:endParaRPr lang="ru-RU" sz="2400" b="1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20072" y="4830878"/>
            <a:ext cx="3923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Прізвисько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прірва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прізвище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5" grpId="0"/>
      <p:bldP spid="205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скарбничка.jpg"/>
          <p:cNvPicPr>
            <a:picLocks noChangeAspect="1" noChangeArrowheads="1"/>
          </p:cNvPicPr>
          <p:nvPr/>
        </p:nvPicPr>
        <p:blipFill>
          <a:blip r:embed="rId2" cstate="print"/>
          <a:srcRect l="2801" b="719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Я у дверях, у замку, я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в нотному рядку;</a:t>
            </a:r>
            <a:br>
              <a:rPr lang="ru-RU" sz="3200" b="1" dirty="0" smtClean="0"/>
            </a:br>
            <a:r>
              <a:rPr lang="ru-RU" sz="3200" b="1" dirty="0" err="1" smtClean="0"/>
              <a:t>Можу</a:t>
            </a:r>
            <a:r>
              <a:rPr lang="ru-RU" sz="3200" b="1" dirty="0" smtClean="0"/>
              <a:t> гайку </a:t>
            </a:r>
            <a:r>
              <a:rPr lang="ru-RU" sz="3200" b="1" dirty="0" err="1" smtClean="0"/>
              <a:t>загвинтити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вирій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полетіти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err="1" smtClean="0"/>
              <a:t>Телеграму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передати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таємниці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розгадати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53699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(</a:t>
            </a:r>
            <a:r>
              <a:rPr lang="uk-UA" sz="2800" b="1" dirty="0" smtClean="0">
                <a:solidFill>
                  <a:srgbClr val="C00000"/>
                </a:solidFill>
              </a:rPr>
              <a:t>Ключ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644008" y="450912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- багатозначне)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зошиті</a:t>
            </a:r>
            <a:r>
              <a:rPr lang="ru-RU" sz="3200" b="1" dirty="0" smtClean="0"/>
              <a:t> з письма – я коса </a:t>
            </a:r>
            <a:r>
              <a:rPr lang="ru-RU" sz="3200" b="1" dirty="0" err="1" smtClean="0"/>
              <a:t>чи</a:t>
            </a:r>
            <a:r>
              <a:rPr lang="ru-RU" sz="3200" b="1" dirty="0" smtClean="0"/>
              <a:t> пряма.</a:t>
            </a:r>
            <a:br>
              <a:rPr lang="ru-RU" sz="3200" b="1" dirty="0" smtClean="0"/>
            </a:br>
            <a:r>
              <a:rPr lang="ru-RU" sz="3200" b="1" dirty="0" err="1" smtClean="0"/>
              <a:t>Ще</a:t>
            </a:r>
            <a:r>
              <a:rPr lang="ru-RU" sz="3200" b="1" dirty="0" smtClean="0"/>
              <a:t> я </a:t>
            </a:r>
            <a:r>
              <a:rPr lang="ru-RU" sz="3200" b="1" dirty="0" err="1" smtClean="0"/>
              <a:t>можу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ви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повірте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креслити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міряти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err="1" smtClean="0"/>
              <a:t>Якщо</a:t>
            </a:r>
            <a:r>
              <a:rPr lang="ru-RU" sz="3200" b="1" dirty="0" smtClean="0"/>
              <a:t> треба, в той же час враз шикую школу </a:t>
            </a:r>
            <a:r>
              <a:rPr lang="ru-RU" sz="3200" b="1" dirty="0" err="1" smtClean="0"/>
              <a:t>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клас</a:t>
            </a:r>
            <a:r>
              <a:rPr lang="ru-RU" sz="3200" b="1" dirty="0" smtClean="0"/>
              <a:t>.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3429000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(Лінійка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64088" y="3448894"/>
            <a:ext cx="3779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багатозначне</a:t>
            </a:r>
            <a:r>
              <a:rPr lang="uk-UA" sz="32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52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8339264</TotalTime>
  <Words>672</Words>
  <Application>Microsoft Office PowerPoint</Application>
  <PresentationFormat>Экран (4:3)</PresentationFormat>
  <Paragraphs>166</Paragraphs>
  <Slides>49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Воздушный поток</vt:lpstr>
      <vt:lpstr>Вікторина «Я знаю українську»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Запам’ятайте!</vt:lpstr>
      <vt:lpstr>Запам’ятайте!</vt:lpstr>
      <vt:lpstr>Запам’ятайте!</vt:lpstr>
      <vt:lpstr>Запам’ятайте!</vt:lpstr>
      <vt:lpstr>“Редактор” </vt:lpstr>
      <vt:lpstr>Слайд 45</vt:lpstr>
      <vt:lpstr>Слайд 46</vt:lpstr>
      <vt:lpstr> Вітаємо переможців!</vt:lpstr>
      <vt:lpstr>Слайд 48</vt:lpstr>
      <vt:lpstr>Слайд 49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Вікторина «Я знаю українську»</dc:title>
  <dc:creator>FuckYouBill</dc:creator>
  <cp:lastModifiedBy>test</cp:lastModifiedBy>
  <cp:revision>63</cp:revision>
  <dcterms:created xsi:type="dcterms:W3CDTF">2017-11-07T13:54:19Z</dcterms:created>
  <dcterms:modified xsi:type="dcterms:W3CDTF">2017-11-09T12:37:02Z</dcterms:modified>
</cp:coreProperties>
</file>