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71" r:id="rId2"/>
    <p:sldId id="256" r:id="rId3"/>
    <p:sldId id="27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AB0A1-910B-480C-B72D-E9609C458567}" type="datetimeFigureOut">
              <a:rPr lang="ru-RU" smtClean="0"/>
              <a:pPr/>
              <a:t>25.03.2016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821FA-DF90-42A3-88B3-96D8B171A25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9196D11-1398-4A01-B031-6DEEAD0FAEEF}" type="datetimeFigureOut">
              <a:rPr lang="ru-RU" smtClean="0"/>
              <a:pPr/>
              <a:t>25.03.2016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1ED1DDA-451C-41FD-BE3D-3B040CA0BFB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196D11-1398-4A01-B031-6DEEAD0FAEEF}" type="datetimeFigureOut">
              <a:rPr lang="ru-RU" smtClean="0"/>
              <a:pPr/>
              <a:t>25.03.2016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ED1DDA-451C-41FD-BE3D-3B040CA0BFB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196D11-1398-4A01-B031-6DEEAD0FAEEF}" type="datetimeFigureOut">
              <a:rPr lang="ru-RU" smtClean="0"/>
              <a:pPr/>
              <a:t>25.03.2016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ED1DDA-451C-41FD-BE3D-3B040CA0BFB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196D11-1398-4A01-B031-6DEEAD0FAEEF}" type="datetimeFigureOut">
              <a:rPr lang="ru-RU" smtClean="0"/>
              <a:pPr/>
              <a:t>25.03.2016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ED1DDA-451C-41FD-BE3D-3B040CA0BFB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9196D11-1398-4A01-B031-6DEEAD0FAEEF}" type="datetimeFigureOut">
              <a:rPr lang="ru-RU" smtClean="0"/>
              <a:pPr/>
              <a:t>25.03.2016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ED1DDA-451C-41FD-BE3D-3B040CA0BFB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9196D11-1398-4A01-B031-6DEEAD0FAEEF}" type="datetimeFigureOut">
              <a:rPr lang="ru-RU" smtClean="0"/>
              <a:pPr/>
              <a:t>25.03.2016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ED1DDA-451C-41FD-BE3D-3B040CA0BFB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9196D11-1398-4A01-B031-6DEEAD0FAEEF}" type="datetimeFigureOut">
              <a:rPr lang="ru-RU" smtClean="0"/>
              <a:pPr/>
              <a:t>25.03.2016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ED1DDA-451C-41FD-BE3D-3B040CA0BFB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9196D11-1398-4A01-B031-6DEEAD0FAEEF}" type="datetimeFigureOut">
              <a:rPr lang="ru-RU" smtClean="0"/>
              <a:pPr/>
              <a:t>25.03.2016</a:t>
            </a:fld>
            <a:endParaRPr lang="ru-RU"/>
          </a:p>
        </p:txBody>
      </p:sp>
      <p:sp>
        <p:nvSpPr>
          <p:cNvPr id="8" name="Номер слайда 7"/>
          <p:cNvSpPr>
            <a:spLocks noGrp="1"/>
          </p:cNvSpPr>
          <p:nvPr>
            <p:ph type="sldNum" sz="quarter" idx="11"/>
          </p:nvPr>
        </p:nvSpPr>
        <p:spPr/>
        <p:txBody>
          <a:bodyPr/>
          <a:lstStyle/>
          <a:p>
            <a:fld id="{A1ED1DDA-451C-41FD-BE3D-3B040CA0BFB9}"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196D11-1398-4A01-B031-6DEEAD0FAEEF}" type="datetimeFigureOut">
              <a:rPr lang="ru-RU" smtClean="0"/>
              <a:pPr/>
              <a:t>25.03.2016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ED1DDA-451C-41FD-BE3D-3B040CA0BFB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9196D11-1398-4A01-B031-6DEEAD0FAEEF}" type="datetimeFigureOut">
              <a:rPr lang="ru-RU" smtClean="0"/>
              <a:pPr/>
              <a:t>25.03.2016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A1ED1DDA-451C-41FD-BE3D-3B040CA0BFB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09196D11-1398-4A01-B031-6DEEAD0FAEEF}" type="datetimeFigureOut">
              <a:rPr lang="ru-RU" smtClean="0"/>
              <a:pPr/>
              <a:t>25.03.2016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ED1DDA-451C-41FD-BE3D-3B040CA0BFB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9196D11-1398-4A01-B031-6DEEAD0FAEEF}" type="datetimeFigureOut">
              <a:rPr lang="ru-RU" smtClean="0"/>
              <a:pPr/>
              <a:t>25.03.2016</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1ED1DDA-451C-41FD-BE3D-3B040CA0BFB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audio" Target="file:///F:\RELAKS-spokojnaya-priyatnaya-rasslablyayucshaya-legkaya-muzyka-..._(get-tune.net).mp3"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9"/>
          <p:cNvSpPr/>
          <p:nvPr/>
        </p:nvSpPr>
        <p:spPr>
          <a:xfrm>
            <a:off x="642910" y="3929066"/>
            <a:ext cx="2357454" cy="2286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6" name="Заголовок 5"/>
          <p:cNvSpPr>
            <a:spLocks noGrp="1"/>
          </p:cNvSpPr>
          <p:nvPr>
            <p:ph type="title"/>
          </p:nvPr>
        </p:nvSpPr>
        <p:spPr>
          <a:xfrm>
            <a:off x="428596" y="714356"/>
            <a:ext cx="8143932" cy="4071966"/>
          </a:xfrm>
        </p:spPr>
        <p:txBody>
          <a:bodyPr>
            <a:normAutofit fontScale="90000"/>
          </a:bodyPr>
          <a:lstStyle/>
          <a:p>
            <a:r>
              <a:rPr lang="ru-RU" b="1" dirty="0" smtClean="0">
                <a:solidFill>
                  <a:srgbClr val="00B0F0"/>
                </a:solidFill>
              </a:rPr>
              <a:t>         </a:t>
            </a:r>
            <a:r>
              <a:rPr lang="ru-RU" sz="5300" b="1" i="1" dirty="0" err="1" smtClean="0">
                <a:solidFill>
                  <a:srgbClr val="00B0F0"/>
                </a:solidFill>
              </a:rPr>
              <a:t>Творчість</a:t>
            </a:r>
            <a:r>
              <a:rPr lang="ru-RU" sz="5300" b="1" i="1" dirty="0" smtClean="0">
                <a:solidFill>
                  <a:srgbClr val="00B0F0"/>
                </a:solidFill>
              </a:rPr>
              <a:t> </a:t>
            </a:r>
            <a:r>
              <a:rPr lang="ru-RU" sz="5300" b="1" i="1" dirty="0" smtClean="0">
                <a:solidFill>
                  <a:srgbClr val="00B0F0"/>
                </a:solidFill>
              </a:rPr>
              <a:t>учителя </a:t>
            </a:r>
            <a:r>
              <a:rPr lang="ru-RU" sz="5300" b="1" i="1" dirty="0" smtClean="0">
                <a:solidFill>
                  <a:srgbClr val="00B0F0"/>
                </a:solidFill>
              </a:rPr>
              <a:t>–</a:t>
            </a:r>
            <a:br>
              <a:rPr lang="ru-RU" sz="5300" b="1" i="1" dirty="0" smtClean="0">
                <a:solidFill>
                  <a:srgbClr val="00B0F0"/>
                </a:solidFill>
              </a:rPr>
            </a:br>
            <a:r>
              <a:rPr lang="ru-RU" sz="5300" b="1" i="1" dirty="0" smtClean="0">
                <a:solidFill>
                  <a:srgbClr val="00B0F0"/>
                </a:solidFill>
              </a:rPr>
              <a:t> </a:t>
            </a:r>
            <a:r>
              <a:rPr lang="ru-RU" sz="5300" b="1" i="1" dirty="0" smtClean="0">
                <a:solidFill>
                  <a:srgbClr val="00B0F0"/>
                </a:solidFill>
              </a:rPr>
              <a:t>  </a:t>
            </a:r>
            <a:r>
              <a:rPr lang="ru-RU" sz="5300" b="1" i="1" dirty="0" err="1" smtClean="0">
                <a:solidFill>
                  <a:srgbClr val="00B0F0"/>
                </a:solidFill>
              </a:rPr>
              <a:t>передумова</a:t>
            </a:r>
            <a:r>
              <a:rPr lang="ru-RU" sz="5300" b="1" i="1" dirty="0" smtClean="0">
                <a:solidFill>
                  <a:srgbClr val="00B0F0"/>
                </a:solidFill>
              </a:rPr>
              <a:t> </a:t>
            </a:r>
            <a:r>
              <a:rPr lang="ru-RU" sz="5300" b="1" i="1" dirty="0" err="1" smtClean="0">
                <a:solidFill>
                  <a:srgbClr val="00B0F0"/>
                </a:solidFill>
              </a:rPr>
              <a:t>зростання</a:t>
            </a:r>
            <a:r>
              <a:rPr lang="ru-RU" sz="5300" b="1" i="1" dirty="0" smtClean="0">
                <a:solidFill>
                  <a:srgbClr val="00B0F0"/>
                </a:solidFill>
              </a:rPr>
              <a:t/>
            </a:r>
            <a:br>
              <a:rPr lang="ru-RU" sz="5300" b="1" i="1" dirty="0" smtClean="0">
                <a:solidFill>
                  <a:srgbClr val="00B0F0"/>
                </a:solidFill>
              </a:rPr>
            </a:br>
            <a:r>
              <a:rPr lang="ru-RU" sz="5300" b="1" i="1" dirty="0" smtClean="0">
                <a:solidFill>
                  <a:srgbClr val="00B0F0"/>
                </a:solidFill>
              </a:rPr>
              <a:t> </a:t>
            </a:r>
            <a:r>
              <a:rPr lang="ru-RU" sz="5300" b="1" i="1" dirty="0" smtClean="0">
                <a:solidFill>
                  <a:srgbClr val="00B0F0"/>
                </a:solidFill>
              </a:rPr>
              <a:t>      </a:t>
            </a:r>
            <a:r>
              <a:rPr lang="ru-RU" sz="5300" b="1" i="1" dirty="0" err="1" smtClean="0">
                <a:solidFill>
                  <a:srgbClr val="00B0F0"/>
                </a:solidFill>
              </a:rPr>
              <a:t>його</a:t>
            </a:r>
            <a:r>
              <a:rPr lang="ru-RU" sz="5300" b="1" i="1" dirty="0" smtClean="0">
                <a:solidFill>
                  <a:srgbClr val="00B0F0"/>
                </a:solidFill>
              </a:rPr>
              <a:t> </a:t>
            </a:r>
            <a:r>
              <a:rPr lang="ru-RU" sz="5300" b="1" i="1" dirty="0" err="1" smtClean="0">
                <a:solidFill>
                  <a:srgbClr val="00B0F0"/>
                </a:solidFill>
              </a:rPr>
              <a:t>педагогічної</a:t>
            </a:r>
            <a:r>
              <a:rPr lang="ru-RU" sz="5300" b="1" i="1" dirty="0" smtClean="0">
                <a:solidFill>
                  <a:srgbClr val="00B0F0"/>
                </a:solidFill>
              </a:rPr>
              <a:t> </a:t>
            </a:r>
            <a:r>
              <a:rPr lang="ru-RU" sz="5300" b="1" i="1" dirty="0" smtClean="0">
                <a:solidFill>
                  <a:srgbClr val="00B0F0"/>
                </a:solidFill>
              </a:rPr>
              <a:t/>
            </a:r>
            <a:br>
              <a:rPr lang="ru-RU" sz="5300" b="1" i="1" dirty="0" smtClean="0">
                <a:solidFill>
                  <a:srgbClr val="00B0F0"/>
                </a:solidFill>
              </a:rPr>
            </a:br>
            <a:r>
              <a:rPr lang="ru-RU" sz="5300" b="1" i="1" dirty="0" smtClean="0">
                <a:solidFill>
                  <a:srgbClr val="00B0F0"/>
                </a:solidFill>
              </a:rPr>
              <a:t> </a:t>
            </a:r>
            <a:r>
              <a:rPr lang="ru-RU" sz="5300" b="1" i="1" dirty="0" smtClean="0">
                <a:solidFill>
                  <a:srgbClr val="00B0F0"/>
                </a:solidFill>
              </a:rPr>
              <a:t>         </a:t>
            </a:r>
            <a:r>
              <a:rPr lang="ru-RU" sz="5300" b="1" i="1" dirty="0" err="1" smtClean="0">
                <a:solidFill>
                  <a:srgbClr val="00B0F0"/>
                </a:solidFill>
              </a:rPr>
              <a:t>майстерності</a:t>
            </a:r>
            <a:r>
              <a:rPr lang="ru-RU" sz="5300" i="1" dirty="0" smtClean="0">
                <a:solidFill>
                  <a:srgbClr val="00B0F0"/>
                </a:solidFill>
              </a:rPr>
              <a:t/>
            </a:r>
            <a:br>
              <a:rPr lang="ru-RU" sz="5300" i="1" dirty="0" smtClean="0">
                <a:solidFill>
                  <a:srgbClr val="00B0F0"/>
                </a:solidFill>
              </a:rPr>
            </a:br>
            <a:endParaRPr lang="ru-RU" sz="5300" i="1" dirty="0">
              <a:solidFill>
                <a:srgbClr val="00B0F0"/>
              </a:solidFill>
            </a:endParaRPr>
          </a:p>
        </p:txBody>
      </p:sp>
      <p:pic>
        <p:nvPicPr>
          <p:cNvPr id="7" name="preview-image" descr="http://flowers.cveti-sadi.ru/files/2010/04/Anemoneblanda.jpg"/>
          <p:cNvPicPr/>
          <p:nvPr/>
        </p:nvPicPr>
        <p:blipFill>
          <a:blip r:embed="rId2" cstate="print"/>
          <a:srcRect/>
          <a:stretch>
            <a:fillRect/>
          </a:stretch>
        </p:blipFill>
        <p:spPr bwMode="auto">
          <a:xfrm rot="20110837">
            <a:off x="928662" y="4357694"/>
            <a:ext cx="1733550" cy="1562100"/>
          </a:xfrm>
          <a:prstGeom prst="rect">
            <a:avLst/>
          </a:prstGeom>
          <a:noFill/>
          <a:ln w="9525">
            <a:noFill/>
            <a:miter lim="800000"/>
            <a:headEnd/>
            <a:tailEnd/>
          </a:ln>
        </p:spPr>
      </p:pic>
      <p:pic>
        <p:nvPicPr>
          <p:cNvPr id="8" name="preview-image" descr="http://flowers.cveti-sadi.ru/files/2010/04/Anemoneblanda.jpg"/>
          <p:cNvPicPr/>
          <p:nvPr/>
        </p:nvPicPr>
        <p:blipFill>
          <a:blip r:embed="rId2" cstate="print"/>
          <a:srcRect/>
          <a:stretch>
            <a:fillRect/>
          </a:stretch>
        </p:blipFill>
        <p:spPr bwMode="auto">
          <a:xfrm rot="20110837">
            <a:off x="3533909" y="4506513"/>
            <a:ext cx="1733550" cy="1562100"/>
          </a:xfrm>
          <a:prstGeom prst="rect">
            <a:avLst/>
          </a:prstGeom>
          <a:noFill/>
          <a:ln w="9525">
            <a:noFill/>
            <a:miter lim="800000"/>
            <a:headEnd/>
            <a:tailEnd/>
          </a:ln>
        </p:spPr>
      </p:pic>
      <p:pic>
        <p:nvPicPr>
          <p:cNvPr id="9" name="preview-image" descr="http://flowers.cveti-sadi.ru/files/2010/04/Anemoneblanda.jpg"/>
          <p:cNvPicPr/>
          <p:nvPr/>
        </p:nvPicPr>
        <p:blipFill>
          <a:blip r:embed="rId2" cstate="print"/>
          <a:srcRect/>
          <a:stretch>
            <a:fillRect/>
          </a:stretch>
        </p:blipFill>
        <p:spPr bwMode="auto">
          <a:xfrm rot="20110837">
            <a:off x="6319992" y="4435075"/>
            <a:ext cx="1733550" cy="1562100"/>
          </a:xfrm>
          <a:prstGeom prst="rect">
            <a:avLst/>
          </a:prstGeom>
          <a:noFill/>
          <a:ln w="9525">
            <a:noFill/>
            <a:miter lim="800000"/>
            <a:headEnd/>
            <a:tailEnd/>
          </a:ln>
        </p:spPr>
      </p:pic>
      <p:sp>
        <p:nvSpPr>
          <p:cNvPr id="12" name="Овал 11"/>
          <p:cNvSpPr/>
          <p:nvPr/>
        </p:nvSpPr>
        <p:spPr>
          <a:xfrm>
            <a:off x="5929322" y="4071942"/>
            <a:ext cx="2357454" cy="2214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review-image" descr="http://flowers.cveti-sadi.ru/files/2010/04/Anemoneblanda.jpg"/>
          <p:cNvPicPr/>
          <p:nvPr/>
        </p:nvPicPr>
        <p:blipFill>
          <a:blip r:embed="rId2" cstate="print"/>
          <a:srcRect/>
          <a:stretch>
            <a:fillRect/>
          </a:stretch>
        </p:blipFill>
        <p:spPr bwMode="auto">
          <a:xfrm rot="20110837">
            <a:off x="6248554" y="4435076"/>
            <a:ext cx="1733550" cy="15621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305800" cy="4957160"/>
          </a:xfrm>
        </p:spPr>
        <p:txBody>
          <a:bodyPr>
            <a:normAutofit/>
          </a:bodyPr>
          <a:lstStyle/>
          <a:p>
            <a:pPr lvl="0">
              <a:buFont typeface="Wingdings" pitchFamily="2" charset="2"/>
              <a:buChar char="Ø"/>
            </a:pPr>
            <a:r>
              <a:rPr lang="uk-UA" sz="2800" i="1" dirty="0" smtClean="0">
                <a:solidFill>
                  <a:srgbClr val="C00000"/>
                </a:solidFill>
                <a:latin typeface="Times New Roman" pitchFamily="18" charset="0"/>
                <a:cs typeface="Times New Roman" pitchFamily="18" charset="0"/>
              </a:rPr>
              <a:t>Плануючи різні форми роботи, пам’ятайте, що вони не повинні стати несподіванкою для учнів.  Заплановані на відкритий урок форми  і види роботи варто заздалегідь опрацьовувати на поточних уроках, використовуючи інший навчальний матеріал.</a:t>
            </a:r>
            <a:r>
              <a:rPr lang="ru-RU" sz="2800" i="1" dirty="0" smtClean="0">
                <a:solidFill>
                  <a:srgbClr val="C00000"/>
                </a:solidFill>
                <a:latin typeface="Times New Roman" pitchFamily="18" charset="0"/>
                <a:cs typeface="Times New Roman" pitchFamily="18" charset="0"/>
              </a:rPr>
              <a:t/>
            </a:r>
            <a:br>
              <a:rPr lang="ru-RU" sz="2800" i="1" dirty="0" smtClean="0">
                <a:solidFill>
                  <a:srgbClr val="C00000"/>
                </a:solidFill>
                <a:latin typeface="Times New Roman" pitchFamily="18" charset="0"/>
                <a:cs typeface="Times New Roman" pitchFamily="18" charset="0"/>
              </a:rPr>
            </a:br>
            <a:r>
              <a:rPr lang="uk-UA" sz="2800" i="1" dirty="0" smtClean="0">
                <a:solidFill>
                  <a:srgbClr val="C00000"/>
                </a:solidFill>
                <a:latin typeface="Times New Roman" pitchFamily="18" charset="0"/>
                <a:cs typeface="Times New Roman" pitchFamily="18" charset="0"/>
              </a:rPr>
              <a:t>Спонукайте учнів до самостійності, критичного мислення, ініціативності, використовуючи проблемні ситуації та інші сучасні прийоми і  методи .</a:t>
            </a:r>
            <a:r>
              <a:rPr lang="ru-RU" sz="2800" i="1" dirty="0" smtClean="0">
                <a:solidFill>
                  <a:srgbClr val="C00000"/>
                </a:solidFill>
                <a:latin typeface="Times New Roman" pitchFamily="18" charset="0"/>
                <a:cs typeface="Times New Roman" pitchFamily="18" charset="0"/>
              </a:rPr>
              <a:t/>
            </a:r>
            <a:br>
              <a:rPr lang="ru-RU" sz="2800" i="1" dirty="0" smtClean="0">
                <a:solidFill>
                  <a:srgbClr val="C00000"/>
                </a:solidFill>
                <a:latin typeface="Times New Roman" pitchFamily="18" charset="0"/>
                <a:cs typeface="Times New Roman" pitchFamily="18" charset="0"/>
              </a:rPr>
            </a:br>
            <a:r>
              <a:rPr lang="uk-UA" sz="2800" i="1" dirty="0" smtClean="0">
                <a:solidFill>
                  <a:srgbClr val="C00000"/>
                </a:solidFill>
                <a:latin typeface="Times New Roman" pitchFamily="18" charset="0"/>
                <a:cs typeface="Times New Roman" pitchFamily="18" charset="0"/>
              </a:rPr>
              <a:t>Не слід перевантажувати урок різноманітними формами роботи, зайвою наочністю. </a:t>
            </a:r>
            <a:r>
              <a:rPr lang="ru-RU" sz="2800" i="1" dirty="0" smtClean="0">
                <a:solidFill>
                  <a:srgbClr val="C00000"/>
                </a:solidFill>
                <a:latin typeface="Times New Roman" pitchFamily="18" charset="0"/>
                <a:cs typeface="Times New Roman" pitchFamily="18" charset="0"/>
              </a:rPr>
              <a:t/>
            </a:r>
            <a:br>
              <a:rPr lang="ru-RU" sz="2800" i="1" dirty="0" smtClean="0">
                <a:solidFill>
                  <a:srgbClr val="C00000"/>
                </a:solidFill>
                <a:latin typeface="Times New Roman" pitchFamily="18" charset="0"/>
                <a:cs typeface="Times New Roman" pitchFamily="18" charset="0"/>
              </a:rPr>
            </a:br>
            <a:endParaRPr lang="ru-RU" sz="2800" i="1" dirty="0">
              <a:solidFill>
                <a:srgbClr val="C00000"/>
              </a:solidFill>
              <a:latin typeface="Times New Roman" pitchFamily="18" charset="0"/>
              <a:cs typeface="Times New Roman" pitchFamily="18" charset="0"/>
            </a:endParaRPr>
          </a:p>
        </p:txBody>
      </p:sp>
      <p:pic>
        <p:nvPicPr>
          <p:cNvPr id="1026" name="Picture 2" descr="F:\на педраду 6.jpg"/>
          <p:cNvPicPr>
            <a:picLocks noChangeAspect="1" noChangeArrowheads="1"/>
          </p:cNvPicPr>
          <p:nvPr/>
        </p:nvPicPr>
        <p:blipFill>
          <a:blip r:embed="rId2" cstate="print"/>
          <a:srcRect/>
          <a:stretch>
            <a:fillRect/>
          </a:stretch>
        </p:blipFill>
        <p:spPr bwMode="auto">
          <a:xfrm>
            <a:off x="5715008" y="5000636"/>
            <a:ext cx="2786082" cy="1714512"/>
          </a:xfrm>
          <a:prstGeom prst="rect">
            <a:avLst/>
          </a:prstGeom>
          <a:noFill/>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5214974" cy="5572164"/>
          </a:xfrm>
        </p:spPr>
        <p:txBody>
          <a:bodyPr>
            <a:normAutofit fontScale="90000"/>
          </a:bodyPr>
          <a:lstStyle/>
          <a:p>
            <a:pPr lvl="0">
              <a:buFont typeface="Wingdings" pitchFamily="2" charset="2"/>
              <a:buChar char="Ø"/>
            </a:pPr>
            <a:r>
              <a:rPr lang="uk-UA" sz="2800" i="1" dirty="0" smtClean="0">
                <a:solidFill>
                  <a:srgbClr val="00B0F0"/>
                </a:solidFill>
                <a:latin typeface="Times New Roman" pitchFamily="18" charset="0"/>
                <a:cs typeface="Times New Roman" pitchFamily="18" charset="0"/>
              </a:rPr>
              <a:t>Дотримуйтесь логічної послідовності: мета на початку  уроку – висновок наприкінці повинні бути взаємопов’язані.</a:t>
            </a:r>
            <a:r>
              <a:rPr lang="ru-RU" sz="2800" i="1" dirty="0" smtClean="0">
                <a:solidFill>
                  <a:srgbClr val="00B0F0"/>
                </a:solidFill>
                <a:latin typeface="Times New Roman" pitchFamily="18" charset="0"/>
                <a:cs typeface="Times New Roman" pitchFamily="18" charset="0"/>
              </a:rPr>
              <a:t/>
            </a:r>
            <a:br>
              <a:rPr lang="ru-RU" sz="2800" i="1" dirty="0" smtClean="0">
                <a:solidFill>
                  <a:srgbClr val="00B0F0"/>
                </a:solidFill>
                <a:latin typeface="Times New Roman" pitchFamily="18" charset="0"/>
                <a:cs typeface="Times New Roman" pitchFamily="18" charset="0"/>
              </a:rPr>
            </a:br>
            <a:r>
              <a:rPr lang="uk-UA" sz="2800" i="1" dirty="0" smtClean="0">
                <a:solidFill>
                  <a:srgbClr val="00B0F0"/>
                </a:solidFill>
                <a:latin typeface="Times New Roman" pitchFamily="18" charset="0"/>
                <a:cs typeface="Times New Roman" pitchFamily="18" charset="0"/>
              </a:rPr>
              <a:t>Дотримуйтесь регламенту уроку. Навіть  якщо урок  нестандартний , основні етапи уроку повинні бути витримані.</a:t>
            </a:r>
            <a:r>
              <a:rPr lang="ru-RU" sz="2800" i="1" dirty="0" smtClean="0">
                <a:solidFill>
                  <a:srgbClr val="00B0F0"/>
                </a:solidFill>
                <a:latin typeface="Times New Roman" pitchFamily="18" charset="0"/>
                <a:cs typeface="Times New Roman" pitchFamily="18" charset="0"/>
              </a:rPr>
              <a:t/>
            </a:r>
            <a:br>
              <a:rPr lang="ru-RU" sz="2800" i="1" dirty="0" smtClean="0">
                <a:solidFill>
                  <a:srgbClr val="00B0F0"/>
                </a:solidFill>
                <a:latin typeface="Times New Roman" pitchFamily="18" charset="0"/>
                <a:cs typeface="Times New Roman" pitchFamily="18" charset="0"/>
              </a:rPr>
            </a:br>
            <a:r>
              <a:rPr lang="uk-UA" sz="2800" i="1" dirty="0" smtClean="0">
                <a:solidFill>
                  <a:srgbClr val="00B0F0"/>
                </a:solidFill>
                <a:latin typeface="Times New Roman" pitchFamily="18" charset="0"/>
                <a:cs typeface="Times New Roman" pitchFamily="18" charset="0"/>
              </a:rPr>
              <a:t>Заплануйте резервні завдання на випадок залишку часу та сплануйте діяльність так, щоб частину завдань можна було виключити з уроку у разі браку часу.</a:t>
            </a:r>
            <a:endParaRPr lang="ru-RU" sz="2800" i="1" dirty="0">
              <a:solidFill>
                <a:srgbClr val="00B0F0"/>
              </a:solidFill>
              <a:latin typeface="Times New Roman" pitchFamily="18" charset="0"/>
              <a:cs typeface="Times New Roman" pitchFamily="18" charset="0"/>
            </a:endParaRPr>
          </a:p>
        </p:txBody>
      </p:sp>
      <p:pic>
        <p:nvPicPr>
          <p:cNvPr id="2050" name="Picture 2" descr="F:\на педраду7.jpg"/>
          <p:cNvPicPr>
            <a:picLocks noChangeAspect="1" noChangeArrowheads="1"/>
          </p:cNvPicPr>
          <p:nvPr/>
        </p:nvPicPr>
        <p:blipFill>
          <a:blip r:embed="rId2" cstate="print"/>
          <a:srcRect/>
          <a:stretch>
            <a:fillRect/>
          </a:stretch>
        </p:blipFill>
        <p:spPr bwMode="auto">
          <a:xfrm>
            <a:off x="5715008" y="2285992"/>
            <a:ext cx="2928958" cy="2143141"/>
          </a:xfrm>
          <a:prstGeom prst="rect">
            <a:avLst/>
          </a:prstGeom>
          <a:noFill/>
        </p:spPr>
      </p:pic>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Рисунок 4" descr="http://dom-obuchenie.ru/wp-content/uploads/2015/03/%D1%88%D0%BA%D0%BE%D0%BB%D0%B0_%D0%B8_%D0%B4%D0%B8%D1%81%D1%86%D0%B8%D0%BF%D0%BB%D0%B8%D0%BD%D0%B0.png"/>
          <p:cNvPicPr/>
          <p:nvPr/>
        </p:nvPicPr>
        <p:blipFill>
          <a:blip r:embed="rId2"/>
          <a:srcRect/>
          <a:stretch>
            <a:fillRect/>
          </a:stretch>
        </p:blipFill>
        <p:spPr bwMode="auto">
          <a:xfrm rot="20627416">
            <a:off x="849676" y="296429"/>
            <a:ext cx="2457450" cy="2343150"/>
          </a:xfrm>
          <a:prstGeom prst="rect">
            <a:avLst/>
          </a:prstGeom>
          <a:noFill/>
          <a:ln w="9525">
            <a:noFill/>
            <a:miter lim="800000"/>
            <a:headEnd/>
            <a:tailEnd/>
          </a:ln>
        </p:spPr>
      </p:pic>
      <p:pic>
        <p:nvPicPr>
          <p:cNvPr id="3075" name="Picture 3" descr="F:\на педраду8.jpg"/>
          <p:cNvPicPr>
            <a:picLocks noChangeAspect="1" noChangeArrowheads="1"/>
          </p:cNvPicPr>
          <p:nvPr/>
        </p:nvPicPr>
        <p:blipFill>
          <a:blip r:embed="rId3" cstate="print"/>
          <a:srcRect/>
          <a:stretch>
            <a:fillRect/>
          </a:stretch>
        </p:blipFill>
        <p:spPr bwMode="auto">
          <a:xfrm rot="1127454">
            <a:off x="6012747" y="364787"/>
            <a:ext cx="2643206" cy="2286016"/>
          </a:xfrm>
          <a:prstGeom prst="rect">
            <a:avLst/>
          </a:prstGeom>
          <a:noFill/>
        </p:spPr>
      </p:pic>
      <p:sp>
        <p:nvSpPr>
          <p:cNvPr id="2" name="Заголовок 1"/>
          <p:cNvSpPr>
            <a:spLocks noGrp="1"/>
          </p:cNvSpPr>
          <p:nvPr>
            <p:ph type="title"/>
          </p:nvPr>
        </p:nvSpPr>
        <p:spPr>
          <a:xfrm>
            <a:off x="457200" y="2786058"/>
            <a:ext cx="8305800" cy="3786214"/>
          </a:xfrm>
        </p:spPr>
        <p:txBody>
          <a:bodyPr>
            <a:normAutofit fontScale="90000"/>
          </a:bodyPr>
          <a:lstStyle/>
          <a:p>
            <a:pPr lvl="0">
              <a:buFont typeface="Wingdings" pitchFamily="2" charset="2"/>
              <a:buChar char="Ø"/>
            </a:pPr>
            <a:r>
              <a:rPr lang="uk-UA" sz="2800" i="1" dirty="0" smtClean="0">
                <a:solidFill>
                  <a:srgbClr val="00B0F0"/>
                </a:solidFill>
                <a:latin typeface="Times New Roman" pitchFamily="18" charset="0"/>
                <a:cs typeface="Times New Roman" pitchFamily="18" charset="0"/>
              </a:rPr>
              <a:t>Обміркуйте різні види оцінювання ( </a:t>
            </a:r>
            <a:r>
              <a:rPr lang="uk-UA" sz="2800" i="1" dirty="0" err="1" smtClean="0">
                <a:solidFill>
                  <a:srgbClr val="00B0F0"/>
                </a:solidFill>
                <a:latin typeface="Times New Roman" pitchFamily="18" charset="0"/>
                <a:cs typeface="Times New Roman" pitchFamily="18" charset="0"/>
              </a:rPr>
              <a:t>самооцінювання</a:t>
            </a:r>
            <a:r>
              <a:rPr lang="uk-UA" sz="2800" i="1" dirty="0" smtClean="0">
                <a:solidFill>
                  <a:srgbClr val="00B0F0"/>
                </a:solidFill>
                <a:latin typeface="Times New Roman" pitchFamily="18" charset="0"/>
                <a:cs typeface="Times New Roman" pitchFamily="18" charset="0"/>
              </a:rPr>
              <a:t>, оцінка в мікрогрупах, тестова перевірка тощо) </a:t>
            </a:r>
            <a:r>
              <a:rPr lang="ru-RU" sz="2800" i="1" dirty="0" smtClean="0">
                <a:solidFill>
                  <a:srgbClr val="00B0F0"/>
                </a:solidFill>
                <a:latin typeface="Times New Roman" pitchFamily="18" charset="0"/>
                <a:cs typeface="Times New Roman" pitchFamily="18" charset="0"/>
              </a:rPr>
              <a:t/>
            </a:r>
            <a:br>
              <a:rPr lang="ru-RU" sz="2800" i="1" dirty="0" smtClean="0">
                <a:solidFill>
                  <a:srgbClr val="00B0F0"/>
                </a:solidFill>
                <a:latin typeface="Times New Roman" pitchFamily="18" charset="0"/>
                <a:cs typeface="Times New Roman" pitchFamily="18" charset="0"/>
              </a:rPr>
            </a:br>
            <a:r>
              <a:rPr lang="uk-UA" sz="2800" i="1" dirty="0" smtClean="0">
                <a:solidFill>
                  <a:srgbClr val="00B0F0"/>
                </a:solidFill>
                <a:latin typeface="Times New Roman" pitchFamily="18" charset="0"/>
                <a:cs typeface="Times New Roman" pitchFamily="18" charset="0"/>
              </a:rPr>
              <a:t>При підготовці до уроку слід враховувати( по можливості) психологічні особливості учнівського колективу.  Дотримуйтесь певних меж дисципліни, навіть якщо урок передбачає дослідницьку роботу.</a:t>
            </a:r>
            <a:r>
              <a:rPr lang="ru-RU" sz="2800" i="1" dirty="0" smtClean="0">
                <a:solidFill>
                  <a:srgbClr val="00B0F0"/>
                </a:solidFill>
                <a:latin typeface="Times New Roman" pitchFamily="18" charset="0"/>
                <a:cs typeface="Times New Roman" pitchFamily="18" charset="0"/>
              </a:rPr>
              <a:t/>
            </a:r>
            <a:br>
              <a:rPr lang="ru-RU" sz="2800" i="1" dirty="0" smtClean="0">
                <a:solidFill>
                  <a:srgbClr val="00B0F0"/>
                </a:solidFill>
                <a:latin typeface="Times New Roman" pitchFamily="18" charset="0"/>
                <a:cs typeface="Times New Roman" pitchFamily="18" charset="0"/>
              </a:rPr>
            </a:br>
            <a:r>
              <a:rPr lang="uk-UA" sz="2800" i="1" dirty="0" smtClean="0">
                <a:solidFill>
                  <a:srgbClr val="00B0F0"/>
                </a:solidFill>
                <a:latin typeface="Times New Roman" pitchFamily="18" charset="0"/>
                <a:cs typeface="Times New Roman" pitchFamily="18" charset="0"/>
              </a:rPr>
              <a:t>Дотримуючись принципу гуманізації навчання і поваги до особистості дитини, варто не звертатися до учнів за прізвищами.</a:t>
            </a:r>
            <a:r>
              <a:rPr lang="ru-RU" sz="2800" i="1" dirty="0" smtClean="0">
                <a:solidFill>
                  <a:srgbClr val="00B0F0"/>
                </a:solidFill>
                <a:latin typeface="Times New Roman" pitchFamily="18" charset="0"/>
                <a:cs typeface="Times New Roman" pitchFamily="18" charset="0"/>
              </a:rPr>
              <a:t/>
            </a:r>
            <a:br>
              <a:rPr lang="ru-RU" sz="2800" i="1" dirty="0" smtClean="0">
                <a:solidFill>
                  <a:srgbClr val="00B0F0"/>
                </a:solidFill>
                <a:latin typeface="Times New Roman" pitchFamily="18" charset="0"/>
                <a:cs typeface="Times New Roman" pitchFamily="18" charset="0"/>
              </a:rPr>
            </a:br>
            <a:endParaRPr lang="ru-RU" sz="2800" i="1" dirty="0">
              <a:solidFill>
                <a:srgbClr val="00B0F0"/>
              </a:solidFill>
              <a:latin typeface="Times New Roman" pitchFamily="18" charset="0"/>
              <a:cs typeface="Times New Roman" pitchFamily="18" charset="0"/>
            </a:endParaRPr>
          </a:p>
        </p:txBody>
      </p:sp>
      <p:pic>
        <p:nvPicPr>
          <p:cNvPr id="4" name="Рисунок 3" descr="http://gymnasium163.edu.kh.ua/files2/images/00269.jpg?size=11"/>
          <p:cNvPicPr/>
          <p:nvPr/>
        </p:nvPicPr>
        <p:blipFill>
          <a:blip r:embed="rId4"/>
          <a:srcRect/>
          <a:stretch>
            <a:fillRect/>
          </a:stretch>
        </p:blipFill>
        <p:spPr bwMode="auto">
          <a:xfrm>
            <a:off x="3500430" y="857232"/>
            <a:ext cx="2352675" cy="19431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305800" cy="3714776"/>
          </a:xfrm>
        </p:spPr>
        <p:txBody>
          <a:bodyPr>
            <a:normAutofit fontScale="90000"/>
          </a:bodyPr>
          <a:lstStyle/>
          <a:p>
            <a:pPr lvl="0">
              <a:buFont typeface="Wingdings" pitchFamily="2" charset="2"/>
              <a:buChar char="Ø"/>
            </a:pPr>
            <a:r>
              <a:rPr lang="uk-UA" sz="2800" i="1" dirty="0" smtClean="0">
                <a:solidFill>
                  <a:srgbClr val="00B0F0"/>
                </a:solidFill>
                <a:latin typeface="Times New Roman" pitchFamily="18" charset="0"/>
                <a:cs typeface="Times New Roman" pitchFamily="18" charset="0"/>
              </a:rPr>
              <a:t>Завчасно обміркуйте самоаналіз уроку з урахуванням поставлених завдань і мети, вмійте обґрунтувати свою думку. Можна приготувати  навіть підказку-опору.</a:t>
            </a:r>
            <a:r>
              <a:rPr lang="ru-RU" sz="2800" i="1" dirty="0" smtClean="0">
                <a:solidFill>
                  <a:srgbClr val="00B0F0"/>
                </a:solidFill>
                <a:latin typeface="Times New Roman" pitchFamily="18" charset="0"/>
                <a:cs typeface="Times New Roman" pitchFamily="18" charset="0"/>
              </a:rPr>
              <a:t/>
            </a:r>
            <a:br>
              <a:rPr lang="ru-RU" sz="2800" i="1" dirty="0" smtClean="0">
                <a:solidFill>
                  <a:srgbClr val="00B0F0"/>
                </a:solidFill>
                <a:latin typeface="Times New Roman" pitchFamily="18" charset="0"/>
                <a:cs typeface="Times New Roman" pitchFamily="18" charset="0"/>
              </a:rPr>
            </a:br>
            <a:r>
              <a:rPr lang="uk-UA" sz="2800" i="1" dirty="0" smtClean="0">
                <a:solidFill>
                  <a:srgbClr val="00B0F0"/>
                </a:solidFill>
                <a:latin typeface="Times New Roman" pitchFamily="18" charset="0"/>
                <a:cs typeface="Times New Roman" pitchFamily="18" charset="0"/>
              </a:rPr>
              <a:t>Складіть листівку-презентацію уроку. Зробіть невеликий </a:t>
            </a:r>
            <a:r>
              <a:rPr lang="uk-UA" sz="2800" i="1" dirty="0" err="1" smtClean="0">
                <a:solidFill>
                  <a:srgbClr val="00B0F0"/>
                </a:solidFill>
                <a:latin typeface="Times New Roman" pitchFamily="18" charset="0"/>
                <a:cs typeface="Times New Roman" pitchFamily="18" charset="0"/>
              </a:rPr>
              <a:t>буклетик</a:t>
            </a:r>
            <a:r>
              <a:rPr lang="uk-UA" sz="2800" i="1" dirty="0" smtClean="0">
                <a:solidFill>
                  <a:srgbClr val="00B0F0"/>
                </a:solidFill>
                <a:latin typeface="Times New Roman" pitchFamily="18" charset="0"/>
                <a:cs typeface="Times New Roman" pitchFamily="18" charset="0"/>
              </a:rPr>
              <a:t>, де будуть прописані тема уроку, форма, основні етапи, ваші знахідки. Роздайте буклети до уроку, так гостям буде простіше орієнтуватися в уроці і така ваша передбачливість напевно їм сподобається. Та й підуть вони не тільки з враженнями, а з маленьким внеском у методичну скарбничку.</a:t>
            </a:r>
            <a:r>
              <a:rPr lang="ru-RU" sz="2800" i="1" dirty="0" smtClean="0">
                <a:solidFill>
                  <a:srgbClr val="C00000"/>
                </a:solidFill>
                <a:latin typeface="Times New Roman" pitchFamily="18" charset="0"/>
                <a:cs typeface="Times New Roman" pitchFamily="18" charset="0"/>
              </a:rPr>
              <a:t/>
            </a:r>
            <a:br>
              <a:rPr lang="ru-RU" sz="2800" i="1" dirty="0" smtClean="0">
                <a:solidFill>
                  <a:srgbClr val="C00000"/>
                </a:solidFill>
                <a:latin typeface="Times New Roman" pitchFamily="18" charset="0"/>
                <a:cs typeface="Times New Roman" pitchFamily="18" charset="0"/>
              </a:rPr>
            </a:br>
            <a:endParaRPr lang="ru-RU" sz="2800" i="1" dirty="0">
              <a:solidFill>
                <a:srgbClr val="C00000"/>
              </a:solidFill>
              <a:latin typeface="Times New Roman" pitchFamily="18" charset="0"/>
              <a:cs typeface="Times New Roman" pitchFamily="18" charset="0"/>
            </a:endParaRPr>
          </a:p>
        </p:txBody>
      </p:sp>
      <p:pic>
        <p:nvPicPr>
          <p:cNvPr id="4098" name="Picture 2" descr="F:\на педраду9.png"/>
          <p:cNvPicPr>
            <a:picLocks noChangeAspect="1" noChangeArrowheads="1"/>
          </p:cNvPicPr>
          <p:nvPr/>
        </p:nvPicPr>
        <p:blipFill>
          <a:blip r:embed="rId2" cstate="print"/>
          <a:srcRect/>
          <a:stretch>
            <a:fillRect/>
          </a:stretch>
        </p:blipFill>
        <p:spPr bwMode="auto">
          <a:xfrm>
            <a:off x="3286116" y="4071942"/>
            <a:ext cx="2786082" cy="2428892"/>
          </a:xfrm>
          <a:prstGeom prst="rect">
            <a:avLst/>
          </a:prstGeom>
          <a:noFill/>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305800" cy="4725176"/>
          </a:xfrm>
        </p:spPr>
        <p:txBody>
          <a:bodyPr>
            <a:noAutofit/>
          </a:bodyPr>
          <a:lstStyle/>
          <a:p>
            <a:pPr lvl="0">
              <a:buFont typeface="Wingdings" pitchFamily="2" charset="2"/>
              <a:buChar char="Ø"/>
            </a:pPr>
            <a:r>
              <a:rPr lang="uk-UA" sz="2400" i="1" dirty="0" smtClean="0">
                <a:solidFill>
                  <a:srgbClr val="00B0F0"/>
                </a:solidFill>
                <a:latin typeface="Times New Roman" pitchFamily="18" charset="0"/>
                <a:cs typeface="Times New Roman" pitchFamily="18" charset="0"/>
              </a:rPr>
              <a:t>Не відхиляйте будь-яку допомогу чи навіть невеличку пораду своїх колег, адміністрації навчального закладу. Чим більше порад чи зауважень ви отримаєте перед уроком, тим більш вдалим буде ваш урок.  Краще врахувати критику перед уроком, ніж почути її під час аналізу після нього.</a:t>
            </a:r>
            <a:r>
              <a:rPr lang="ru-RU" sz="2400" i="1" dirty="0" smtClean="0">
                <a:solidFill>
                  <a:srgbClr val="00B0F0"/>
                </a:solidFill>
                <a:latin typeface="Times New Roman" pitchFamily="18" charset="0"/>
                <a:cs typeface="Times New Roman" pitchFamily="18" charset="0"/>
              </a:rPr>
              <a:t/>
            </a:r>
            <a:br>
              <a:rPr lang="ru-RU" sz="2400" i="1" dirty="0" smtClean="0">
                <a:solidFill>
                  <a:srgbClr val="00B0F0"/>
                </a:solidFill>
                <a:latin typeface="Times New Roman" pitchFamily="18" charset="0"/>
                <a:cs typeface="Times New Roman" pitchFamily="18" charset="0"/>
              </a:rPr>
            </a:br>
            <a:r>
              <a:rPr lang="uk-UA" sz="2400" i="1" dirty="0" smtClean="0">
                <a:solidFill>
                  <a:srgbClr val="00B0F0"/>
                </a:solidFill>
                <a:latin typeface="Times New Roman" pitchFamily="18" charset="0"/>
                <a:cs typeface="Times New Roman" pitchFamily="18" charset="0"/>
              </a:rPr>
              <a:t>Користь від відкритого уроку повинні отримати всі його учасники: учні, відвідувачі і виконавець.</a:t>
            </a:r>
            <a:r>
              <a:rPr lang="ru-RU" sz="2400" i="1" dirty="0" smtClean="0">
                <a:solidFill>
                  <a:srgbClr val="00B0F0"/>
                </a:solidFill>
                <a:latin typeface="Times New Roman" pitchFamily="18" charset="0"/>
                <a:cs typeface="Times New Roman" pitchFamily="18" charset="0"/>
              </a:rPr>
              <a:t/>
            </a:r>
            <a:br>
              <a:rPr lang="ru-RU" sz="2400" i="1" dirty="0" smtClean="0">
                <a:solidFill>
                  <a:srgbClr val="00B0F0"/>
                </a:solidFill>
                <a:latin typeface="Times New Roman" pitchFamily="18" charset="0"/>
                <a:cs typeface="Times New Roman" pitchFamily="18" charset="0"/>
              </a:rPr>
            </a:br>
            <a:r>
              <a:rPr lang="uk-UA" sz="2400" i="1" dirty="0" smtClean="0">
                <a:solidFill>
                  <a:srgbClr val="00B0F0"/>
                </a:solidFill>
                <a:latin typeface="Times New Roman" pitchFamily="18" charset="0"/>
                <a:cs typeface="Times New Roman" pitchFamily="18" charset="0"/>
              </a:rPr>
              <a:t>Пам’ятайте основні цілі і завдання уроку, не акцентуйте увагу на гостях, що присутні у класі, почувайтеся впевнено, частіше посміхайтеся і не нервуйте, адже відкритий урок – це лише частина вашої роботи, і він не вартий того, щоб на нього витрачати всі свої нерви.</a:t>
            </a:r>
            <a:r>
              <a:rPr lang="ru-RU" sz="2800" i="1" dirty="0" smtClean="0">
                <a:solidFill>
                  <a:srgbClr val="C00000"/>
                </a:solidFill>
                <a:latin typeface="Times New Roman" pitchFamily="18" charset="0"/>
                <a:cs typeface="Times New Roman" pitchFamily="18" charset="0"/>
              </a:rPr>
              <a:t/>
            </a:r>
            <a:br>
              <a:rPr lang="ru-RU" sz="2800" i="1" dirty="0" smtClean="0">
                <a:solidFill>
                  <a:srgbClr val="C00000"/>
                </a:solidFill>
                <a:latin typeface="Times New Roman" pitchFamily="18" charset="0"/>
                <a:cs typeface="Times New Roman" pitchFamily="18" charset="0"/>
              </a:rPr>
            </a:br>
            <a:endParaRPr lang="ru-RU" sz="2800" i="1" dirty="0">
              <a:solidFill>
                <a:srgbClr val="C00000"/>
              </a:solidFill>
              <a:latin typeface="Times New Roman" pitchFamily="18" charset="0"/>
              <a:cs typeface="Times New Roman" pitchFamily="18" charset="0"/>
            </a:endParaRPr>
          </a:p>
        </p:txBody>
      </p:sp>
      <p:pic>
        <p:nvPicPr>
          <p:cNvPr id="5123" name="Picture 3" descr="F:\на педраду9.jpg"/>
          <p:cNvPicPr>
            <a:picLocks noChangeAspect="1" noChangeArrowheads="1"/>
          </p:cNvPicPr>
          <p:nvPr/>
        </p:nvPicPr>
        <p:blipFill>
          <a:blip r:embed="rId2" cstate="print"/>
          <a:srcRect/>
          <a:stretch>
            <a:fillRect/>
          </a:stretch>
        </p:blipFill>
        <p:spPr bwMode="auto">
          <a:xfrm>
            <a:off x="4714876" y="4572008"/>
            <a:ext cx="2071702" cy="1982787"/>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305800" cy="2786082"/>
          </a:xfrm>
        </p:spPr>
        <p:txBody>
          <a:bodyPr>
            <a:normAutofit/>
          </a:bodyPr>
          <a:lstStyle/>
          <a:p>
            <a:r>
              <a:rPr lang="uk-UA" b="1" dirty="0" smtClean="0"/>
              <a:t>         </a:t>
            </a:r>
            <a:r>
              <a:rPr lang="uk-UA" b="1" dirty="0" smtClean="0">
                <a:solidFill>
                  <a:srgbClr val="FFFF00"/>
                </a:solidFill>
              </a:rPr>
              <a:t>Успіхів Вам і вдалих </a:t>
            </a:r>
            <a:br>
              <a:rPr lang="uk-UA" b="1" dirty="0" smtClean="0">
                <a:solidFill>
                  <a:srgbClr val="FFFF00"/>
                </a:solidFill>
              </a:rPr>
            </a:br>
            <a:r>
              <a:rPr lang="uk-UA" b="1" dirty="0" smtClean="0">
                <a:solidFill>
                  <a:srgbClr val="FFFF00"/>
                </a:solidFill>
              </a:rPr>
              <a:t>            відкритих уроків!</a:t>
            </a:r>
            <a:r>
              <a:rPr lang="ru-RU" dirty="0" smtClean="0">
                <a:solidFill>
                  <a:srgbClr val="FFFF00"/>
                </a:solidFill>
              </a:rPr>
              <a:t/>
            </a:r>
            <a:br>
              <a:rPr lang="ru-RU" dirty="0" smtClean="0">
                <a:solidFill>
                  <a:srgbClr val="FFFF00"/>
                </a:solidFill>
              </a:rPr>
            </a:br>
            <a:endParaRPr lang="ru-RU" dirty="0">
              <a:solidFill>
                <a:srgbClr val="FFFF00"/>
              </a:solidFill>
            </a:endParaRPr>
          </a:p>
        </p:txBody>
      </p:sp>
      <p:pic>
        <p:nvPicPr>
          <p:cNvPr id="4" name="Рисунок 3" descr="http://img-fotki.yandex.ru/get/5214/20573769.3/0_657da_d4fec14e_XL.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000232" y="2786058"/>
            <a:ext cx="4714908" cy="3433782"/>
          </a:xfrm>
          <a:prstGeom prst="rect">
            <a:avLst/>
          </a:prstGeom>
          <a:noFill/>
          <a:ln>
            <a:noFill/>
          </a:ln>
        </p:spPr>
      </p:pic>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30352" y="142852"/>
            <a:ext cx="7772400" cy="1214446"/>
          </a:xfrm>
        </p:spPr>
        <p:txBody>
          <a:bodyPr>
            <a:normAutofit fontScale="90000"/>
          </a:bodyPr>
          <a:lstStyle/>
          <a:p>
            <a:r>
              <a:rPr lang="ru-RU" sz="4000" dirty="0" smtClean="0"/>
              <a:t>         </a:t>
            </a:r>
            <a:r>
              <a:rPr lang="ru-RU" sz="4000" dirty="0" err="1" smtClean="0">
                <a:solidFill>
                  <a:srgbClr val="00B0F0"/>
                </a:solidFill>
              </a:rPr>
              <a:t>Сім</a:t>
            </a:r>
            <a:r>
              <a:rPr lang="ru-RU" sz="4000" dirty="0" smtClean="0">
                <a:solidFill>
                  <a:srgbClr val="00B0F0"/>
                </a:solidFill>
              </a:rPr>
              <a:t> </a:t>
            </a:r>
            <a:r>
              <a:rPr lang="ru-RU" sz="4000" dirty="0" err="1" smtClean="0">
                <a:solidFill>
                  <a:srgbClr val="00B0F0"/>
                </a:solidFill>
              </a:rPr>
              <a:t>золотих</a:t>
            </a:r>
            <a:r>
              <a:rPr lang="ru-RU" sz="4000" dirty="0" smtClean="0">
                <a:solidFill>
                  <a:srgbClr val="00B0F0"/>
                </a:solidFill>
              </a:rPr>
              <a:t> правил для</a:t>
            </a:r>
            <a:br>
              <a:rPr lang="ru-RU" sz="4000" dirty="0" smtClean="0">
                <a:solidFill>
                  <a:srgbClr val="00B0F0"/>
                </a:solidFill>
              </a:rPr>
            </a:br>
            <a:r>
              <a:rPr lang="ru-RU" sz="4000" dirty="0" smtClean="0">
                <a:solidFill>
                  <a:srgbClr val="00B0F0"/>
                </a:solidFill>
              </a:rPr>
              <a:t>                         </a:t>
            </a:r>
            <a:r>
              <a:rPr lang="ru-RU" sz="4000" dirty="0" err="1" smtClean="0">
                <a:solidFill>
                  <a:srgbClr val="00B0F0"/>
                </a:solidFill>
              </a:rPr>
              <a:t>вчителя</a:t>
            </a:r>
            <a:endParaRPr lang="ru-RU" sz="4000" dirty="0">
              <a:solidFill>
                <a:srgbClr val="00B0F0"/>
              </a:solidFill>
            </a:endParaRPr>
          </a:p>
        </p:txBody>
      </p:sp>
      <p:sp>
        <p:nvSpPr>
          <p:cNvPr id="7" name="Текст 6"/>
          <p:cNvSpPr>
            <a:spLocks noGrp="1"/>
          </p:cNvSpPr>
          <p:nvPr>
            <p:ph type="body" idx="1"/>
          </p:nvPr>
        </p:nvSpPr>
        <p:spPr>
          <a:xfrm>
            <a:off x="571472" y="714356"/>
            <a:ext cx="7772400" cy="6286544"/>
          </a:xfrm>
        </p:spPr>
        <p:txBody>
          <a:bodyPr>
            <a:noAutofit/>
          </a:bodyPr>
          <a:lstStyle/>
          <a:p>
            <a:pPr marL="457200" indent="-457200"/>
            <a:r>
              <a:rPr lang="ru-RU" sz="2000" b="1" i="1" dirty="0" smtClean="0">
                <a:solidFill>
                  <a:srgbClr val="FFFF00"/>
                </a:solidFill>
              </a:rPr>
              <a:t>1.Треба </a:t>
            </a:r>
            <a:r>
              <a:rPr lang="ru-RU" sz="2000" b="1" i="1" dirty="0" err="1" smtClean="0">
                <a:solidFill>
                  <a:srgbClr val="FFFF00"/>
                </a:solidFill>
              </a:rPr>
              <a:t>любити</a:t>
            </a:r>
            <a:r>
              <a:rPr lang="ru-RU" sz="2000" b="1" i="1" dirty="0" smtClean="0">
                <a:solidFill>
                  <a:srgbClr val="FFFF00"/>
                </a:solidFill>
              </a:rPr>
              <a:t> те, </a:t>
            </a:r>
            <a:r>
              <a:rPr lang="ru-RU" sz="2000" b="1" i="1" dirty="0" err="1" smtClean="0">
                <a:solidFill>
                  <a:srgbClr val="FFFF00"/>
                </a:solidFill>
              </a:rPr>
              <a:t>що</a:t>
            </a:r>
            <a:r>
              <a:rPr lang="ru-RU" sz="2000" b="1" i="1" dirty="0" smtClean="0">
                <a:solidFill>
                  <a:srgbClr val="FFFF00"/>
                </a:solidFill>
              </a:rPr>
              <a:t> </a:t>
            </a:r>
            <a:r>
              <a:rPr lang="ru-RU" sz="2000" b="1" i="1" dirty="0" err="1" smtClean="0">
                <a:solidFill>
                  <a:srgbClr val="FFFF00"/>
                </a:solidFill>
              </a:rPr>
              <a:t>робиш</a:t>
            </a:r>
            <a:r>
              <a:rPr lang="ru-RU" sz="2000" b="1" i="1" dirty="0" smtClean="0">
                <a:solidFill>
                  <a:srgbClr val="FFFF00"/>
                </a:solidFill>
              </a:rPr>
              <a:t>. І </a:t>
            </a:r>
            <a:r>
              <a:rPr lang="ru-RU" sz="2000" b="1" i="1" dirty="0" err="1" smtClean="0">
                <a:solidFill>
                  <a:srgbClr val="FFFF00"/>
                </a:solidFill>
              </a:rPr>
              <a:t>йти</a:t>
            </a:r>
            <a:r>
              <a:rPr lang="ru-RU" sz="2000" b="1" i="1" dirty="0" smtClean="0">
                <a:solidFill>
                  <a:srgbClr val="FFFF00"/>
                </a:solidFill>
              </a:rPr>
              <a:t> вперед </a:t>
            </a:r>
            <a:r>
              <a:rPr lang="ru-RU" sz="2000" b="1" i="1" dirty="0" err="1" smtClean="0">
                <a:solidFill>
                  <a:srgbClr val="FFFF00"/>
                </a:solidFill>
              </a:rPr>
              <a:t>крок</a:t>
            </a:r>
            <a:r>
              <a:rPr lang="ru-RU" sz="2000" b="1" i="1" dirty="0" smtClean="0">
                <a:solidFill>
                  <a:srgbClr val="FFFF00"/>
                </a:solidFill>
              </a:rPr>
              <a:t> за </a:t>
            </a:r>
            <a:r>
              <a:rPr lang="ru-RU" sz="2000" b="1" i="1" dirty="0" err="1" smtClean="0">
                <a:solidFill>
                  <a:srgbClr val="FFFF00"/>
                </a:solidFill>
              </a:rPr>
              <a:t>кроком</a:t>
            </a:r>
            <a:r>
              <a:rPr lang="ru-RU" sz="2000" b="1" i="1" dirty="0" smtClean="0">
                <a:solidFill>
                  <a:srgbClr val="FFFF00"/>
                </a:solidFill>
              </a:rPr>
              <a:t>. (І. Павлов.)</a:t>
            </a:r>
          </a:p>
          <a:p>
            <a:pPr marL="457200" indent="-457200"/>
            <a:r>
              <a:rPr lang="ru-RU" sz="2000" b="1" i="1" dirty="0" smtClean="0">
                <a:solidFill>
                  <a:srgbClr val="FFFF00"/>
                </a:solidFill>
              </a:rPr>
              <a:t>2. </a:t>
            </a:r>
            <a:r>
              <a:rPr lang="ru-RU" sz="2000" b="1" i="1" dirty="0" err="1" smtClean="0">
                <a:solidFill>
                  <a:srgbClr val="FFFF00"/>
                </a:solidFill>
              </a:rPr>
              <a:t>Мотивуючи</a:t>
            </a:r>
            <a:r>
              <a:rPr lang="ru-RU" sz="2000" b="1" i="1" dirty="0" smtClean="0">
                <a:solidFill>
                  <a:srgbClr val="FFFF00"/>
                </a:solidFill>
              </a:rPr>
              <a:t> </a:t>
            </a:r>
            <a:r>
              <a:rPr lang="ru-RU" sz="2000" b="1" i="1" dirty="0" err="1" smtClean="0">
                <a:solidFill>
                  <a:srgbClr val="FFFF00"/>
                </a:solidFill>
              </a:rPr>
              <a:t>оцінки</a:t>
            </a:r>
            <a:r>
              <a:rPr lang="ru-RU" sz="2000" b="1" i="1" dirty="0" smtClean="0">
                <a:solidFill>
                  <a:srgbClr val="FFFF00"/>
                </a:solidFill>
              </a:rPr>
              <a:t> </a:t>
            </a:r>
            <a:r>
              <a:rPr lang="ru-RU" sz="2000" b="1" i="1" dirty="0" err="1" smtClean="0">
                <a:solidFill>
                  <a:srgbClr val="FFFF00"/>
                </a:solidFill>
              </a:rPr>
              <a:t>знань</a:t>
            </a:r>
            <a:r>
              <a:rPr lang="ru-RU" sz="2000" b="1" i="1" dirty="0" smtClean="0">
                <a:solidFill>
                  <a:srgbClr val="FFFF00"/>
                </a:solidFill>
              </a:rPr>
              <a:t>, </a:t>
            </a:r>
            <a:r>
              <a:rPr lang="ru-RU" sz="2000" b="1" i="1" dirty="0" err="1" smtClean="0">
                <a:solidFill>
                  <a:srgbClr val="FFFF00"/>
                </a:solidFill>
              </a:rPr>
              <a:t>намагайтеся</a:t>
            </a:r>
            <a:r>
              <a:rPr lang="ru-RU" sz="2000" b="1" i="1" dirty="0" smtClean="0">
                <a:solidFill>
                  <a:srgbClr val="FFFF00"/>
                </a:solidFill>
              </a:rPr>
              <a:t> бути </a:t>
            </a:r>
            <a:r>
              <a:rPr lang="ru-RU" sz="2000" b="1" i="1" dirty="0" err="1" smtClean="0">
                <a:solidFill>
                  <a:srgbClr val="FFFF00"/>
                </a:solidFill>
              </a:rPr>
              <a:t>діловим</a:t>
            </a:r>
            <a:r>
              <a:rPr lang="ru-RU" sz="2000" b="1" i="1" dirty="0" smtClean="0">
                <a:solidFill>
                  <a:srgbClr val="FFFF00"/>
                </a:solidFill>
              </a:rPr>
              <a:t>, </a:t>
            </a:r>
            <a:r>
              <a:rPr lang="ru-RU" sz="2000" b="1" i="1" dirty="0" err="1" smtClean="0">
                <a:solidFill>
                  <a:srgbClr val="FFFF00"/>
                </a:solidFill>
              </a:rPr>
              <a:t>зацікавленим</a:t>
            </a:r>
            <a:r>
              <a:rPr lang="ru-RU" sz="2000" b="1" i="1" dirty="0" smtClean="0">
                <a:solidFill>
                  <a:srgbClr val="FFFF00"/>
                </a:solidFill>
              </a:rPr>
              <a:t>. </a:t>
            </a:r>
            <a:r>
              <a:rPr lang="ru-RU" sz="2000" b="1" i="1" dirty="0" err="1" smtClean="0">
                <a:solidFill>
                  <a:srgbClr val="FFFF00"/>
                </a:solidFill>
              </a:rPr>
              <a:t>Вкажіть</a:t>
            </a:r>
            <a:r>
              <a:rPr lang="ru-RU" sz="2000" b="1" i="1" dirty="0" smtClean="0">
                <a:solidFill>
                  <a:srgbClr val="FFFF00"/>
                </a:solidFill>
              </a:rPr>
              <a:t> </a:t>
            </a:r>
            <a:r>
              <a:rPr lang="ru-RU" sz="2000" b="1" i="1" dirty="0" err="1" smtClean="0">
                <a:solidFill>
                  <a:srgbClr val="FFFF00"/>
                </a:solidFill>
              </a:rPr>
              <a:t>учневі</a:t>
            </a:r>
            <a:r>
              <a:rPr lang="ru-RU" sz="2000" b="1" i="1" dirty="0" smtClean="0">
                <a:solidFill>
                  <a:srgbClr val="FFFF00"/>
                </a:solidFill>
              </a:rPr>
              <a:t>, над </a:t>
            </a:r>
            <a:r>
              <a:rPr lang="ru-RU" sz="2000" b="1" i="1" dirty="0" err="1" smtClean="0">
                <a:solidFill>
                  <a:srgbClr val="FFFF00"/>
                </a:solidFill>
              </a:rPr>
              <a:t>чим</a:t>
            </a:r>
            <a:r>
              <a:rPr lang="ru-RU" sz="2000" b="1" i="1" dirty="0" smtClean="0">
                <a:solidFill>
                  <a:srgbClr val="FFFF00"/>
                </a:solidFill>
              </a:rPr>
              <a:t> </a:t>
            </a:r>
            <a:r>
              <a:rPr lang="ru-RU" sz="2000" b="1" i="1" dirty="0" err="1" smtClean="0">
                <a:solidFill>
                  <a:srgbClr val="FFFF00"/>
                </a:solidFill>
              </a:rPr>
              <a:t>йому</a:t>
            </a:r>
            <a:r>
              <a:rPr lang="ru-RU" sz="2000" b="1" i="1" dirty="0" smtClean="0">
                <a:solidFill>
                  <a:srgbClr val="FFFF00"/>
                </a:solidFill>
              </a:rPr>
              <a:t> </a:t>
            </a:r>
            <a:r>
              <a:rPr lang="ru-RU" sz="2000" b="1" i="1" dirty="0" err="1" smtClean="0">
                <a:solidFill>
                  <a:srgbClr val="FFFF00"/>
                </a:solidFill>
              </a:rPr>
              <a:t>варто</a:t>
            </a:r>
            <a:r>
              <a:rPr lang="ru-RU" sz="2000" b="1" i="1" dirty="0" smtClean="0">
                <a:solidFill>
                  <a:srgbClr val="FFFF00"/>
                </a:solidFill>
              </a:rPr>
              <a:t> </a:t>
            </a:r>
            <a:r>
              <a:rPr lang="ru-RU" sz="2000" b="1" i="1" dirty="0" err="1" smtClean="0">
                <a:solidFill>
                  <a:srgbClr val="FFFF00"/>
                </a:solidFill>
              </a:rPr>
              <a:t>попрацювати</a:t>
            </a:r>
            <a:r>
              <a:rPr lang="ru-RU" sz="2000" b="1" i="1" dirty="0" smtClean="0">
                <a:solidFill>
                  <a:srgbClr val="FFFF00"/>
                </a:solidFill>
              </a:rPr>
              <a:t>, </a:t>
            </a:r>
            <a:r>
              <a:rPr lang="ru-RU" sz="2000" b="1" i="1" dirty="0" err="1" smtClean="0">
                <a:solidFill>
                  <a:srgbClr val="FFFF00"/>
                </a:solidFill>
              </a:rPr>
              <a:t>щоб</a:t>
            </a:r>
            <a:r>
              <a:rPr lang="ru-RU" sz="2000" b="1" i="1" dirty="0" smtClean="0">
                <a:solidFill>
                  <a:srgbClr val="FFFF00"/>
                </a:solidFill>
              </a:rPr>
              <a:t> </a:t>
            </a:r>
            <a:r>
              <a:rPr lang="ru-RU" sz="2000" b="1" i="1" dirty="0" err="1" smtClean="0">
                <a:solidFill>
                  <a:srgbClr val="FFFF00"/>
                </a:solidFill>
              </a:rPr>
              <a:t>отримати</a:t>
            </a:r>
            <a:r>
              <a:rPr lang="ru-RU" sz="2000" b="1" i="1" dirty="0" smtClean="0">
                <a:solidFill>
                  <a:srgbClr val="FFFF00"/>
                </a:solidFill>
              </a:rPr>
              <a:t> </a:t>
            </a:r>
            <a:r>
              <a:rPr lang="ru-RU" sz="2000" b="1" i="1" dirty="0" err="1" smtClean="0">
                <a:solidFill>
                  <a:srgbClr val="FFFF00"/>
                </a:solidFill>
              </a:rPr>
              <a:t>вищу</a:t>
            </a:r>
            <a:r>
              <a:rPr lang="ru-RU" sz="2000" b="1" i="1" dirty="0" smtClean="0">
                <a:solidFill>
                  <a:srgbClr val="FFFF00"/>
                </a:solidFill>
              </a:rPr>
              <a:t> </a:t>
            </a:r>
            <a:r>
              <a:rPr lang="ru-RU" sz="2000" b="1" i="1" dirty="0" err="1" smtClean="0">
                <a:solidFill>
                  <a:srgbClr val="FFFF00"/>
                </a:solidFill>
              </a:rPr>
              <a:t>оцінку</a:t>
            </a:r>
            <a:r>
              <a:rPr lang="ru-RU" sz="2000" b="1" i="1" dirty="0" smtClean="0">
                <a:solidFill>
                  <a:srgbClr val="FFFF00"/>
                </a:solidFill>
              </a:rPr>
              <a:t>.  </a:t>
            </a:r>
            <a:r>
              <a:rPr lang="ru-RU" sz="2000" b="1" i="1" dirty="0" err="1" smtClean="0">
                <a:solidFill>
                  <a:srgbClr val="FFFF00"/>
                </a:solidFill>
              </a:rPr>
              <a:t>Інтелігентом</a:t>
            </a:r>
            <a:r>
              <a:rPr lang="ru-RU" sz="2000" b="1" i="1" dirty="0" smtClean="0">
                <a:solidFill>
                  <a:srgbClr val="FFFF00"/>
                </a:solidFill>
              </a:rPr>
              <a:t> не </a:t>
            </a:r>
            <a:r>
              <a:rPr lang="ru-RU" sz="2000" b="1" i="1" dirty="0" err="1" smtClean="0">
                <a:solidFill>
                  <a:srgbClr val="FFFF00"/>
                </a:solidFill>
              </a:rPr>
              <a:t>можна</a:t>
            </a:r>
            <a:r>
              <a:rPr lang="ru-RU" sz="2000" b="1" i="1" dirty="0" smtClean="0">
                <a:solidFill>
                  <a:srgbClr val="FFFF00"/>
                </a:solidFill>
              </a:rPr>
              <a:t> </a:t>
            </a:r>
            <a:r>
              <a:rPr lang="ru-RU" sz="2000" b="1" i="1" dirty="0" err="1" smtClean="0">
                <a:solidFill>
                  <a:srgbClr val="FFFF00"/>
                </a:solidFill>
              </a:rPr>
              <a:t>прикинутися</a:t>
            </a:r>
            <a:r>
              <a:rPr lang="ru-RU" sz="2000" b="1" i="1" dirty="0" smtClean="0">
                <a:solidFill>
                  <a:srgbClr val="FFFF00"/>
                </a:solidFill>
              </a:rPr>
              <a:t>. (Д. </a:t>
            </a:r>
            <a:r>
              <a:rPr lang="ru-RU" sz="2000" b="1" i="1" dirty="0" err="1" smtClean="0">
                <a:solidFill>
                  <a:srgbClr val="FFFF00"/>
                </a:solidFill>
              </a:rPr>
              <a:t>Ліхачов</a:t>
            </a:r>
            <a:r>
              <a:rPr lang="ru-RU" sz="2000" b="1" i="1" dirty="0" smtClean="0">
                <a:solidFill>
                  <a:srgbClr val="FFFF00"/>
                </a:solidFill>
              </a:rPr>
              <a:t>.)</a:t>
            </a:r>
          </a:p>
          <a:p>
            <a:pPr marL="457200" indent="-457200"/>
            <a:r>
              <a:rPr lang="ru-RU" sz="2000" b="1" i="1" dirty="0" smtClean="0">
                <a:solidFill>
                  <a:srgbClr val="FFFF00"/>
                </a:solidFill>
              </a:rPr>
              <a:t>3. </a:t>
            </a:r>
            <a:r>
              <a:rPr lang="ru-RU" sz="2000" b="1" i="1" dirty="0" err="1" smtClean="0">
                <a:solidFill>
                  <a:srgbClr val="FFFF00"/>
                </a:solidFill>
              </a:rPr>
              <a:t>Увічливість</a:t>
            </a:r>
            <a:r>
              <a:rPr lang="ru-RU" sz="2000" b="1" i="1" dirty="0" smtClean="0">
                <a:solidFill>
                  <a:srgbClr val="FFFF00"/>
                </a:solidFill>
              </a:rPr>
              <a:t> </a:t>
            </a:r>
            <a:r>
              <a:rPr lang="ru-RU" sz="2000" b="1" i="1" dirty="0" err="1" smtClean="0">
                <a:solidFill>
                  <a:srgbClr val="FFFF00"/>
                </a:solidFill>
              </a:rPr>
              <a:t>виховується</a:t>
            </a:r>
            <a:r>
              <a:rPr lang="ru-RU" sz="2000" b="1" i="1" dirty="0" smtClean="0">
                <a:solidFill>
                  <a:srgbClr val="FFFF00"/>
                </a:solidFill>
              </a:rPr>
              <a:t> </a:t>
            </a:r>
            <a:r>
              <a:rPr lang="ru-RU" sz="2000" b="1" i="1" dirty="0" err="1" smtClean="0">
                <a:solidFill>
                  <a:srgbClr val="FFFF00"/>
                </a:solidFill>
              </a:rPr>
              <a:t>тільки</a:t>
            </a:r>
            <a:r>
              <a:rPr lang="ru-RU" sz="2000" b="1" i="1" dirty="0" smtClean="0">
                <a:solidFill>
                  <a:srgbClr val="FFFF00"/>
                </a:solidFill>
              </a:rPr>
              <a:t> </a:t>
            </a:r>
            <a:r>
              <a:rPr lang="ru-RU" sz="2000" b="1" i="1" dirty="0" err="1" smtClean="0">
                <a:solidFill>
                  <a:srgbClr val="FFFF00"/>
                </a:solidFill>
              </a:rPr>
              <a:t>ввічливістю</a:t>
            </a:r>
            <a:r>
              <a:rPr lang="ru-RU" sz="2000" b="1" i="1" dirty="0" smtClean="0">
                <a:solidFill>
                  <a:srgbClr val="FFFF00"/>
                </a:solidFill>
              </a:rPr>
              <a:t> </a:t>
            </a:r>
            <a:r>
              <a:rPr lang="ru-RU" sz="2000" b="1" i="1" dirty="0" err="1" smtClean="0">
                <a:solidFill>
                  <a:srgbClr val="FFFF00"/>
                </a:solidFill>
              </a:rPr>
              <a:t>і</a:t>
            </a:r>
            <a:r>
              <a:rPr lang="ru-RU" sz="2000" b="1" i="1" dirty="0" smtClean="0">
                <a:solidFill>
                  <a:srgbClr val="FFFF00"/>
                </a:solidFill>
              </a:rPr>
              <a:t> </a:t>
            </a:r>
            <a:r>
              <a:rPr lang="ru-RU" sz="2000" b="1" i="1" dirty="0" err="1" smtClean="0">
                <a:solidFill>
                  <a:srgbClr val="FFFF00"/>
                </a:solidFill>
              </a:rPr>
              <a:t>нічим</a:t>
            </a:r>
            <a:r>
              <a:rPr lang="ru-RU" sz="2000" b="1" i="1" dirty="0" smtClean="0">
                <a:solidFill>
                  <a:srgbClr val="FFFF00"/>
                </a:solidFill>
              </a:rPr>
              <a:t> </a:t>
            </a:r>
            <a:r>
              <a:rPr lang="ru-RU" sz="2000" b="1" i="1" dirty="0" err="1" smtClean="0">
                <a:solidFill>
                  <a:srgbClr val="FFFF00"/>
                </a:solidFill>
              </a:rPr>
              <a:t>іншим</a:t>
            </a:r>
            <a:r>
              <a:rPr lang="ru-RU" sz="2000" b="1" i="1" dirty="0" smtClean="0">
                <a:solidFill>
                  <a:srgbClr val="FFFF00"/>
                </a:solidFill>
              </a:rPr>
              <a:t>. (В. Джеме.)</a:t>
            </a:r>
          </a:p>
          <a:p>
            <a:pPr marL="457200" indent="-457200"/>
            <a:r>
              <a:rPr lang="ru-RU" sz="2000" b="1" i="1" dirty="0" smtClean="0">
                <a:solidFill>
                  <a:srgbClr val="FFFF00"/>
                </a:solidFill>
              </a:rPr>
              <a:t>4. «</a:t>
            </a:r>
            <a:r>
              <a:rPr lang="ru-RU" sz="2000" b="1" i="1" dirty="0" err="1" smtClean="0">
                <a:solidFill>
                  <a:srgbClr val="FFFF00"/>
                </a:solidFill>
              </a:rPr>
              <a:t>Магічна</a:t>
            </a:r>
            <a:r>
              <a:rPr lang="ru-RU" sz="2000" b="1" i="1" dirty="0" smtClean="0">
                <a:solidFill>
                  <a:srgbClr val="FFFF00"/>
                </a:solidFill>
              </a:rPr>
              <a:t> десятка»: </a:t>
            </a:r>
            <a:r>
              <a:rPr lang="ru-RU" sz="2000" b="1" i="1" dirty="0" err="1" smtClean="0">
                <a:solidFill>
                  <a:srgbClr val="FFFF00"/>
                </a:solidFill>
              </a:rPr>
              <a:t>полічіть</a:t>
            </a:r>
            <a:r>
              <a:rPr lang="ru-RU" sz="2000" b="1" i="1" dirty="0" smtClean="0">
                <a:solidFill>
                  <a:srgbClr val="FFFF00"/>
                </a:solidFill>
              </a:rPr>
              <a:t> до десяти, перш </a:t>
            </a:r>
            <a:r>
              <a:rPr lang="ru-RU" sz="2000" b="1" i="1" dirty="0" err="1" smtClean="0">
                <a:solidFill>
                  <a:srgbClr val="FFFF00"/>
                </a:solidFill>
              </a:rPr>
              <a:t>ніж</a:t>
            </a:r>
            <a:r>
              <a:rPr lang="ru-RU" sz="2000" b="1" i="1" dirty="0" smtClean="0">
                <a:solidFill>
                  <a:srgbClr val="FFFF00"/>
                </a:solidFill>
              </a:rPr>
              <a:t> </a:t>
            </a:r>
            <a:r>
              <a:rPr lang="ru-RU" sz="2000" b="1" i="1" dirty="0" err="1" smtClean="0">
                <a:solidFill>
                  <a:srgbClr val="FFFF00"/>
                </a:solidFill>
              </a:rPr>
              <a:t>дати</a:t>
            </a:r>
            <a:endParaRPr lang="ru-RU" sz="2000" b="1" i="1" dirty="0" smtClean="0">
              <a:solidFill>
                <a:srgbClr val="FFFF00"/>
              </a:solidFill>
            </a:endParaRPr>
          </a:p>
          <a:p>
            <a:pPr marL="457200" indent="-457200"/>
            <a:r>
              <a:rPr lang="ru-RU" sz="2000" b="1" i="1" dirty="0" smtClean="0">
                <a:solidFill>
                  <a:srgbClr val="FFFF00"/>
                </a:solidFill>
              </a:rPr>
              <a:t>волю </a:t>
            </a:r>
            <a:r>
              <a:rPr lang="ru-RU" sz="2000" b="1" i="1" dirty="0" err="1" smtClean="0">
                <a:solidFill>
                  <a:srgbClr val="FFFF00"/>
                </a:solidFill>
              </a:rPr>
              <a:t>своєму</a:t>
            </a:r>
            <a:r>
              <a:rPr lang="ru-RU" sz="2000" b="1" i="1" dirty="0" smtClean="0">
                <a:solidFill>
                  <a:srgbClr val="FFFF00"/>
                </a:solidFill>
              </a:rPr>
              <a:t> </a:t>
            </a:r>
            <a:r>
              <a:rPr lang="ru-RU" sz="2000" b="1" i="1" dirty="0" err="1" smtClean="0">
                <a:solidFill>
                  <a:srgbClr val="FFFF00"/>
                </a:solidFill>
              </a:rPr>
              <a:t>гніву</a:t>
            </a:r>
            <a:r>
              <a:rPr lang="ru-RU" sz="2000" b="1" i="1" dirty="0" smtClean="0">
                <a:solidFill>
                  <a:srgbClr val="FFFF00"/>
                </a:solidFill>
              </a:rPr>
              <a:t>. І </a:t>
            </a:r>
            <a:r>
              <a:rPr lang="ru-RU" sz="2000" b="1" i="1" dirty="0" err="1" smtClean="0">
                <a:solidFill>
                  <a:srgbClr val="FFFF00"/>
                </a:solidFill>
              </a:rPr>
              <a:t>він</a:t>
            </a:r>
            <a:r>
              <a:rPr lang="ru-RU" sz="2000" b="1" i="1" dirty="0" smtClean="0">
                <a:solidFill>
                  <a:srgbClr val="FFFF00"/>
                </a:solidFill>
              </a:rPr>
              <a:t> </a:t>
            </a:r>
            <a:r>
              <a:rPr lang="ru-RU" sz="2000" b="1" i="1" dirty="0" err="1" smtClean="0">
                <a:solidFill>
                  <a:srgbClr val="FFFF00"/>
                </a:solidFill>
              </a:rPr>
              <a:t>видасться</a:t>
            </a:r>
            <a:r>
              <a:rPr lang="ru-RU" sz="2000" b="1" i="1" dirty="0" smtClean="0">
                <a:solidFill>
                  <a:srgbClr val="FFFF00"/>
                </a:solidFill>
              </a:rPr>
              <a:t> вам </a:t>
            </a:r>
            <a:r>
              <a:rPr lang="ru-RU" sz="2000" b="1" i="1" dirty="0" err="1" smtClean="0">
                <a:solidFill>
                  <a:srgbClr val="FFFF00"/>
                </a:solidFill>
              </a:rPr>
              <a:t>безглуздим</a:t>
            </a:r>
            <a:r>
              <a:rPr lang="ru-RU" sz="2000" b="1" i="1" dirty="0" smtClean="0">
                <a:solidFill>
                  <a:srgbClr val="FFFF00"/>
                </a:solidFill>
              </a:rPr>
              <a:t>».</a:t>
            </a:r>
          </a:p>
          <a:p>
            <a:pPr marL="457200" indent="-457200"/>
            <a:r>
              <a:rPr lang="ru-RU" sz="2000" b="1" i="1" dirty="0" smtClean="0">
                <a:solidFill>
                  <a:srgbClr val="FFFF00"/>
                </a:solidFill>
              </a:rPr>
              <a:t>  (В. Джеме.)</a:t>
            </a:r>
          </a:p>
          <a:p>
            <a:pPr marL="457200" indent="-457200"/>
            <a:r>
              <a:rPr lang="ru-RU" sz="2000" b="1" i="1" dirty="0" smtClean="0">
                <a:solidFill>
                  <a:srgbClr val="FFFF00"/>
                </a:solidFill>
              </a:rPr>
              <a:t>5. </a:t>
            </a:r>
            <a:r>
              <a:rPr lang="ru-RU" sz="2000" b="1" i="1" dirty="0" err="1" smtClean="0">
                <a:solidFill>
                  <a:srgbClr val="FFFF00"/>
                </a:solidFill>
              </a:rPr>
              <a:t>Мудрець</a:t>
            </a:r>
            <a:r>
              <a:rPr lang="ru-RU" sz="2000" b="1" i="1" dirty="0" smtClean="0">
                <a:solidFill>
                  <a:srgbClr val="FFFF00"/>
                </a:solidFill>
              </a:rPr>
              <a:t> </a:t>
            </a:r>
            <a:r>
              <a:rPr lang="ru-RU" sz="2000" b="1" i="1" dirty="0" err="1" smtClean="0">
                <a:solidFill>
                  <a:srgbClr val="FFFF00"/>
                </a:solidFill>
              </a:rPr>
              <a:t>шукає</a:t>
            </a:r>
            <a:r>
              <a:rPr lang="ru-RU" sz="2000" b="1" i="1" dirty="0" smtClean="0">
                <a:solidFill>
                  <a:srgbClr val="FFFF00"/>
                </a:solidFill>
              </a:rPr>
              <a:t> все в самому </a:t>
            </a:r>
            <a:r>
              <a:rPr lang="ru-RU" sz="2000" b="1" i="1" dirty="0" err="1" smtClean="0">
                <a:solidFill>
                  <a:srgbClr val="FFFF00"/>
                </a:solidFill>
              </a:rPr>
              <a:t>собі</a:t>
            </a:r>
            <a:r>
              <a:rPr lang="ru-RU" sz="2000" b="1" i="1" dirty="0" smtClean="0">
                <a:solidFill>
                  <a:srgbClr val="FFFF00"/>
                </a:solidFill>
              </a:rPr>
              <a:t>, </a:t>
            </a:r>
            <a:r>
              <a:rPr lang="ru-RU" sz="2000" b="1" i="1" dirty="0" err="1" smtClean="0">
                <a:solidFill>
                  <a:srgbClr val="FFFF00"/>
                </a:solidFill>
              </a:rPr>
              <a:t>нерозумна</a:t>
            </a:r>
            <a:r>
              <a:rPr lang="ru-RU" sz="2000" b="1" i="1" dirty="0" smtClean="0">
                <a:solidFill>
                  <a:srgbClr val="FFFF00"/>
                </a:solidFill>
              </a:rPr>
              <a:t> </a:t>
            </a:r>
            <a:r>
              <a:rPr lang="ru-RU" sz="2000" b="1" i="1" dirty="0" err="1" smtClean="0">
                <a:solidFill>
                  <a:srgbClr val="FFFF00"/>
                </a:solidFill>
              </a:rPr>
              <a:t>людина</a:t>
            </a:r>
            <a:r>
              <a:rPr lang="ru-RU" sz="2000" b="1" i="1" dirty="0" smtClean="0">
                <a:solidFill>
                  <a:srgbClr val="FFFF00"/>
                </a:solidFill>
              </a:rPr>
              <a:t> — в </a:t>
            </a:r>
            <a:r>
              <a:rPr lang="ru-RU" sz="2000" b="1" i="1" dirty="0" err="1" smtClean="0">
                <a:solidFill>
                  <a:srgbClr val="FFFF00"/>
                </a:solidFill>
              </a:rPr>
              <a:t>іншому</a:t>
            </a:r>
            <a:r>
              <a:rPr lang="ru-RU" sz="2000" b="1" i="1" dirty="0" smtClean="0">
                <a:solidFill>
                  <a:srgbClr val="FFFF00"/>
                </a:solidFill>
              </a:rPr>
              <a:t>. (</a:t>
            </a:r>
            <a:r>
              <a:rPr lang="ru-RU" sz="2000" b="1" i="1" dirty="0" err="1" smtClean="0">
                <a:solidFill>
                  <a:srgbClr val="FFFF00"/>
                </a:solidFill>
              </a:rPr>
              <a:t>Конфуцій</a:t>
            </a:r>
            <a:r>
              <a:rPr lang="ru-RU" sz="2000" b="1" i="1" dirty="0" smtClean="0">
                <a:solidFill>
                  <a:srgbClr val="FFFF00"/>
                </a:solidFill>
              </a:rPr>
              <a:t>.)</a:t>
            </a:r>
          </a:p>
          <a:p>
            <a:pPr marL="457200" indent="-457200"/>
            <a:r>
              <a:rPr lang="ru-RU" sz="2000" b="1" i="1" dirty="0" smtClean="0">
                <a:solidFill>
                  <a:srgbClr val="FFFF00"/>
                </a:solidFill>
              </a:rPr>
              <a:t>6. </a:t>
            </a:r>
            <a:r>
              <a:rPr lang="ru-RU" sz="2000" b="1" i="1" dirty="0" err="1" smtClean="0">
                <a:solidFill>
                  <a:srgbClr val="FFFF00"/>
                </a:solidFill>
              </a:rPr>
              <a:t>Жодна</a:t>
            </a:r>
            <a:r>
              <a:rPr lang="ru-RU" sz="2000" b="1" i="1" dirty="0" smtClean="0">
                <a:solidFill>
                  <a:srgbClr val="FFFF00"/>
                </a:solidFill>
              </a:rPr>
              <a:t> велика </a:t>
            </a:r>
            <a:r>
              <a:rPr lang="ru-RU" sz="2000" b="1" i="1" dirty="0" err="1" smtClean="0">
                <a:solidFill>
                  <a:srgbClr val="FFFF00"/>
                </a:solidFill>
              </a:rPr>
              <a:t>перемога</a:t>
            </a:r>
            <a:r>
              <a:rPr lang="ru-RU" sz="2000" b="1" i="1" dirty="0" smtClean="0">
                <a:solidFill>
                  <a:srgbClr val="FFFF00"/>
                </a:solidFill>
              </a:rPr>
              <a:t> </a:t>
            </a:r>
            <a:r>
              <a:rPr lang="ru-RU" sz="2000" b="1" i="1" dirty="0" err="1" smtClean="0">
                <a:solidFill>
                  <a:srgbClr val="FFFF00"/>
                </a:solidFill>
              </a:rPr>
              <a:t>неможлива</a:t>
            </a:r>
            <a:r>
              <a:rPr lang="ru-RU" sz="2000" b="1" i="1" dirty="0" smtClean="0">
                <a:solidFill>
                  <a:srgbClr val="FFFF00"/>
                </a:solidFill>
              </a:rPr>
              <a:t>, </a:t>
            </a:r>
            <a:r>
              <a:rPr lang="ru-RU" sz="2000" b="1" i="1" dirty="0" err="1" smtClean="0">
                <a:solidFill>
                  <a:srgbClr val="FFFF00"/>
                </a:solidFill>
              </a:rPr>
              <a:t>якщо</a:t>
            </a:r>
            <a:r>
              <a:rPr lang="ru-RU" sz="2000" b="1" i="1" dirty="0" smtClean="0">
                <a:solidFill>
                  <a:srgbClr val="FFFF00"/>
                </a:solidFill>
              </a:rPr>
              <a:t> </a:t>
            </a:r>
            <a:r>
              <a:rPr lang="ru-RU" sz="2000" b="1" i="1" dirty="0" err="1" smtClean="0">
                <a:solidFill>
                  <a:srgbClr val="FFFF00"/>
                </a:solidFill>
              </a:rPr>
              <a:t>їй</a:t>
            </a:r>
            <a:r>
              <a:rPr lang="ru-RU" sz="2000" b="1" i="1" dirty="0" smtClean="0">
                <a:solidFill>
                  <a:srgbClr val="FFFF00"/>
                </a:solidFill>
              </a:rPr>
              <a:t> не </a:t>
            </a:r>
            <a:r>
              <a:rPr lang="ru-RU" sz="2000" b="1" i="1" dirty="0" err="1" smtClean="0">
                <a:solidFill>
                  <a:srgbClr val="FFFF00"/>
                </a:solidFill>
              </a:rPr>
              <a:t>передує</a:t>
            </a:r>
            <a:r>
              <a:rPr lang="ru-RU" sz="2000" b="1" i="1" dirty="0" smtClean="0">
                <a:solidFill>
                  <a:srgbClr val="FFFF00"/>
                </a:solidFill>
              </a:rPr>
              <a:t> мала </a:t>
            </a:r>
            <a:r>
              <a:rPr lang="ru-RU" sz="2000" b="1" i="1" dirty="0" err="1" smtClean="0">
                <a:solidFill>
                  <a:srgbClr val="FFFF00"/>
                </a:solidFill>
              </a:rPr>
              <a:t>перемога</a:t>
            </a:r>
            <a:r>
              <a:rPr lang="ru-RU" sz="2000" b="1" i="1" dirty="0" smtClean="0">
                <a:solidFill>
                  <a:srgbClr val="FFFF00"/>
                </a:solidFill>
              </a:rPr>
              <a:t> над самим собою. (Л. Леонов.)</a:t>
            </a:r>
          </a:p>
          <a:p>
            <a:pPr marL="457200" indent="-457200"/>
            <a:r>
              <a:rPr lang="ru-RU" sz="2000" b="1" i="1" dirty="0" smtClean="0">
                <a:solidFill>
                  <a:srgbClr val="FFFF00"/>
                </a:solidFill>
              </a:rPr>
              <a:t>7. </a:t>
            </a:r>
            <a:r>
              <a:rPr lang="ru-RU" sz="2000" b="1" i="1" dirty="0" err="1" smtClean="0">
                <a:solidFill>
                  <a:srgbClr val="FFFF00"/>
                </a:solidFill>
              </a:rPr>
              <a:t>Перші</a:t>
            </a:r>
            <a:r>
              <a:rPr lang="ru-RU" sz="2000" b="1" i="1" dirty="0" smtClean="0">
                <a:solidFill>
                  <a:srgbClr val="FFFF00"/>
                </a:solidFill>
              </a:rPr>
              <a:t> кроки </a:t>
            </a:r>
            <a:r>
              <a:rPr lang="ru-RU" sz="2000" b="1" i="1" dirty="0" err="1" smtClean="0">
                <a:solidFill>
                  <a:srgbClr val="FFFF00"/>
                </a:solidFill>
              </a:rPr>
              <a:t>завжди</a:t>
            </a:r>
            <a:r>
              <a:rPr lang="ru-RU" sz="2000" b="1" i="1" dirty="0" smtClean="0">
                <a:solidFill>
                  <a:srgbClr val="FFFF00"/>
                </a:solidFill>
              </a:rPr>
              <a:t> </a:t>
            </a:r>
            <a:r>
              <a:rPr lang="ru-RU" sz="2000" b="1" i="1" dirty="0" err="1" smtClean="0">
                <a:solidFill>
                  <a:srgbClr val="FFFF00"/>
                </a:solidFill>
              </a:rPr>
              <a:t>найважчі</a:t>
            </a:r>
            <a:r>
              <a:rPr lang="ru-RU" sz="2000" b="1" i="1" dirty="0" smtClean="0">
                <a:solidFill>
                  <a:srgbClr val="FFFF00"/>
                </a:solidFill>
              </a:rPr>
              <a:t>. (Р. Т</a:t>
            </a:r>
            <a:r>
              <a:rPr lang="ru-RU" sz="1800" b="1" i="1" dirty="0" smtClean="0">
                <a:solidFill>
                  <a:srgbClr val="FFFF00"/>
                </a:solidFill>
              </a:rPr>
              <a:t>агор.)</a:t>
            </a:r>
          </a:p>
          <a:p>
            <a:endParaRPr lang="ru-RU" sz="1800" dirty="0"/>
          </a:p>
        </p:txBody>
      </p:sp>
      <p:pic>
        <p:nvPicPr>
          <p:cNvPr id="4" name="RELAKS-spokojnaya-priyatnaya-rasslablyayucshaya-legkaya-muzyka-..._(get-tune.net).mp3">
            <a:hlinkClick r:id="" action="ppaction://media"/>
          </p:cNvPr>
          <p:cNvPicPr>
            <a:picLocks noRot="1" noChangeAspect="1"/>
          </p:cNvPicPr>
          <p:nvPr>
            <a:audioFile r:link="rId1"/>
          </p:nvPr>
        </p:nvPicPr>
        <p:blipFill>
          <a:blip r:embed="rId4"/>
          <a:stretch>
            <a:fillRect/>
          </a:stretch>
        </p:blipFill>
        <p:spPr>
          <a:xfrm>
            <a:off x="8501090" y="428604"/>
            <a:ext cx="304800" cy="304800"/>
          </a:xfrm>
          <a:prstGeom prst="rect">
            <a:avLst/>
          </a:prstGeom>
        </p:spPr>
      </p:pic>
    </p:spTree>
  </p:cSld>
  <p:clrMapOvr>
    <a:masterClrMapping/>
  </p:clrMapOvr>
  <p:transition>
    <p:cover dir="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32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052736"/>
            <a:ext cx="7772400" cy="2880320"/>
          </a:xfrm>
        </p:spPr>
        <p:txBody>
          <a:bodyPr>
            <a:noAutofit/>
          </a:bodyPr>
          <a:lstStyle/>
          <a:p>
            <a:pPr algn="ctr"/>
            <a:r>
              <a:rPr lang="uk-UA" sz="4800" b="1" i="1" dirty="0" smtClean="0">
                <a:solidFill>
                  <a:srgbClr val="C00000"/>
                </a:solidFill>
                <a:latin typeface="Arial Black" pitchFamily="34" charset="0"/>
              </a:rPr>
              <a:t>Відкритий урок як форма організації методичної роботи</a:t>
            </a:r>
            <a:endParaRPr lang="ru-RU" sz="4800" b="1" i="1" dirty="0">
              <a:solidFill>
                <a:srgbClr val="C00000"/>
              </a:solidFill>
              <a:latin typeface="Arial Black" pitchFamily="34" charset="0"/>
            </a:endParaRPr>
          </a:p>
        </p:txBody>
      </p:sp>
      <p:sp>
        <p:nvSpPr>
          <p:cNvPr id="3" name="Подзаголовок 2"/>
          <p:cNvSpPr>
            <a:spLocks noGrp="1"/>
          </p:cNvSpPr>
          <p:nvPr>
            <p:ph type="subTitle" idx="1"/>
          </p:nvPr>
        </p:nvSpPr>
        <p:spPr>
          <a:xfrm>
            <a:off x="395536" y="4365104"/>
            <a:ext cx="8352928" cy="2232248"/>
          </a:xfrm>
        </p:spPr>
        <p:txBody>
          <a:bodyPr/>
          <a:lstStyle/>
          <a:p>
            <a:endParaRPr lang="ru-RU" dirty="0"/>
          </a:p>
        </p:txBody>
      </p:sp>
      <p:pic>
        <p:nvPicPr>
          <p:cNvPr id="10" name="Рисунок 9" descr="http://img-fotki.yandex.ru/get/4707/47407354.29b/0_901bf_b934bf75_L.pn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915816" y="4077072"/>
            <a:ext cx="3160395" cy="2514600"/>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Рисунок 3" descr="Результат пошуку зображень за запитом &quot;картинки відкритий урок&quot;"/>
          <p:cNvPicPr/>
          <p:nvPr/>
        </p:nvPicPr>
        <p:blipFill>
          <a:blip r:embed="rId3"/>
          <a:srcRect/>
          <a:stretch>
            <a:fillRect/>
          </a:stretch>
        </p:blipFill>
        <p:spPr bwMode="auto">
          <a:xfrm rot="20896747">
            <a:off x="217962" y="393008"/>
            <a:ext cx="2876104" cy="2009775"/>
          </a:xfrm>
          <a:prstGeom prst="rect">
            <a:avLst/>
          </a:prstGeom>
          <a:noFill/>
          <a:ln w="9525">
            <a:noFill/>
            <a:miter lim="800000"/>
            <a:headEnd/>
            <a:tailEnd/>
          </a:ln>
        </p:spPr>
      </p:pic>
      <p:pic>
        <p:nvPicPr>
          <p:cNvPr id="6" name="Рисунок 5" descr="Результат пошуку зображень за запитом &quot;картинки відкритий урок&quot;"/>
          <p:cNvPicPr/>
          <p:nvPr/>
        </p:nvPicPr>
        <p:blipFill>
          <a:blip r:embed="rId4"/>
          <a:srcRect/>
          <a:stretch>
            <a:fillRect/>
          </a:stretch>
        </p:blipFill>
        <p:spPr bwMode="auto">
          <a:xfrm rot="20946129">
            <a:off x="183780" y="2909958"/>
            <a:ext cx="3035212" cy="2233673"/>
          </a:xfrm>
          <a:prstGeom prst="rect">
            <a:avLst/>
          </a:prstGeom>
          <a:noFill/>
          <a:ln w="9525">
            <a:noFill/>
            <a:miter lim="800000"/>
            <a:headEnd/>
            <a:tailEnd/>
          </a:ln>
        </p:spPr>
      </p:pic>
      <p:pic>
        <p:nvPicPr>
          <p:cNvPr id="7" name="Рисунок 6" descr="Результат пошуку зображень за запитом &quot;картинки відкритий урок&quot;"/>
          <p:cNvPicPr/>
          <p:nvPr/>
        </p:nvPicPr>
        <p:blipFill>
          <a:blip r:embed="rId5"/>
          <a:srcRect/>
          <a:stretch>
            <a:fillRect/>
          </a:stretch>
        </p:blipFill>
        <p:spPr bwMode="auto">
          <a:xfrm rot="21249790">
            <a:off x="2857720" y="3886942"/>
            <a:ext cx="2786082" cy="2071702"/>
          </a:xfrm>
          <a:prstGeom prst="rect">
            <a:avLst/>
          </a:prstGeom>
          <a:noFill/>
          <a:ln w="9525">
            <a:noFill/>
            <a:miter lim="800000"/>
            <a:headEnd/>
            <a:tailEnd/>
          </a:ln>
        </p:spPr>
      </p:pic>
      <p:pic>
        <p:nvPicPr>
          <p:cNvPr id="8" name="Рисунок 7" descr="Результат пошуку зображень за запитом &quot;картинки відкритий урок&quot;"/>
          <p:cNvPicPr/>
          <p:nvPr/>
        </p:nvPicPr>
        <p:blipFill>
          <a:blip r:embed="rId6"/>
          <a:srcRect/>
          <a:stretch>
            <a:fillRect/>
          </a:stretch>
        </p:blipFill>
        <p:spPr bwMode="auto">
          <a:xfrm rot="865346">
            <a:off x="6069357" y="108353"/>
            <a:ext cx="2857521" cy="2105025"/>
          </a:xfrm>
          <a:prstGeom prst="rect">
            <a:avLst/>
          </a:prstGeom>
          <a:noFill/>
          <a:ln w="9525">
            <a:noFill/>
            <a:miter lim="800000"/>
            <a:headEnd/>
            <a:tailEnd/>
          </a:ln>
        </p:spPr>
      </p:pic>
      <p:pic>
        <p:nvPicPr>
          <p:cNvPr id="9" name="Рисунок 8" descr="Результат пошуку зображень за запитом &quot;картинки відкритий урок&quot;"/>
          <p:cNvPicPr/>
          <p:nvPr/>
        </p:nvPicPr>
        <p:blipFill>
          <a:blip r:embed="rId7"/>
          <a:srcRect/>
          <a:stretch>
            <a:fillRect/>
          </a:stretch>
        </p:blipFill>
        <p:spPr bwMode="auto">
          <a:xfrm rot="1647588">
            <a:off x="5526026" y="2241633"/>
            <a:ext cx="3000375" cy="1824036"/>
          </a:xfrm>
          <a:prstGeom prst="rect">
            <a:avLst/>
          </a:prstGeom>
          <a:noFill/>
          <a:ln w="9525">
            <a:noFill/>
            <a:miter lim="800000"/>
            <a:headEnd/>
            <a:tailEnd/>
          </a:ln>
        </p:spPr>
      </p:pic>
      <p:pic>
        <p:nvPicPr>
          <p:cNvPr id="10" name="Рисунок 9" descr="Результат пошуку зображень за запитом &quot;картинки відкритий урок&quot;"/>
          <p:cNvPicPr/>
          <p:nvPr/>
        </p:nvPicPr>
        <p:blipFill>
          <a:blip r:embed="rId8"/>
          <a:srcRect/>
          <a:stretch>
            <a:fillRect/>
          </a:stretch>
        </p:blipFill>
        <p:spPr bwMode="auto">
          <a:xfrm rot="21162053">
            <a:off x="5243296" y="4130988"/>
            <a:ext cx="3000375" cy="2038350"/>
          </a:xfrm>
          <a:prstGeom prst="rect">
            <a:avLst/>
          </a:prstGeom>
          <a:noFill/>
          <a:ln w="9525">
            <a:noFill/>
            <a:miter lim="800000"/>
            <a:headEnd/>
            <a:tailEnd/>
          </a:ln>
        </p:spPr>
      </p:pic>
      <p:pic>
        <p:nvPicPr>
          <p:cNvPr id="5" name="Рисунок 4" descr="Результат пошуку зображень за запитом &quot;картинки відкритий урок&quot;"/>
          <p:cNvPicPr/>
          <p:nvPr/>
        </p:nvPicPr>
        <p:blipFill>
          <a:blip r:embed="rId9"/>
          <a:srcRect/>
          <a:stretch>
            <a:fillRect/>
          </a:stretch>
        </p:blipFill>
        <p:spPr bwMode="auto">
          <a:xfrm rot="20696836">
            <a:off x="2799781" y="1272238"/>
            <a:ext cx="2928958"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smtClean="0"/>
              <a:t/>
            </a:r>
            <a:br>
              <a:rPr lang="ru-RU" dirty="0" smtClean="0"/>
            </a:br>
            <a:endParaRPr lang="ru-RU" dirty="0"/>
          </a:p>
        </p:txBody>
      </p:sp>
      <p:sp>
        <p:nvSpPr>
          <p:cNvPr id="20" name="Текст 19"/>
          <p:cNvSpPr>
            <a:spLocks noGrp="1"/>
          </p:cNvSpPr>
          <p:nvPr>
            <p:ph type="body" idx="1"/>
          </p:nvPr>
        </p:nvSpPr>
        <p:spPr>
          <a:xfrm>
            <a:off x="530352" y="548680"/>
            <a:ext cx="7772400" cy="5760640"/>
          </a:xfrm>
        </p:spPr>
        <p:txBody>
          <a:bodyPr>
            <a:normAutofit/>
          </a:bodyPr>
          <a:lstStyle/>
          <a:p>
            <a:endParaRPr lang="ru-RU" dirty="0" smtClean="0"/>
          </a:p>
          <a:p>
            <a:r>
              <a:rPr lang="uk-UA" sz="2800" b="1" i="1" dirty="0" smtClean="0"/>
              <a:t>                     </a:t>
            </a:r>
            <a:r>
              <a:rPr lang="uk-UA" sz="2800" b="1" i="1" dirty="0" smtClean="0">
                <a:solidFill>
                  <a:srgbClr val="FFFF00"/>
                </a:solidFill>
              </a:rPr>
              <a:t>Сучасний відкритий</a:t>
            </a:r>
            <a:r>
              <a:rPr lang="ru-RU" sz="2800" b="1" i="1" dirty="0" smtClean="0">
                <a:solidFill>
                  <a:srgbClr val="FFFF00"/>
                </a:solidFill>
              </a:rPr>
              <a:t> урок: </a:t>
            </a:r>
          </a:p>
          <a:p>
            <a:r>
              <a:rPr lang="ru-RU" sz="2800" b="1" i="1" dirty="0" smtClean="0">
                <a:solidFill>
                  <a:srgbClr val="FFFF00"/>
                </a:solidFill>
              </a:rPr>
              <a:t>               </a:t>
            </a:r>
            <a:r>
              <a:rPr lang="ru-RU" sz="2800" b="1" i="1" dirty="0" err="1" smtClean="0">
                <a:solidFill>
                  <a:srgbClr val="FFFF00"/>
                </a:solidFill>
              </a:rPr>
              <a:t>рекомендації</a:t>
            </a:r>
            <a:r>
              <a:rPr lang="ru-RU" sz="2800" b="1" i="1" dirty="0" smtClean="0">
                <a:solidFill>
                  <a:srgbClr val="FFFF00"/>
                </a:solidFill>
              </a:rPr>
              <a:t> </a:t>
            </a:r>
            <a:r>
              <a:rPr lang="ru-RU" sz="2800" b="1" i="1" dirty="0" err="1" smtClean="0">
                <a:solidFill>
                  <a:srgbClr val="FFFF00"/>
                </a:solidFill>
              </a:rPr>
              <a:t>щодо</a:t>
            </a:r>
            <a:r>
              <a:rPr lang="ru-RU" sz="2800" b="1" i="1" dirty="0" smtClean="0">
                <a:solidFill>
                  <a:srgbClr val="FFFF00"/>
                </a:solidFill>
              </a:rPr>
              <a:t> </a:t>
            </a:r>
            <a:r>
              <a:rPr lang="ru-RU" sz="2800" b="1" i="1" dirty="0" err="1" smtClean="0">
                <a:solidFill>
                  <a:srgbClr val="FFFF00"/>
                </a:solidFill>
              </a:rPr>
              <a:t>підготовки</a:t>
            </a:r>
            <a:endParaRPr lang="ru-RU" sz="2800" dirty="0" smtClean="0">
              <a:solidFill>
                <a:srgbClr val="FFFF00"/>
              </a:solidFill>
            </a:endParaRPr>
          </a:p>
          <a:p>
            <a:pPr algn="just"/>
            <a:r>
              <a:rPr lang="ru-RU" dirty="0" smtClean="0">
                <a:solidFill>
                  <a:srgbClr val="00B0F0"/>
                </a:solidFill>
              </a:rPr>
              <a:t>    </a:t>
            </a:r>
            <a:r>
              <a:rPr lang="ru-RU" dirty="0" err="1" smtClean="0">
                <a:solidFill>
                  <a:srgbClr val="00B0F0"/>
                </a:solidFill>
              </a:rPr>
              <a:t>Відкритий</a:t>
            </a:r>
            <a:r>
              <a:rPr lang="ru-RU" dirty="0" smtClean="0">
                <a:solidFill>
                  <a:srgbClr val="00B0F0"/>
                </a:solidFill>
              </a:rPr>
              <a:t> урок - </a:t>
            </a:r>
            <a:r>
              <a:rPr lang="ru-RU" dirty="0" err="1" smtClean="0">
                <a:solidFill>
                  <a:srgbClr val="00B0F0"/>
                </a:solidFill>
              </a:rPr>
              <a:t>візитна</a:t>
            </a:r>
            <a:r>
              <a:rPr lang="ru-RU" dirty="0" smtClean="0">
                <a:solidFill>
                  <a:srgbClr val="00B0F0"/>
                </a:solidFill>
              </a:rPr>
              <a:t> </a:t>
            </a:r>
            <a:r>
              <a:rPr lang="ru-RU" dirty="0" err="1" smtClean="0">
                <a:solidFill>
                  <a:srgbClr val="00B0F0"/>
                </a:solidFill>
              </a:rPr>
              <a:t>картка</a:t>
            </a:r>
            <a:r>
              <a:rPr lang="ru-RU" dirty="0" smtClean="0">
                <a:solidFill>
                  <a:srgbClr val="00B0F0"/>
                </a:solidFill>
              </a:rPr>
              <a:t> </a:t>
            </a:r>
            <a:r>
              <a:rPr lang="ru-RU" dirty="0" err="1" smtClean="0">
                <a:solidFill>
                  <a:srgbClr val="00B0F0"/>
                </a:solidFill>
              </a:rPr>
              <a:t>вчителя</a:t>
            </a:r>
            <a:r>
              <a:rPr lang="ru-RU" dirty="0" smtClean="0">
                <a:solidFill>
                  <a:srgbClr val="00B0F0"/>
                </a:solidFill>
              </a:rPr>
              <a:t>. </a:t>
            </a:r>
            <a:r>
              <a:rPr lang="ru-RU" dirty="0" err="1" smtClean="0">
                <a:solidFill>
                  <a:srgbClr val="00B0F0"/>
                </a:solidFill>
              </a:rPr>
              <a:t>Скільки</a:t>
            </a:r>
            <a:r>
              <a:rPr lang="ru-RU" dirty="0" smtClean="0">
                <a:solidFill>
                  <a:srgbClr val="00B0F0"/>
                </a:solidFill>
              </a:rPr>
              <a:t> б ми не </a:t>
            </a:r>
            <a:r>
              <a:rPr lang="ru-RU" dirty="0" err="1" smtClean="0">
                <a:solidFill>
                  <a:srgbClr val="00B0F0"/>
                </a:solidFill>
              </a:rPr>
              <a:t>сперечалися</a:t>
            </a:r>
            <a:r>
              <a:rPr lang="ru-RU" dirty="0" smtClean="0">
                <a:solidFill>
                  <a:srgbClr val="00B0F0"/>
                </a:solidFill>
              </a:rPr>
              <a:t> про «</a:t>
            </a:r>
            <a:r>
              <a:rPr lang="ru-RU" dirty="0" err="1" smtClean="0">
                <a:solidFill>
                  <a:srgbClr val="00B0F0"/>
                </a:solidFill>
              </a:rPr>
              <a:t>показн</a:t>
            </a:r>
            <a:r>
              <a:rPr lang="uk-UA" dirty="0" err="1" smtClean="0">
                <a:solidFill>
                  <a:srgbClr val="00B0F0"/>
                </a:solidFill>
              </a:rPr>
              <a:t>ий</a:t>
            </a:r>
            <a:r>
              <a:rPr lang="ru-RU" dirty="0" smtClean="0">
                <a:solidFill>
                  <a:srgbClr val="00B0F0"/>
                </a:solidFill>
              </a:rPr>
              <a:t>» характер таких </a:t>
            </a:r>
            <a:r>
              <a:rPr lang="ru-RU" dirty="0" err="1" smtClean="0">
                <a:solidFill>
                  <a:srgbClr val="00B0F0"/>
                </a:solidFill>
              </a:rPr>
              <a:t>уроків</a:t>
            </a:r>
            <a:r>
              <a:rPr lang="ru-RU" dirty="0" smtClean="0">
                <a:solidFill>
                  <a:srgbClr val="00B0F0"/>
                </a:solidFill>
              </a:rPr>
              <a:t>, про </a:t>
            </a:r>
            <a:r>
              <a:rPr lang="ru-RU" dirty="0" err="1" smtClean="0">
                <a:solidFill>
                  <a:srgbClr val="00B0F0"/>
                </a:solidFill>
              </a:rPr>
              <a:t>винятковість</a:t>
            </a:r>
            <a:r>
              <a:rPr lang="ru-RU" dirty="0" smtClean="0">
                <a:solidFill>
                  <a:srgbClr val="00B0F0"/>
                </a:solidFill>
              </a:rPr>
              <a:t> форм </a:t>
            </a:r>
            <a:r>
              <a:rPr lang="ru-RU" dirty="0" err="1" smtClean="0">
                <a:solidFill>
                  <a:srgbClr val="00B0F0"/>
                </a:solidFill>
              </a:rPr>
              <a:t>і</a:t>
            </a:r>
            <a:r>
              <a:rPr lang="ru-RU" dirty="0" smtClean="0">
                <a:solidFill>
                  <a:srgbClr val="00B0F0"/>
                </a:solidFill>
              </a:rPr>
              <a:t> </a:t>
            </a:r>
            <a:r>
              <a:rPr lang="ru-RU" dirty="0" err="1" smtClean="0">
                <a:solidFill>
                  <a:srgbClr val="00B0F0"/>
                </a:solidFill>
              </a:rPr>
              <a:t>методів</a:t>
            </a:r>
            <a:r>
              <a:rPr lang="ru-RU" dirty="0" smtClean="0">
                <a:solidFill>
                  <a:srgbClr val="00B0F0"/>
                </a:solidFill>
              </a:rPr>
              <a:t> та </a:t>
            </a:r>
            <a:r>
              <a:rPr lang="ru-RU" dirty="0" err="1" smtClean="0">
                <a:solidFill>
                  <a:srgbClr val="00B0F0"/>
                </a:solidFill>
              </a:rPr>
              <a:t>об'ємн</a:t>
            </a:r>
            <a:r>
              <a:rPr lang="uk-UA" dirty="0" smtClean="0">
                <a:solidFill>
                  <a:srgbClr val="00B0F0"/>
                </a:solidFill>
              </a:rPr>
              <a:t>у </a:t>
            </a:r>
            <a:r>
              <a:rPr lang="ru-RU" dirty="0" err="1" smtClean="0">
                <a:solidFill>
                  <a:srgbClr val="00B0F0"/>
                </a:solidFill>
              </a:rPr>
              <a:t>підготовку</a:t>
            </a:r>
            <a:r>
              <a:rPr lang="ru-RU" dirty="0" smtClean="0">
                <a:solidFill>
                  <a:srgbClr val="00B0F0"/>
                </a:solidFill>
              </a:rPr>
              <a:t>, </a:t>
            </a:r>
            <a:r>
              <a:rPr lang="ru-RU" dirty="0" err="1" smtClean="0">
                <a:solidFill>
                  <a:srgbClr val="00B0F0"/>
                </a:solidFill>
              </a:rPr>
              <a:t>саме</a:t>
            </a:r>
            <a:r>
              <a:rPr lang="ru-RU" dirty="0" smtClean="0">
                <a:solidFill>
                  <a:srgbClr val="00B0F0"/>
                </a:solidFill>
              </a:rPr>
              <a:t> </a:t>
            </a:r>
            <a:r>
              <a:rPr lang="ru-RU" dirty="0" err="1" smtClean="0">
                <a:solidFill>
                  <a:srgbClr val="00B0F0"/>
                </a:solidFill>
              </a:rPr>
              <a:t>відкриті</a:t>
            </a:r>
            <a:r>
              <a:rPr lang="ru-RU" dirty="0" smtClean="0">
                <a:solidFill>
                  <a:srgbClr val="00B0F0"/>
                </a:solidFill>
              </a:rPr>
              <a:t> уроки </a:t>
            </a:r>
            <a:r>
              <a:rPr lang="ru-RU" dirty="0" err="1" smtClean="0">
                <a:solidFill>
                  <a:srgbClr val="00B0F0"/>
                </a:solidFill>
              </a:rPr>
              <a:t>покажуть</a:t>
            </a:r>
            <a:r>
              <a:rPr lang="ru-RU" dirty="0" smtClean="0">
                <a:solidFill>
                  <a:srgbClr val="00B0F0"/>
                </a:solidFill>
              </a:rPr>
              <a:t> вас як </a:t>
            </a:r>
            <a:r>
              <a:rPr lang="ru-RU" dirty="0" err="1" smtClean="0">
                <a:solidFill>
                  <a:srgbClr val="00B0F0"/>
                </a:solidFill>
              </a:rPr>
              <a:t>професіонала</a:t>
            </a:r>
            <a:r>
              <a:rPr lang="ru-RU" dirty="0" smtClean="0">
                <a:solidFill>
                  <a:srgbClr val="00B0F0"/>
                </a:solidFill>
              </a:rPr>
              <a:t>. </a:t>
            </a:r>
            <a:r>
              <a:rPr lang="ru-RU" dirty="0" err="1" smtClean="0">
                <a:solidFill>
                  <a:srgbClr val="00B0F0"/>
                </a:solidFill>
              </a:rPr>
              <a:t>Відкритий</a:t>
            </a:r>
            <a:r>
              <a:rPr lang="ru-RU" dirty="0" smtClean="0">
                <a:solidFill>
                  <a:srgbClr val="00B0F0"/>
                </a:solidFill>
              </a:rPr>
              <a:t> урок  на  </a:t>
            </a:r>
            <a:r>
              <a:rPr lang="ru-RU" dirty="0" err="1" smtClean="0">
                <a:solidFill>
                  <a:srgbClr val="00B0F0"/>
                </a:solidFill>
              </a:rPr>
              <a:t>відміну</a:t>
            </a:r>
            <a:r>
              <a:rPr lang="ru-RU" dirty="0" smtClean="0">
                <a:solidFill>
                  <a:srgbClr val="00B0F0"/>
                </a:solidFill>
              </a:rPr>
              <a:t>  </a:t>
            </a:r>
            <a:r>
              <a:rPr lang="ru-RU" dirty="0" err="1" smtClean="0">
                <a:solidFill>
                  <a:srgbClr val="00B0F0"/>
                </a:solidFill>
              </a:rPr>
              <a:t>від</a:t>
            </a:r>
            <a:r>
              <a:rPr lang="ru-RU" dirty="0" smtClean="0">
                <a:solidFill>
                  <a:srgbClr val="00B0F0"/>
                </a:solidFill>
              </a:rPr>
              <a:t>  </a:t>
            </a:r>
            <a:r>
              <a:rPr lang="ru-RU" dirty="0" err="1" smtClean="0">
                <a:solidFill>
                  <a:srgbClr val="00B0F0"/>
                </a:solidFill>
              </a:rPr>
              <a:t>звичайних</a:t>
            </a:r>
            <a:r>
              <a:rPr lang="ru-RU" dirty="0" smtClean="0">
                <a:solidFill>
                  <a:srgbClr val="00B0F0"/>
                </a:solidFill>
              </a:rPr>
              <a:t>  –  </a:t>
            </a:r>
            <a:r>
              <a:rPr lang="ru-RU" dirty="0" err="1" smtClean="0">
                <a:solidFill>
                  <a:srgbClr val="00B0F0"/>
                </a:solidFill>
              </a:rPr>
              <a:t>спеціально</a:t>
            </a:r>
            <a:r>
              <a:rPr lang="ru-RU" dirty="0" smtClean="0">
                <a:solidFill>
                  <a:srgbClr val="00B0F0"/>
                </a:solidFill>
              </a:rPr>
              <a:t>  </a:t>
            </a:r>
            <a:r>
              <a:rPr lang="ru-RU" dirty="0" err="1" smtClean="0">
                <a:solidFill>
                  <a:srgbClr val="00B0F0"/>
                </a:solidFill>
              </a:rPr>
              <a:t>підготовлена</a:t>
            </a:r>
            <a:r>
              <a:rPr lang="ru-RU" dirty="0" smtClean="0">
                <a:solidFill>
                  <a:srgbClr val="00B0F0"/>
                </a:solidFill>
              </a:rPr>
              <a:t>   форма  </a:t>
            </a:r>
            <a:r>
              <a:rPr lang="ru-RU" dirty="0" err="1" smtClean="0">
                <a:solidFill>
                  <a:srgbClr val="00B0F0"/>
                </a:solidFill>
              </a:rPr>
              <a:t>організації</a:t>
            </a:r>
            <a:r>
              <a:rPr lang="ru-RU" dirty="0" smtClean="0">
                <a:solidFill>
                  <a:srgbClr val="00B0F0"/>
                </a:solidFill>
              </a:rPr>
              <a:t>  </a:t>
            </a:r>
            <a:r>
              <a:rPr lang="ru-RU" dirty="0" err="1" smtClean="0">
                <a:solidFill>
                  <a:srgbClr val="00B0F0"/>
                </a:solidFill>
              </a:rPr>
              <a:t>методичної</a:t>
            </a:r>
            <a:r>
              <a:rPr lang="ru-RU" dirty="0" smtClean="0">
                <a:solidFill>
                  <a:srgbClr val="00B0F0"/>
                </a:solidFill>
              </a:rPr>
              <a:t>  </a:t>
            </a:r>
            <a:r>
              <a:rPr lang="ru-RU" dirty="0" err="1" smtClean="0">
                <a:solidFill>
                  <a:srgbClr val="00B0F0"/>
                </a:solidFill>
              </a:rPr>
              <a:t>роботи</a:t>
            </a:r>
            <a:r>
              <a:rPr lang="ru-RU" dirty="0" smtClean="0">
                <a:solidFill>
                  <a:srgbClr val="00B0F0"/>
                </a:solidFill>
              </a:rPr>
              <a:t>,  в  той  же   час  на   таких   уроках  </a:t>
            </a:r>
            <a:r>
              <a:rPr lang="ru-RU" dirty="0" err="1" smtClean="0">
                <a:solidFill>
                  <a:srgbClr val="00B0F0"/>
                </a:solidFill>
              </a:rPr>
              <a:t>протікає</a:t>
            </a:r>
            <a:r>
              <a:rPr lang="ru-RU" dirty="0" smtClean="0">
                <a:solidFill>
                  <a:srgbClr val="00B0F0"/>
                </a:solidFill>
              </a:rPr>
              <a:t>  </a:t>
            </a:r>
            <a:r>
              <a:rPr lang="ru-RU" dirty="0" err="1" smtClean="0">
                <a:solidFill>
                  <a:srgbClr val="00B0F0"/>
                </a:solidFill>
              </a:rPr>
              <a:t>реальний</a:t>
            </a:r>
            <a:r>
              <a:rPr lang="ru-RU" dirty="0" smtClean="0">
                <a:solidFill>
                  <a:srgbClr val="00B0F0"/>
                </a:solidFill>
              </a:rPr>
              <a:t>   </a:t>
            </a:r>
            <a:r>
              <a:rPr lang="ru-RU" dirty="0" err="1" smtClean="0">
                <a:solidFill>
                  <a:srgbClr val="00B0F0"/>
                </a:solidFill>
              </a:rPr>
              <a:t>навчальний</a:t>
            </a:r>
            <a:r>
              <a:rPr lang="ru-RU" dirty="0" smtClean="0">
                <a:solidFill>
                  <a:srgbClr val="00B0F0"/>
                </a:solidFill>
              </a:rPr>
              <a:t>  </a:t>
            </a:r>
            <a:r>
              <a:rPr lang="ru-RU" dirty="0" err="1" smtClean="0">
                <a:solidFill>
                  <a:srgbClr val="00B0F0"/>
                </a:solidFill>
              </a:rPr>
              <a:t>процес</a:t>
            </a:r>
            <a:r>
              <a:rPr lang="ru-RU" dirty="0" smtClean="0">
                <a:solidFill>
                  <a:srgbClr val="00B0F0"/>
                </a:solidFill>
              </a:rPr>
              <a:t>.   На </a:t>
            </a:r>
            <a:r>
              <a:rPr lang="ru-RU" dirty="0" err="1" smtClean="0">
                <a:solidFill>
                  <a:srgbClr val="00B0F0"/>
                </a:solidFill>
              </a:rPr>
              <a:t>відкритому</a:t>
            </a:r>
            <a:r>
              <a:rPr lang="ru-RU" dirty="0" smtClean="0">
                <a:solidFill>
                  <a:srgbClr val="00B0F0"/>
                </a:solidFill>
              </a:rPr>
              <a:t>  </a:t>
            </a:r>
            <a:r>
              <a:rPr lang="ru-RU" dirty="0" err="1" smtClean="0">
                <a:solidFill>
                  <a:srgbClr val="00B0F0"/>
                </a:solidFill>
              </a:rPr>
              <a:t>уроці</a:t>
            </a:r>
            <a:r>
              <a:rPr lang="ru-RU" dirty="0" smtClean="0">
                <a:solidFill>
                  <a:srgbClr val="00B0F0"/>
                </a:solidFill>
              </a:rPr>
              <a:t>  педагог  </a:t>
            </a:r>
            <a:r>
              <a:rPr lang="ru-RU" dirty="0" err="1" smtClean="0">
                <a:solidFill>
                  <a:srgbClr val="00B0F0"/>
                </a:solidFill>
              </a:rPr>
              <a:t>демонструє</a:t>
            </a:r>
            <a:r>
              <a:rPr lang="ru-RU" dirty="0" smtClean="0">
                <a:solidFill>
                  <a:srgbClr val="00B0F0"/>
                </a:solidFill>
              </a:rPr>
              <a:t>  </a:t>
            </a:r>
            <a:r>
              <a:rPr lang="ru-RU" dirty="0" err="1" smtClean="0">
                <a:solidFill>
                  <a:srgbClr val="00B0F0"/>
                </a:solidFill>
              </a:rPr>
              <a:t>колегам</a:t>
            </a:r>
            <a:r>
              <a:rPr lang="ru-RU" dirty="0" smtClean="0">
                <a:solidFill>
                  <a:srgbClr val="00B0F0"/>
                </a:solidFill>
              </a:rPr>
              <a:t>  </a:t>
            </a:r>
            <a:r>
              <a:rPr lang="ru-RU" dirty="0" err="1" smtClean="0">
                <a:solidFill>
                  <a:srgbClr val="00B0F0"/>
                </a:solidFill>
              </a:rPr>
              <a:t>свій</a:t>
            </a:r>
            <a:r>
              <a:rPr lang="ru-RU" dirty="0" smtClean="0">
                <a:solidFill>
                  <a:srgbClr val="00B0F0"/>
                </a:solidFill>
              </a:rPr>
              <a:t>  </a:t>
            </a:r>
            <a:r>
              <a:rPr lang="ru-RU" dirty="0" err="1" smtClean="0">
                <a:solidFill>
                  <a:srgbClr val="00B0F0"/>
                </a:solidFill>
              </a:rPr>
              <a:t>позитивний</a:t>
            </a:r>
            <a:r>
              <a:rPr lang="ru-RU" dirty="0" smtClean="0">
                <a:solidFill>
                  <a:srgbClr val="00B0F0"/>
                </a:solidFill>
              </a:rPr>
              <a:t>  </a:t>
            </a:r>
            <a:r>
              <a:rPr lang="ru-RU" dirty="0" err="1" smtClean="0">
                <a:solidFill>
                  <a:srgbClr val="00B0F0"/>
                </a:solidFill>
              </a:rPr>
              <a:t>або</a:t>
            </a:r>
            <a:r>
              <a:rPr lang="ru-RU" dirty="0" smtClean="0">
                <a:solidFill>
                  <a:srgbClr val="00B0F0"/>
                </a:solidFill>
              </a:rPr>
              <a:t>  </a:t>
            </a:r>
            <a:r>
              <a:rPr lang="ru-RU" dirty="0" err="1" smtClean="0">
                <a:solidFill>
                  <a:srgbClr val="00B0F0"/>
                </a:solidFill>
              </a:rPr>
              <a:t>інноваційний</a:t>
            </a:r>
            <a:r>
              <a:rPr lang="ru-RU" dirty="0" smtClean="0">
                <a:solidFill>
                  <a:srgbClr val="00B0F0"/>
                </a:solidFill>
              </a:rPr>
              <a:t>  </a:t>
            </a:r>
            <a:r>
              <a:rPr lang="ru-RU" dirty="0" err="1" smtClean="0">
                <a:solidFill>
                  <a:srgbClr val="00B0F0"/>
                </a:solidFill>
              </a:rPr>
              <a:t>досвід</a:t>
            </a:r>
            <a:r>
              <a:rPr lang="ru-RU" dirty="0" smtClean="0">
                <a:solidFill>
                  <a:srgbClr val="00B0F0"/>
                </a:solidFill>
              </a:rPr>
              <a:t>, </a:t>
            </a:r>
            <a:r>
              <a:rPr lang="ru-RU" dirty="0" err="1" smtClean="0">
                <a:solidFill>
                  <a:srgbClr val="00B0F0"/>
                </a:solidFill>
              </a:rPr>
              <a:t>реалізацію</a:t>
            </a:r>
            <a:r>
              <a:rPr lang="ru-RU" dirty="0" smtClean="0">
                <a:solidFill>
                  <a:srgbClr val="00B0F0"/>
                </a:solidFill>
              </a:rPr>
              <a:t>  </a:t>
            </a:r>
            <a:r>
              <a:rPr lang="ru-RU" dirty="0" err="1" smtClean="0">
                <a:solidFill>
                  <a:srgbClr val="00B0F0"/>
                </a:solidFill>
              </a:rPr>
              <a:t>методичної</a:t>
            </a:r>
            <a:r>
              <a:rPr lang="ru-RU" dirty="0" smtClean="0">
                <a:solidFill>
                  <a:srgbClr val="00B0F0"/>
                </a:solidFill>
              </a:rPr>
              <a:t>  </a:t>
            </a:r>
            <a:r>
              <a:rPr lang="ru-RU" dirty="0" err="1" smtClean="0">
                <a:solidFill>
                  <a:srgbClr val="00B0F0"/>
                </a:solidFill>
              </a:rPr>
              <a:t>ідеї</a:t>
            </a:r>
            <a:r>
              <a:rPr lang="ru-RU" dirty="0" smtClean="0">
                <a:solidFill>
                  <a:srgbClr val="00B0F0"/>
                </a:solidFill>
              </a:rPr>
              <a:t>,  </a:t>
            </a:r>
            <a:r>
              <a:rPr lang="ru-RU" dirty="0" err="1" smtClean="0">
                <a:solidFill>
                  <a:srgbClr val="00B0F0"/>
                </a:solidFill>
              </a:rPr>
              <a:t>застосування</a:t>
            </a:r>
            <a:r>
              <a:rPr lang="ru-RU" dirty="0" smtClean="0">
                <a:solidFill>
                  <a:srgbClr val="00B0F0"/>
                </a:solidFill>
              </a:rPr>
              <a:t>  методичного  </a:t>
            </a:r>
            <a:r>
              <a:rPr lang="ru-RU" dirty="0" err="1" smtClean="0">
                <a:solidFill>
                  <a:srgbClr val="00B0F0"/>
                </a:solidFill>
              </a:rPr>
              <a:t>прийому</a:t>
            </a:r>
            <a:r>
              <a:rPr lang="ru-RU" dirty="0" smtClean="0">
                <a:solidFill>
                  <a:srgbClr val="00B0F0"/>
                </a:solidFill>
              </a:rPr>
              <a:t>  </a:t>
            </a:r>
            <a:r>
              <a:rPr lang="ru-RU" dirty="0" err="1" smtClean="0">
                <a:solidFill>
                  <a:srgbClr val="00B0F0"/>
                </a:solidFill>
              </a:rPr>
              <a:t>чи</a:t>
            </a:r>
            <a:r>
              <a:rPr lang="ru-RU" dirty="0" smtClean="0">
                <a:solidFill>
                  <a:srgbClr val="00B0F0"/>
                </a:solidFill>
              </a:rPr>
              <a:t>  методу  </a:t>
            </a:r>
            <a:r>
              <a:rPr lang="ru-RU" dirty="0" err="1" smtClean="0">
                <a:solidFill>
                  <a:srgbClr val="00B0F0"/>
                </a:solidFill>
              </a:rPr>
              <a:t>навчання</a:t>
            </a:r>
            <a:r>
              <a:rPr lang="ru-RU" dirty="0" smtClean="0">
                <a:solidFill>
                  <a:srgbClr val="00B0F0"/>
                </a:solidFill>
              </a:rPr>
              <a:t>.  У </a:t>
            </a:r>
            <a:r>
              <a:rPr lang="ru-RU" dirty="0" err="1" smtClean="0">
                <a:solidFill>
                  <a:srgbClr val="00B0F0"/>
                </a:solidFill>
              </a:rPr>
              <a:t>цьому</a:t>
            </a:r>
            <a:r>
              <a:rPr lang="ru-RU" dirty="0" smtClean="0">
                <a:solidFill>
                  <a:srgbClr val="00B0F0"/>
                </a:solidFill>
              </a:rPr>
              <a:t> </a:t>
            </a:r>
            <a:r>
              <a:rPr lang="ru-RU" dirty="0" err="1" smtClean="0">
                <a:solidFill>
                  <a:srgbClr val="00B0F0"/>
                </a:solidFill>
              </a:rPr>
              <a:t>сенсі</a:t>
            </a:r>
            <a:r>
              <a:rPr lang="ru-RU" dirty="0" smtClean="0">
                <a:solidFill>
                  <a:srgbClr val="00B0F0"/>
                </a:solidFill>
              </a:rPr>
              <a:t> </a:t>
            </a:r>
            <a:r>
              <a:rPr lang="ru-RU" dirty="0" err="1" smtClean="0">
                <a:solidFill>
                  <a:srgbClr val="00B0F0"/>
                </a:solidFill>
              </a:rPr>
              <a:t>відкритий</a:t>
            </a:r>
            <a:r>
              <a:rPr lang="ru-RU" dirty="0" smtClean="0">
                <a:solidFill>
                  <a:srgbClr val="00B0F0"/>
                </a:solidFill>
              </a:rPr>
              <a:t> урок – </a:t>
            </a:r>
            <a:r>
              <a:rPr lang="ru-RU" dirty="0" err="1" smtClean="0">
                <a:solidFill>
                  <a:srgbClr val="00B0F0"/>
                </a:solidFill>
              </a:rPr>
              <a:t>це</a:t>
            </a:r>
            <a:r>
              <a:rPr lang="ru-RU" dirty="0" smtClean="0">
                <a:solidFill>
                  <a:srgbClr val="00B0F0"/>
                </a:solidFill>
              </a:rPr>
              <a:t> </a:t>
            </a:r>
            <a:r>
              <a:rPr lang="ru-RU" dirty="0" err="1" smtClean="0">
                <a:solidFill>
                  <a:srgbClr val="00B0F0"/>
                </a:solidFill>
              </a:rPr>
              <a:t>засіб</a:t>
            </a:r>
            <a:r>
              <a:rPr lang="ru-RU" dirty="0" smtClean="0">
                <a:solidFill>
                  <a:srgbClr val="00B0F0"/>
                </a:solidFill>
              </a:rPr>
              <a:t> </a:t>
            </a:r>
            <a:r>
              <a:rPr lang="ru-RU" dirty="0" err="1" smtClean="0">
                <a:solidFill>
                  <a:srgbClr val="00B0F0"/>
                </a:solidFill>
              </a:rPr>
              <a:t>поширення</a:t>
            </a:r>
            <a:r>
              <a:rPr lang="ru-RU" dirty="0" smtClean="0">
                <a:solidFill>
                  <a:srgbClr val="00B0F0"/>
                </a:solidFill>
              </a:rPr>
              <a:t> </a:t>
            </a:r>
            <a:r>
              <a:rPr lang="ru-RU" dirty="0" err="1" smtClean="0">
                <a:solidFill>
                  <a:srgbClr val="00B0F0"/>
                </a:solidFill>
              </a:rPr>
              <a:t>інноваційного</a:t>
            </a:r>
            <a:r>
              <a:rPr lang="ru-RU" dirty="0" smtClean="0">
                <a:solidFill>
                  <a:srgbClr val="00B0F0"/>
                </a:solidFill>
              </a:rPr>
              <a:t> </a:t>
            </a:r>
            <a:r>
              <a:rPr lang="ru-RU" dirty="0" err="1" smtClean="0">
                <a:solidFill>
                  <a:srgbClr val="00B0F0"/>
                </a:solidFill>
              </a:rPr>
              <a:t>досвіду</a:t>
            </a:r>
            <a:r>
              <a:rPr lang="ru-RU" dirty="0" smtClean="0">
                <a:solidFill>
                  <a:srgbClr val="00B0F0"/>
                </a:solidFill>
              </a:rPr>
              <a:t>.  </a:t>
            </a:r>
          </a:p>
          <a:p>
            <a:endParaRPr lang="ru-RU"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899592" y="692697"/>
            <a:ext cx="7416824" cy="4401205"/>
          </a:xfrm>
          <a:prstGeom prst="rect">
            <a:avLst/>
          </a:prstGeom>
        </p:spPr>
        <p:txBody>
          <a:bodyPr wrap="square">
            <a:spAutoFit/>
          </a:bodyPr>
          <a:lstStyle/>
          <a:p>
            <a:pPr algn="just">
              <a:buFont typeface="Wingdings" pitchFamily="2" charset="2"/>
              <a:buChar char="Ø"/>
            </a:pPr>
            <a:r>
              <a:rPr lang="ru-RU" sz="2800" i="1" dirty="0" err="1">
                <a:solidFill>
                  <a:srgbClr val="C00000"/>
                </a:solidFill>
                <a:latin typeface="Times New Roman" pitchFamily="18" charset="0"/>
                <a:cs typeface="Times New Roman" pitchFamily="18" charset="0"/>
              </a:rPr>
              <a:t>Починати</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підготовку</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необхідно</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з</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формулювання</a:t>
            </a:r>
            <a:r>
              <a:rPr lang="ru-RU" sz="2800" i="1" dirty="0">
                <a:solidFill>
                  <a:srgbClr val="C00000"/>
                </a:solidFill>
                <a:latin typeface="Times New Roman" pitchFamily="18" charset="0"/>
                <a:cs typeface="Times New Roman" pitchFamily="18" charset="0"/>
              </a:rPr>
              <a:t> </a:t>
            </a:r>
            <a:r>
              <a:rPr lang="ru-RU" sz="2800" b="1" i="1" dirty="0" err="1">
                <a:solidFill>
                  <a:srgbClr val="C00000"/>
                </a:solidFill>
                <a:latin typeface="Times New Roman" pitchFamily="18" charset="0"/>
                <a:cs typeface="Times New Roman" pitchFamily="18" charset="0"/>
              </a:rPr>
              <a:t>методичної</a:t>
            </a:r>
            <a:r>
              <a:rPr lang="ru-RU" sz="2800" b="1" i="1" dirty="0">
                <a:solidFill>
                  <a:srgbClr val="C00000"/>
                </a:solidFill>
                <a:latin typeface="Times New Roman" pitchFamily="18" charset="0"/>
                <a:cs typeface="Times New Roman" pitchFamily="18" charset="0"/>
              </a:rPr>
              <a:t> мети </a:t>
            </a:r>
            <a:r>
              <a:rPr lang="ru-RU" sz="2800" b="1" i="1" dirty="0" err="1">
                <a:solidFill>
                  <a:srgbClr val="C00000"/>
                </a:solidFill>
                <a:latin typeface="Times New Roman" pitchFamily="18" charset="0"/>
                <a:cs typeface="Times New Roman" pitchFamily="18" charset="0"/>
              </a:rPr>
              <a:t>відкритого</a:t>
            </a:r>
            <a:r>
              <a:rPr lang="ru-RU" sz="2800" b="1" i="1" dirty="0">
                <a:solidFill>
                  <a:srgbClr val="C00000"/>
                </a:solidFill>
                <a:latin typeface="Times New Roman" pitchFamily="18" charset="0"/>
                <a:cs typeface="Times New Roman" pitchFamily="18" charset="0"/>
              </a:rPr>
              <a:t> </a:t>
            </a:r>
            <a:r>
              <a:rPr lang="ru-RU" sz="2800" b="1" i="1" dirty="0" err="1">
                <a:solidFill>
                  <a:srgbClr val="C00000"/>
                </a:solidFill>
                <a:latin typeface="Times New Roman" pitchFamily="18" charset="0"/>
                <a:cs typeface="Times New Roman" pitchFamily="18" charset="0"/>
              </a:rPr>
              <a:t>заняття</a:t>
            </a:r>
            <a:r>
              <a:rPr lang="ru-RU" sz="2800" b="1" i="1" dirty="0">
                <a:solidFill>
                  <a:srgbClr val="C00000"/>
                </a:solidFill>
                <a:latin typeface="Times New Roman" pitchFamily="18" charset="0"/>
                <a:cs typeface="Times New Roman" pitchFamily="18" charset="0"/>
              </a:rPr>
              <a:t>.</a:t>
            </a:r>
            <a:r>
              <a:rPr lang="ru-RU" sz="2800" i="1" dirty="0">
                <a:solidFill>
                  <a:srgbClr val="C00000"/>
                </a:solidFill>
                <a:latin typeface="Times New Roman" pitchFamily="18" charset="0"/>
                <a:cs typeface="Times New Roman" pitchFamily="18" charset="0"/>
              </a:rPr>
              <a:t> Вона повинна </a:t>
            </a:r>
            <a:r>
              <a:rPr lang="ru-RU" sz="2800" i="1" dirty="0" err="1">
                <a:solidFill>
                  <a:srgbClr val="C00000"/>
                </a:solidFill>
                <a:latin typeface="Times New Roman" pitchFamily="18" charset="0"/>
                <a:cs typeface="Times New Roman" pitchFamily="18" charset="0"/>
              </a:rPr>
              <a:t>відображати</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вибрану</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домінуючу</a:t>
            </a:r>
            <a:r>
              <a:rPr lang="ru-RU" sz="2800" i="1" dirty="0">
                <a:solidFill>
                  <a:srgbClr val="C00000"/>
                </a:solidFill>
                <a:latin typeface="Times New Roman" pitchFamily="18" charset="0"/>
                <a:cs typeface="Times New Roman" pitchFamily="18" charset="0"/>
              </a:rPr>
              <a:t> методику </a:t>
            </a:r>
            <a:r>
              <a:rPr lang="ru-RU" sz="2800" i="1" dirty="0" err="1">
                <a:solidFill>
                  <a:srgbClr val="C00000"/>
                </a:solidFill>
                <a:latin typeface="Times New Roman" pitchFamily="18" charset="0"/>
                <a:cs typeface="Times New Roman" pitchFamily="18" charset="0"/>
              </a:rPr>
              <a:t>чи</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технологію</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проведення</a:t>
            </a:r>
            <a:r>
              <a:rPr lang="ru-RU" sz="2800" i="1" dirty="0">
                <a:solidFill>
                  <a:srgbClr val="C00000"/>
                </a:solidFill>
                <a:latin typeface="Times New Roman" pitchFamily="18" charset="0"/>
                <a:cs typeface="Times New Roman" pitchFamily="18" charset="0"/>
              </a:rPr>
              <a:t> уроку. </a:t>
            </a:r>
            <a:r>
              <a:rPr lang="ru-RU" sz="2800" i="1" dirty="0" err="1">
                <a:solidFill>
                  <a:srgbClr val="C00000"/>
                </a:solidFill>
                <a:latin typeface="Times New Roman" pitchFamily="18" charset="0"/>
                <a:cs typeface="Times New Roman" pitchFamily="18" charset="0"/>
              </a:rPr>
              <a:t>Відкрите</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заняття</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є</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демонстрацією</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досвіду</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роботи</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вчителя</a:t>
            </a:r>
            <a:r>
              <a:rPr lang="ru-RU" sz="2800" i="1" dirty="0">
                <a:solidFill>
                  <a:srgbClr val="C00000"/>
                </a:solidFill>
                <a:latin typeface="Times New Roman" pitchFamily="18" charset="0"/>
                <a:cs typeface="Times New Roman" pitchFamily="18" charset="0"/>
              </a:rPr>
              <a:t> над </a:t>
            </a:r>
            <a:r>
              <a:rPr lang="ru-RU" sz="2800" i="1" dirty="0" err="1">
                <a:solidFill>
                  <a:srgbClr val="C00000"/>
                </a:solidFill>
                <a:latin typeface="Times New Roman" pitchFamily="18" charset="0"/>
                <a:cs typeface="Times New Roman" pitchFamily="18" charset="0"/>
              </a:rPr>
              <a:t>особистою</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педагогічною</a:t>
            </a:r>
            <a:r>
              <a:rPr lang="ru-RU" sz="2800" i="1" dirty="0">
                <a:solidFill>
                  <a:srgbClr val="C00000"/>
                </a:solidFill>
                <a:latin typeface="Times New Roman" pitchFamily="18" charset="0"/>
                <a:cs typeface="Times New Roman" pitchFamily="18" charset="0"/>
              </a:rPr>
              <a:t> проблемою, тому </a:t>
            </a:r>
            <a:r>
              <a:rPr lang="ru-RU" sz="2800" i="1" dirty="0" err="1">
                <a:solidFill>
                  <a:srgbClr val="C00000"/>
                </a:solidFill>
                <a:latin typeface="Times New Roman" pitchFamily="18" charset="0"/>
                <a:cs typeface="Times New Roman" pitchFamily="18" charset="0"/>
              </a:rPr>
              <a:t>наявність</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поставленої</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методичної</a:t>
            </a:r>
            <a:r>
              <a:rPr lang="ru-RU" sz="2800" i="1" dirty="0">
                <a:solidFill>
                  <a:srgbClr val="C00000"/>
                </a:solidFill>
                <a:latin typeface="Times New Roman" pitchFamily="18" charset="0"/>
                <a:cs typeface="Times New Roman" pitchFamily="18" charset="0"/>
              </a:rPr>
              <a:t> мети </a:t>
            </a:r>
            <a:r>
              <a:rPr lang="ru-RU" sz="2800" i="1" dirty="0" err="1">
                <a:solidFill>
                  <a:srgbClr val="C00000"/>
                </a:solidFill>
                <a:latin typeface="Times New Roman" pitchFamily="18" charset="0"/>
                <a:cs typeface="Times New Roman" pitchFamily="18" charset="0"/>
              </a:rPr>
              <a:t>заняття</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відповідно</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педагогічній</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темі</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що</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опрацьовується</a:t>
            </a:r>
            <a:r>
              <a:rPr lang="ru-RU" sz="2800" i="1" dirty="0">
                <a:solidFill>
                  <a:srgbClr val="C00000"/>
                </a:solidFill>
                <a:latin typeface="Times New Roman" pitchFamily="18" charset="0"/>
                <a:cs typeface="Times New Roman" pitchFamily="18" charset="0"/>
              </a:rPr>
              <a:t>, </a:t>
            </a:r>
            <a:r>
              <a:rPr lang="ru-RU" sz="2800" i="1" dirty="0" err="1">
                <a:solidFill>
                  <a:srgbClr val="C00000"/>
                </a:solidFill>
                <a:latin typeface="Times New Roman" pitchFamily="18" charset="0"/>
                <a:cs typeface="Times New Roman" pitchFamily="18" charset="0"/>
              </a:rPr>
              <a:t>є</a:t>
            </a:r>
            <a:r>
              <a:rPr lang="ru-RU" sz="2800" i="1" dirty="0">
                <a:solidFill>
                  <a:srgbClr val="C00000"/>
                </a:solidFill>
                <a:latin typeface="Times New Roman" pitchFamily="18" charset="0"/>
                <a:cs typeface="Times New Roman" pitchFamily="18" charset="0"/>
              </a:rPr>
              <a:t> </a:t>
            </a:r>
            <a:r>
              <a:rPr lang="ru-RU" sz="2800" i="1" dirty="0" err="1" smtClean="0">
                <a:solidFill>
                  <a:srgbClr val="C00000"/>
                </a:solidFill>
                <a:latin typeface="Times New Roman" pitchFamily="18" charset="0"/>
                <a:cs typeface="Times New Roman" pitchFamily="18" charset="0"/>
              </a:rPr>
              <a:t>бажаною</a:t>
            </a:r>
            <a:r>
              <a:rPr lang="ru-RU" sz="2800" i="1" dirty="0" smtClean="0">
                <a:solidFill>
                  <a:srgbClr val="C00000"/>
                </a:solidFill>
                <a:latin typeface="Times New Roman" pitchFamily="18" charset="0"/>
                <a:cs typeface="Times New Roman" pitchFamily="18" charset="0"/>
              </a:rPr>
              <a:t>.</a:t>
            </a:r>
            <a:endParaRPr lang="ru-RU" sz="2800" i="1" dirty="0">
              <a:solidFill>
                <a:srgbClr val="C0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useBgFill="1">
        <p:nvSpPr>
          <p:cNvPr id="6" name="Заголовок 5"/>
          <p:cNvSpPr>
            <a:spLocks noGrp="1"/>
          </p:cNvSpPr>
          <p:nvPr>
            <p:ph type="title"/>
          </p:nvPr>
        </p:nvSpPr>
        <p:spPr>
          <a:xfrm>
            <a:off x="611560" y="908720"/>
            <a:ext cx="7920880" cy="3312368"/>
          </a:xfrm>
        </p:spPr>
        <p:txBody>
          <a:bodyPr>
            <a:normAutofit fontScale="90000"/>
          </a:bodyPr>
          <a:lstStyle/>
          <a:p>
            <a:pPr lvl="0">
              <a:lnSpc>
                <a:spcPct val="150000"/>
              </a:lnSpc>
              <a:buFont typeface="Wingdings" pitchFamily="2" charset="2"/>
              <a:buChar char="Ø"/>
            </a:pPr>
            <a:r>
              <a:rPr lang="uk-UA" sz="2800" i="1" dirty="0" smtClean="0">
                <a:solidFill>
                  <a:srgbClr val="C00000"/>
                </a:solidFill>
                <a:latin typeface="Times New Roman" pitchFamily="18" charset="0"/>
                <a:cs typeface="Times New Roman" pitchFamily="18" charset="0"/>
              </a:rPr>
              <a:t>Чітко сформулюйте відповідно до визначеної мети план, у якому слід передбачити методи і види роботи, шляхи включення учнів у самостійну роботу, застосування ТЗН , можливість інтеграції </a:t>
            </a:r>
            <a:br>
              <a:rPr lang="uk-UA" sz="2800" i="1" dirty="0" smtClean="0">
                <a:solidFill>
                  <a:srgbClr val="C00000"/>
                </a:solidFill>
                <a:latin typeface="Times New Roman" pitchFamily="18" charset="0"/>
                <a:cs typeface="Times New Roman" pitchFamily="18" charset="0"/>
              </a:rPr>
            </a:br>
            <a:r>
              <a:rPr lang="uk-UA" sz="2800" i="1" dirty="0" smtClean="0">
                <a:solidFill>
                  <a:srgbClr val="C00000"/>
                </a:solidFill>
                <a:latin typeface="Times New Roman" pitchFamily="18" charset="0"/>
                <a:cs typeface="Times New Roman" pitchFamily="18" charset="0"/>
              </a:rPr>
              <a:t>з іншими предметами.</a:t>
            </a:r>
            <a:endParaRPr lang="ru-RU" sz="2800" dirty="0">
              <a:solidFill>
                <a:srgbClr val="C00000"/>
              </a:solidFill>
            </a:endParaRPr>
          </a:p>
        </p:txBody>
      </p:sp>
      <p:pic>
        <p:nvPicPr>
          <p:cNvPr id="15362" name="Picture 2" descr="G:\на педраду.png"/>
          <p:cNvPicPr>
            <a:picLocks noChangeAspect="1" noChangeArrowheads="1"/>
          </p:cNvPicPr>
          <p:nvPr/>
        </p:nvPicPr>
        <p:blipFill>
          <a:blip r:embed="rId2" cstate="print"/>
          <a:srcRect/>
          <a:stretch>
            <a:fillRect/>
          </a:stretch>
        </p:blipFill>
        <p:spPr bwMode="auto">
          <a:xfrm>
            <a:off x="5076056" y="3573016"/>
            <a:ext cx="3428603" cy="2957314"/>
          </a:xfrm>
          <a:prstGeom prst="rect">
            <a:avLst/>
          </a:prstGeom>
          <a:noFill/>
        </p:spPr>
      </p:pic>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143248"/>
            <a:ext cx="8305800" cy="3143272"/>
          </a:xfrm>
        </p:spPr>
        <p:txBody>
          <a:bodyPr>
            <a:normAutofit fontScale="90000"/>
          </a:bodyPr>
          <a:lstStyle/>
          <a:p>
            <a:pPr lvl="0">
              <a:buFont typeface="Wingdings" pitchFamily="2" charset="2"/>
              <a:buChar char="Ø"/>
            </a:pPr>
            <a:r>
              <a:rPr lang="uk-UA" sz="3100" i="1" dirty="0" smtClean="0">
                <a:solidFill>
                  <a:srgbClr val="C00000"/>
                </a:solidFill>
                <a:latin typeface="Times New Roman" pitchFamily="18" charset="0"/>
                <a:cs typeface="Times New Roman" pitchFamily="18" charset="0"/>
              </a:rPr>
              <a:t>Не піддавайтеся спокусі готуватися за щойно написаним планом-сценарієм. Пройде пару днів, і ви виявите, що дещо варто перетворити, щось викреслити, а щось дописати. Ідею треба виносити і не раз видозмінити, щоб урок пройшов вдало.</a:t>
            </a:r>
            <a:r>
              <a:rPr lang="ru-RU" dirty="0" smtClean="0"/>
              <a:t/>
            </a:r>
            <a:br>
              <a:rPr lang="ru-RU" dirty="0" smtClean="0"/>
            </a:br>
            <a:endParaRPr lang="ru-RU" dirty="0"/>
          </a:p>
        </p:txBody>
      </p:sp>
      <p:pic>
        <p:nvPicPr>
          <p:cNvPr id="16386" name="Picture 2" descr="G:\на педраду5.jpeg"/>
          <p:cNvPicPr>
            <a:picLocks noChangeAspect="1" noChangeArrowheads="1"/>
          </p:cNvPicPr>
          <p:nvPr/>
        </p:nvPicPr>
        <p:blipFill>
          <a:blip r:embed="rId2" cstate="print">
            <a:lum contrast="7000"/>
          </a:blip>
          <a:srcRect/>
          <a:stretch>
            <a:fillRect/>
          </a:stretch>
        </p:blipFill>
        <p:spPr bwMode="auto">
          <a:xfrm rot="833963">
            <a:off x="2505688" y="650881"/>
            <a:ext cx="3312368" cy="2232967"/>
          </a:xfrm>
          <a:prstGeom prst="rect">
            <a:avLst/>
          </a:prstGeom>
          <a:noFill/>
          <a:scene3d>
            <a:camera prst="orthographicFront"/>
            <a:lightRig rig="threePt" dir="t"/>
          </a:scene3d>
          <a:sp3d prstMaterial="matte"/>
        </p:spPr>
      </p:pic>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305800" cy="3888432"/>
          </a:xfrm>
        </p:spPr>
        <p:txBody>
          <a:bodyPr>
            <a:normAutofit/>
          </a:bodyPr>
          <a:lstStyle/>
          <a:p>
            <a:pPr lvl="0">
              <a:buFont typeface="Wingdings" pitchFamily="2" charset="2"/>
              <a:buChar char="Ø"/>
            </a:pPr>
            <a:r>
              <a:rPr lang="uk-UA" sz="3100" i="1" dirty="0" smtClean="0">
                <a:solidFill>
                  <a:srgbClr val="C00000"/>
                </a:solidFill>
                <a:latin typeface="Times New Roman" pitchFamily="18" charset="0"/>
                <a:cs typeface="Times New Roman" pitchFamily="18" charset="0"/>
              </a:rPr>
              <a:t>Будуйте відкритий урок за принципом «Якби я був на місці учня ...».</a:t>
            </a:r>
            <a:r>
              <a:rPr lang="ru-RU" sz="3100" i="1" dirty="0" smtClean="0">
                <a:solidFill>
                  <a:srgbClr val="C00000"/>
                </a:solidFill>
                <a:latin typeface="Times New Roman" pitchFamily="18" charset="0"/>
                <a:cs typeface="Times New Roman" pitchFamily="18" charset="0"/>
              </a:rPr>
              <a:t/>
            </a:r>
            <a:br>
              <a:rPr lang="ru-RU" sz="3100" i="1" dirty="0" smtClean="0">
                <a:solidFill>
                  <a:srgbClr val="C00000"/>
                </a:solidFill>
                <a:latin typeface="Times New Roman" pitchFamily="18" charset="0"/>
                <a:cs typeface="Times New Roman" pitchFamily="18" charset="0"/>
              </a:rPr>
            </a:br>
            <a:r>
              <a:rPr lang="ru-RU" sz="3100" i="1" dirty="0" smtClean="0">
                <a:solidFill>
                  <a:srgbClr val="C00000"/>
                </a:solidFill>
                <a:latin typeface="Times New Roman" pitchFamily="18" charset="0"/>
                <a:cs typeface="Times New Roman" pitchFamily="18" charset="0"/>
              </a:rPr>
              <a:t>  </a:t>
            </a:r>
            <a:r>
              <a:rPr lang="uk-UA" sz="3100" i="1" dirty="0" smtClean="0">
                <a:solidFill>
                  <a:srgbClr val="C00000"/>
                </a:solidFill>
                <a:latin typeface="Times New Roman" pitchFamily="18" charset="0"/>
                <a:cs typeface="Times New Roman" pitchFamily="18" charset="0"/>
              </a:rPr>
              <a:t>Сучасний  урок має відповідати розвитку сучасних умінь і навичок учнів, відповідати вимогам нового Держстандарту.</a:t>
            </a:r>
            <a:r>
              <a:rPr lang="ru-RU" dirty="0" smtClean="0">
                <a:solidFill>
                  <a:srgbClr val="C00000"/>
                </a:solidFill>
              </a:rPr>
              <a:t/>
            </a:r>
            <a:br>
              <a:rPr lang="ru-RU" dirty="0" smtClean="0">
                <a:solidFill>
                  <a:srgbClr val="C00000"/>
                </a:solidFill>
              </a:rPr>
            </a:br>
            <a:endParaRPr lang="ru-RU" dirty="0">
              <a:solidFill>
                <a:srgbClr val="C00000"/>
              </a:solidFill>
            </a:endParaRPr>
          </a:p>
        </p:txBody>
      </p:sp>
      <p:pic>
        <p:nvPicPr>
          <p:cNvPr id="17410" name="Picture 2" descr="G:\на педраду.jpg"/>
          <p:cNvPicPr>
            <a:picLocks noChangeAspect="1" noChangeArrowheads="1"/>
          </p:cNvPicPr>
          <p:nvPr/>
        </p:nvPicPr>
        <p:blipFill>
          <a:blip r:embed="rId2" cstate="print"/>
          <a:srcRect/>
          <a:stretch>
            <a:fillRect/>
          </a:stretch>
        </p:blipFill>
        <p:spPr bwMode="auto">
          <a:xfrm>
            <a:off x="3347864" y="4437112"/>
            <a:ext cx="2736304" cy="2016224"/>
          </a:xfrm>
          <a:prstGeom prst="rect">
            <a:avLst/>
          </a:prstGeom>
          <a:noFill/>
        </p:spPr>
      </p:pic>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82125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lvl="0" algn="just">
              <a:buFont typeface="Wingdings" pitchFamily="2" charset="2"/>
              <a:buChar char="Ø"/>
            </a:pPr>
            <a:r>
              <a:rPr lang="uk-UA" sz="2800" i="1" dirty="0" smtClean="0">
                <a:solidFill>
                  <a:srgbClr val="C00000"/>
                </a:solidFill>
                <a:latin typeface="Times New Roman" pitchFamily="18" charset="0"/>
                <a:cs typeface="Times New Roman" pitchFamily="18" charset="0"/>
              </a:rPr>
              <a:t>Не готуйте урок як відпрацьовану виставу: учні повинні бути здивовані його новизною й оригінальністю. Спробуйте знайти майбутні помилки під час пробного уроку, наприклад, у паралельному класі. До того ж можна зняти такий урок на відео, потім переглянути і при потребі відкоригувати і внести зміни в урок. Крім того, </a:t>
            </a:r>
            <a:r>
              <a:rPr lang="uk-UA" sz="2800" i="1" dirty="0" err="1" smtClean="0">
                <a:solidFill>
                  <a:srgbClr val="C00000"/>
                </a:solidFill>
                <a:latin typeface="Times New Roman" pitchFamily="18" charset="0"/>
                <a:cs typeface="Times New Roman" pitchFamily="18" charset="0"/>
              </a:rPr>
              <a:t>відеозйомку</a:t>
            </a:r>
            <a:r>
              <a:rPr lang="uk-UA" sz="2800" i="1" dirty="0" smtClean="0">
                <a:solidFill>
                  <a:srgbClr val="C00000"/>
                </a:solidFill>
                <a:latin typeface="Times New Roman" pitchFamily="18" charset="0"/>
                <a:cs typeface="Times New Roman" pitchFamily="18" charset="0"/>
              </a:rPr>
              <a:t> уроку можна показати колегам і попросити їх висловити свою думку із приводу слабких і сильних місць у проведенні відкритого уроку. «Репетиція» відкритого уроку може бути лише в іншій аудиторії учнів з метою відпрацювання його елементів та самоаналізу вчителем.</a:t>
            </a:r>
            <a:r>
              <a:rPr lang="ru-RU" sz="2800" i="1" dirty="0" smtClean="0">
                <a:solidFill>
                  <a:srgbClr val="C00000"/>
                </a:solidFill>
                <a:latin typeface="Times New Roman" pitchFamily="18" charset="0"/>
                <a:cs typeface="Times New Roman" pitchFamily="18" charset="0"/>
              </a:rPr>
              <a:t/>
            </a:r>
            <a:br>
              <a:rPr lang="ru-RU" sz="2800" i="1" dirty="0" smtClean="0">
                <a:solidFill>
                  <a:srgbClr val="C00000"/>
                </a:solidFill>
                <a:latin typeface="Times New Roman" pitchFamily="18" charset="0"/>
                <a:cs typeface="Times New Roman" pitchFamily="18" charset="0"/>
              </a:rPr>
            </a:br>
            <a:endParaRPr lang="ru-RU" sz="2800" i="1" dirty="0">
              <a:solidFill>
                <a:srgbClr val="C00000"/>
              </a:solidFill>
              <a:latin typeface="Times New Roman" pitchFamily="18" charset="0"/>
              <a:cs typeface="Times New Roman" pitchFamily="18" charset="0"/>
            </a:endParaRPr>
          </a:p>
        </p:txBody>
      </p:sp>
    </p:spTree>
  </p:cSld>
  <p:clrMapOvr>
    <a:masterClrMapping/>
  </p:clrMapOvr>
  <p:transition>
    <p:pull dir="ru"/>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827</TotalTime>
  <Words>648</Words>
  <Application>Microsoft Office PowerPoint</Application>
  <PresentationFormat>Экран (4:3)</PresentationFormat>
  <Paragraphs>28</Paragraphs>
  <Slides>16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Техническая</vt:lpstr>
      <vt:lpstr>         Творчість учителя –    передумова зростання        його педагогічної            майстерності </vt:lpstr>
      <vt:lpstr>Відкритий урок як форма організації методичної роботи</vt:lpstr>
      <vt:lpstr>Слайд 3</vt:lpstr>
      <vt:lpstr> </vt:lpstr>
      <vt:lpstr>Слайд 5</vt:lpstr>
      <vt:lpstr>Чітко сформулюйте відповідно до визначеної мети план, у якому слід передбачити методи і види роботи, шляхи включення учнів у самостійну роботу, застосування ТЗН , можливість інтеграції  з іншими предметами.</vt:lpstr>
      <vt:lpstr>Не піддавайтеся спокусі готуватися за щойно написаним планом-сценарієм. Пройде пару днів, і ви виявите, що дещо варто перетворити, щось викреслити, а щось дописати. Ідею треба виносити і не раз видозмінити, щоб урок пройшов вдало. </vt:lpstr>
      <vt:lpstr>Будуйте відкритий урок за принципом «Якби я був на місці учня ...».   Сучасний  урок має відповідати розвитку сучасних умінь і навичок учнів, відповідати вимогам нового Держстандарту. </vt:lpstr>
      <vt:lpstr>Не готуйте урок як відпрацьовану виставу: учні повинні бути здивовані його новизною й оригінальністю. Спробуйте знайти майбутні помилки під час пробного уроку, наприклад, у паралельному класі. До того ж можна зняти такий урок на відео, потім переглянути і при потребі відкоригувати і внести зміни в урок. Крім того, відеозйомку уроку можна показати колегам і попросити їх висловити свою думку із приводу слабких і сильних місць у проведенні відкритого уроку. «Репетиція» відкритого уроку може бути лише в іншій аудиторії учнів з метою відпрацювання його елементів та самоаналізу вчителем. </vt:lpstr>
      <vt:lpstr>Плануючи різні форми роботи, пам’ятайте, що вони не повинні стати несподіванкою для учнів.  Заплановані на відкритий урок форми  і види роботи варто заздалегідь опрацьовувати на поточних уроках, використовуючи інший навчальний матеріал. Спонукайте учнів до самостійності, критичного мислення, ініціативності, використовуючи проблемні ситуації та інші сучасні прийоми і  методи . Не слід перевантажувати урок різноманітними формами роботи, зайвою наочністю.  </vt:lpstr>
      <vt:lpstr>Дотримуйтесь логічної послідовності: мета на початку  уроку – висновок наприкінці повинні бути взаємопов’язані. Дотримуйтесь регламенту уроку. Навіть  якщо урок  нестандартний , основні етапи уроку повинні бути витримані. Заплануйте резервні завдання на випадок залишку часу та сплануйте діяльність так, щоб частину завдань можна було виключити з уроку у разі браку часу.</vt:lpstr>
      <vt:lpstr>Обміркуйте різні види оцінювання ( самооцінювання, оцінка в мікрогрупах, тестова перевірка тощо)  При підготовці до уроку слід враховувати( по можливості) психологічні особливості учнівського колективу.  Дотримуйтесь певних меж дисципліни, навіть якщо урок передбачає дослідницьку роботу. Дотримуючись принципу гуманізації навчання і поваги до особистості дитини, варто не звертатися до учнів за прізвищами. </vt:lpstr>
      <vt:lpstr>Завчасно обміркуйте самоаналіз уроку з урахуванням поставлених завдань і мети, вмійте обґрунтувати свою думку. Можна приготувати  навіть підказку-опору. Складіть листівку-презентацію уроку. Зробіть невеликий буклетик, де будуть прописані тема уроку, форма, основні етапи, ваші знахідки. Роздайте буклети до уроку, так гостям буде простіше орієнтуватися в уроці і така ваша передбачливість напевно їм сподобається. Та й підуть вони не тільки з враженнями, а з маленьким внеском у методичну скарбничку. </vt:lpstr>
      <vt:lpstr>Не відхиляйте будь-яку допомогу чи навіть невеличку пораду своїх колег, адміністрації навчального закладу. Чим більше порад чи зауважень ви отримаєте перед уроком, тим більш вдалим буде ваш урок.  Краще врахувати критику перед уроком, ніж почути її під час аналізу після нього. Користь від відкритого уроку повинні отримати всі його учасники: учні, відвідувачі і виконавець. Пам’ятайте основні цілі і завдання уроку, не акцентуйте увагу на гостях, що присутні у класі, почувайтеся впевнено, частіше посміхайтеся і не нервуйте, адже відкритий урок – це лише частина вашої роботи, і він не вартий того, щоб на нього витрачати всі свої нерви. </vt:lpstr>
      <vt:lpstr>         Успіхів Вам і вдалих              відкритих уроків! </vt:lpstr>
      <vt:lpstr>         Сім золотих правил для                          вчителя</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FuckYouBill</dc:creator>
  <cp:lastModifiedBy>Ksusha</cp:lastModifiedBy>
  <cp:revision>80</cp:revision>
  <dcterms:created xsi:type="dcterms:W3CDTF">2016-03-22T12:38:00Z</dcterms:created>
  <dcterms:modified xsi:type="dcterms:W3CDTF">2016-03-25T05:40:54Z</dcterms:modified>
</cp:coreProperties>
</file>