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8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99FF"/>
    <a:srgbClr val="FFFF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8213C0-4B2A-42B3-922C-B0AA320ACA7A}" type="doc">
      <dgm:prSet loTypeId="urn:microsoft.com/office/officeart/2005/8/layout/radial5" loCatId="cycl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uk-UA"/>
        </a:p>
      </dgm:t>
    </dgm:pt>
    <dgm:pt modelId="{2DA3FF1E-AC7A-4376-A4AB-8CB0A1AF24B0}">
      <dgm:prSet phldrT="[Текст]" custT="1"/>
      <dgm:spPr>
        <a:solidFill>
          <a:srgbClr val="FF99FF"/>
        </a:solidFill>
      </dgm:spPr>
      <dgm:t>
        <a:bodyPr/>
        <a:lstStyle/>
        <a:p>
          <a:r>
            <a:rPr lang="uk-UA" sz="1800" b="1" i="1" u="none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Мотивація</a:t>
          </a:r>
        </a:p>
        <a:p>
          <a:r>
            <a:rPr lang="uk-UA" sz="1800" b="1" i="1" u="none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Обдаровані</a:t>
          </a:r>
        </a:p>
        <a:p>
          <a:r>
            <a:rPr lang="uk-UA" sz="1800" b="1" i="1" u="none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діти</a:t>
          </a:r>
          <a:endParaRPr lang="uk-UA" sz="1800" b="1" i="1" u="none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2A444599-1B1B-4BAF-B216-BFE0C1AEDEB3}" type="parTrans" cxnId="{A69D0F11-4CD5-40A4-922A-6D0A96D8A802}">
      <dgm:prSet/>
      <dgm:spPr/>
      <dgm:t>
        <a:bodyPr/>
        <a:lstStyle/>
        <a:p>
          <a:endParaRPr lang="uk-UA"/>
        </a:p>
      </dgm:t>
    </dgm:pt>
    <dgm:pt modelId="{6AD1CB22-24B3-48DA-92FF-613BC2DFD14C}" type="sibTrans" cxnId="{A69D0F11-4CD5-40A4-922A-6D0A96D8A802}">
      <dgm:prSet/>
      <dgm:spPr/>
      <dgm:t>
        <a:bodyPr/>
        <a:lstStyle/>
        <a:p>
          <a:endParaRPr lang="uk-UA"/>
        </a:p>
      </dgm:t>
    </dgm:pt>
    <dgm:pt modelId="{F36EF199-4776-46D6-8D76-AFDC337B0826}">
      <dgm:prSet phldrT="[Текст]" custT="1"/>
      <dgm:spPr/>
      <dgm:t>
        <a:bodyPr/>
        <a:lstStyle/>
        <a:p>
          <a:r>
            <a:rPr lang="uk-UA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Нагородження листами, грамотами, подяками</a:t>
          </a:r>
          <a:endParaRPr lang="uk-UA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EE62C2F-5036-4321-8118-6078C3449870}" type="parTrans" cxnId="{F7809C4B-7CAD-4A8F-B0AF-6CCEC5868C40}">
      <dgm:prSet/>
      <dgm:spPr/>
      <dgm:t>
        <a:bodyPr/>
        <a:lstStyle/>
        <a:p>
          <a:endParaRPr lang="uk-UA"/>
        </a:p>
      </dgm:t>
    </dgm:pt>
    <dgm:pt modelId="{0C364078-FEEC-4B9F-9DEE-C4E6DE1520A4}" type="sibTrans" cxnId="{F7809C4B-7CAD-4A8F-B0AF-6CCEC5868C40}">
      <dgm:prSet/>
      <dgm:spPr/>
      <dgm:t>
        <a:bodyPr/>
        <a:lstStyle/>
        <a:p>
          <a:endParaRPr lang="uk-UA"/>
        </a:p>
      </dgm:t>
    </dgm:pt>
    <dgm:pt modelId="{11A240CA-6E74-44D5-8713-3ECCF9B20AD6}">
      <dgm:prSet phldrT="[Текст]" custT="1"/>
      <dgm:spPr/>
      <dgm:t>
        <a:bodyPr/>
        <a:lstStyle/>
        <a:p>
          <a:r>
            <a:rPr lang="uk-UA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Забезпечення участі в конкурсах, виставках, змаганнях різного рівн</a:t>
          </a:r>
          <a:r>
            <a:rPr lang="uk-UA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я</a:t>
          </a:r>
          <a:endParaRPr lang="uk-UA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D7037AA-4DC9-47C4-AB29-86DD6C6B66C8}" type="parTrans" cxnId="{A2CE221A-7758-4418-B4FC-90DD221C74AE}">
      <dgm:prSet/>
      <dgm:spPr/>
      <dgm:t>
        <a:bodyPr/>
        <a:lstStyle/>
        <a:p>
          <a:endParaRPr lang="uk-UA"/>
        </a:p>
      </dgm:t>
    </dgm:pt>
    <dgm:pt modelId="{B7B85CCA-7E44-46DE-A6EC-FAD2F1A5EBCB}" type="sibTrans" cxnId="{A2CE221A-7758-4418-B4FC-90DD221C74AE}">
      <dgm:prSet/>
      <dgm:spPr/>
      <dgm:t>
        <a:bodyPr/>
        <a:lstStyle/>
        <a:p>
          <a:endParaRPr lang="uk-UA"/>
        </a:p>
      </dgm:t>
    </dgm:pt>
    <dgm:pt modelId="{8A8F1F34-CB51-4C3B-9F3F-AFEF7771F6D3}">
      <dgm:prSet phldrT="[Текст]" custT="1"/>
      <dgm:spPr/>
      <dgm:t>
        <a:bodyPr/>
        <a:lstStyle/>
        <a:p>
          <a:r>
            <a:rPr lang="uk-UA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Нагородження</a:t>
          </a:r>
        </a:p>
        <a:p>
          <a:r>
            <a:rPr lang="uk-UA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подарунками та  грошовими</a:t>
          </a:r>
        </a:p>
        <a:p>
          <a:r>
            <a:rPr lang="uk-UA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преміями</a:t>
          </a:r>
        </a:p>
      </dgm:t>
    </dgm:pt>
    <dgm:pt modelId="{788C7B89-8B8E-45FD-BACA-40CDF61EA13C}" type="parTrans" cxnId="{48794CEF-9E25-4EE7-BA9D-E7B90476B69C}">
      <dgm:prSet/>
      <dgm:spPr/>
      <dgm:t>
        <a:bodyPr/>
        <a:lstStyle/>
        <a:p>
          <a:endParaRPr lang="uk-UA"/>
        </a:p>
      </dgm:t>
    </dgm:pt>
    <dgm:pt modelId="{2206A2A4-5E15-4D03-9994-BC2D0DFE10D6}" type="sibTrans" cxnId="{48794CEF-9E25-4EE7-BA9D-E7B90476B69C}">
      <dgm:prSet/>
      <dgm:spPr/>
      <dgm:t>
        <a:bodyPr/>
        <a:lstStyle/>
        <a:p>
          <a:endParaRPr lang="uk-UA"/>
        </a:p>
      </dgm:t>
    </dgm:pt>
    <dgm:pt modelId="{C592CE95-2F2D-49F6-88FB-ED94E8B5F95C}">
      <dgm:prSet phldrT="[Текст]" custT="1"/>
      <dgm:spPr/>
      <dgm:t>
        <a:bodyPr/>
        <a:lstStyle/>
        <a:p>
          <a:r>
            <a:rPr lang="uk-UA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Доручення ведучих виконавчих ролей</a:t>
          </a:r>
          <a:endParaRPr lang="uk-UA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7BAC990-C7CA-4F37-9591-AFAC5B05BDBF}" type="sibTrans" cxnId="{19F3C5B1-9DAB-463A-A3E7-40E4667604F2}">
      <dgm:prSet/>
      <dgm:spPr/>
      <dgm:t>
        <a:bodyPr/>
        <a:lstStyle/>
        <a:p>
          <a:endParaRPr lang="uk-UA"/>
        </a:p>
      </dgm:t>
    </dgm:pt>
    <dgm:pt modelId="{E44509D6-5579-442E-B6B9-8A61756C197E}" type="parTrans" cxnId="{19F3C5B1-9DAB-463A-A3E7-40E4667604F2}">
      <dgm:prSet/>
      <dgm:spPr/>
      <dgm:t>
        <a:bodyPr/>
        <a:lstStyle/>
        <a:p>
          <a:endParaRPr lang="uk-UA"/>
        </a:p>
      </dgm:t>
    </dgm:pt>
    <dgm:pt modelId="{F8EF1767-70B7-4EE7-956D-DF22731759B2}">
      <dgm:prSet/>
      <dgm:spPr/>
      <dgm:t>
        <a:bodyPr/>
        <a:lstStyle/>
        <a:p>
          <a:endParaRPr lang="uk-UA"/>
        </a:p>
      </dgm:t>
    </dgm:pt>
    <dgm:pt modelId="{71D7DD25-6FEA-4CFD-B372-8D751596FA24}" type="parTrans" cxnId="{8DAAF279-1BBC-4761-ADE5-FF5A49E93FD5}">
      <dgm:prSet/>
      <dgm:spPr/>
      <dgm:t>
        <a:bodyPr/>
        <a:lstStyle/>
        <a:p>
          <a:endParaRPr lang="uk-UA"/>
        </a:p>
      </dgm:t>
    </dgm:pt>
    <dgm:pt modelId="{8B82ED77-CDF7-4F3B-B4B6-ED5EB3DEDF7F}" type="sibTrans" cxnId="{8DAAF279-1BBC-4761-ADE5-FF5A49E93FD5}">
      <dgm:prSet/>
      <dgm:spPr/>
      <dgm:t>
        <a:bodyPr/>
        <a:lstStyle/>
        <a:p>
          <a:endParaRPr lang="uk-UA"/>
        </a:p>
      </dgm:t>
    </dgm:pt>
    <dgm:pt modelId="{7A2B6464-FD05-40CB-A2DC-BA00A52D5B67}">
      <dgm:prSet/>
      <dgm:spPr>
        <a:solidFill>
          <a:schemeClr val="bg1"/>
        </a:solidFill>
      </dgm:spPr>
      <dgm:t>
        <a:bodyPr/>
        <a:lstStyle/>
        <a:p>
          <a:endParaRPr lang="uk-UA"/>
        </a:p>
      </dgm:t>
    </dgm:pt>
    <dgm:pt modelId="{FC0338BB-75CC-4FEB-9D53-F98E12E4548F}" type="sibTrans" cxnId="{832B0689-7462-4C64-A856-35653BFA9011}">
      <dgm:prSet/>
      <dgm:spPr/>
      <dgm:t>
        <a:bodyPr/>
        <a:lstStyle/>
        <a:p>
          <a:endParaRPr lang="uk-UA"/>
        </a:p>
      </dgm:t>
    </dgm:pt>
    <dgm:pt modelId="{E517F8E3-5FF6-497E-B779-49B22BB65D67}" type="parTrans" cxnId="{832B0689-7462-4C64-A856-35653BFA9011}">
      <dgm:prSet/>
      <dgm:spPr>
        <a:solidFill>
          <a:srgbClr val="FFFFCC"/>
        </a:solidFill>
      </dgm:spPr>
      <dgm:t>
        <a:bodyPr/>
        <a:lstStyle/>
        <a:p>
          <a:endParaRPr lang="uk-UA"/>
        </a:p>
      </dgm:t>
    </dgm:pt>
    <dgm:pt modelId="{31B74473-508C-4473-9318-62CD67BCE4D0}" type="pres">
      <dgm:prSet presAssocID="{5B8213C0-4B2A-42B3-922C-B0AA320ACA7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2EC5C840-6ED9-454D-9D95-4CD7D6FADB0E}" type="pres">
      <dgm:prSet presAssocID="{2DA3FF1E-AC7A-4376-A4AB-8CB0A1AF24B0}" presName="centerShape" presStyleLbl="node0" presStyleIdx="0" presStyleCnt="1" custScaleX="143535" custScaleY="128657" custLinFactNeighborX="358" custLinFactNeighborY="120"/>
      <dgm:spPr/>
      <dgm:t>
        <a:bodyPr/>
        <a:lstStyle/>
        <a:p>
          <a:endParaRPr lang="uk-UA"/>
        </a:p>
      </dgm:t>
    </dgm:pt>
    <dgm:pt modelId="{9F4B2D2A-E989-4AF5-BEF3-B51E7F318189}" type="pres">
      <dgm:prSet presAssocID="{EEE62C2F-5036-4321-8118-6078C3449870}" presName="parTrans" presStyleLbl="sibTrans2D1" presStyleIdx="0" presStyleCnt="6"/>
      <dgm:spPr/>
      <dgm:t>
        <a:bodyPr/>
        <a:lstStyle/>
        <a:p>
          <a:endParaRPr lang="uk-UA"/>
        </a:p>
      </dgm:t>
    </dgm:pt>
    <dgm:pt modelId="{AF36B3B7-3655-4558-BBD7-FA4AED19C7F4}" type="pres">
      <dgm:prSet presAssocID="{EEE62C2F-5036-4321-8118-6078C3449870}" presName="connectorText" presStyleLbl="sibTrans2D1" presStyleIdx="0" presStyleCnt="6"/>
      <dgm:spPr/>
      <dgm:t>
        <a:bodyPr/>
        <a:lstStyle/>
        <a:p>
          <a:endParaRPr lang="uk-UA"/>
        </a:p>
      </dgm:t>
    </dgm:pt>
    <dgm:pt modelId="{31648E79-0547-4FCE-BB9A-5CBD57ED93B0}" type="pres">
      <dgm:prSet presAssocID="{F36EF199-4776-46D6-8D76-AFDC337B0826}" presName="node" presStyleLbl="node1" presStyleIdx="0" presStyleCnt="6" custScaleX="227799" custScaleY="90305" custRadScaleRad="111435" custRadScaleInc="172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D15EDE0-9ABD-4349-9785-6D6CD98CE8D2}" type="pres">
      <dgm:prSet presAssocID="{E44509D6-5579-442E-B6B9-8A61756C197E}" presName="parTrans" presStyleLbl="sibTrans2D1" presStyleIdx="1" presStyleCnt="6"/>
      <dgm:spPr/>
      <dgm:t>
        <a:bodyPr/>
        <a:lstStyle/>
        <a:p>
          <a:endParaRPr lang="uk-UA"/>
        </a:p>
      </dgm:t>
    </dgm:pt>
    <dgm:pt modelId="{8AD9A746-66D1-4932-A4DB-AEB98B5BCE49}" type="pres">
      <dgm:prSet presAssocID="{E44509D6-5579-442E-B6B9-8A61756C197E}" presName="connectorText" presStyleLbl="sibTrans2D1" presStyleIdx="1" presStyleCnt="6"/>
      <dgm:spPr/>
      <dgm:t>
        <a:bodyPr/>
        <a:lstStyle/>
        <a:p>
          <a:endParaRPr lang="uk-UA"/>
        </a:p>
      </dgm:t>
    </dgm:pt>
    <dgm:pt modelId="{83B2C287-4CFF-40DA-BE7D-1990E22680DC}" type="pres">
      <dgm:prSet presAssocID="{C592CE95-2F2D-49F6-88FB-ED94E8B5F95C}" presName="node" presStyleLbl="node1" presStyleIdx="1" presStyleCnt="6" custScaleX="241430" custScaleY="87673" custRadScaleRad="158450" custRadScaleInc="4919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61E49AB-9163-477F-9332-FD022D3FBA9C}" type="pres">
      <dgm:prSet presAssocID="{71D7DD25-6FEA-4CFD-B372-8D751596FA24}" presName="parTrans" presStyleLbl="sibTrans2D1" presStyleIdx="2" presStyleCnt="6"/>
      <dgm:spPr/>
      <dgm:t>
        <a:bodyPr/>
        <a:lstStyle/>
        <a:p>
          <a:endParaRPr lang="uk-UA"/>
        </a:p>
      </dgm:t>
    </dgm:pt>
    <dgm:pt modelId="{2CA041F9-76A6-418F-BE5E-7A6AEB5B1893}" type="pres">
      <dgm:prSet presAssocID="{71D7DD25-6FEA-4CFD-B372-8D751596FA24}" presName="connectorText" presStyleLbl="sibTrans2D1" presStyleIdx="2" presStyleCnt="6"/>
      <dgm:spPr/>
      <dgm:t>
        <a:bodyPr/>
        <a:lstStyle/>
        <a:p>
          <a:endParaRPr lang="uk-UA"/>
        </a:p>
      </dgm:t>
    </dgm:pt>
    <dgm:pt modelId="{1272423B-D922-48E6-AE32-28CA99995361}" type="pres">
      <dgm:prSet presAssocID="{F8EF1767-70B7-4EE7-956D-DF22731759B2}" presName="node" presStyleLbl="node1" presStyleIdx="2" presStyleCnt="6" custScaleX="251039" custScaleY="71394" custRadScaleRad="151825" custRadScaleInc="-5884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A8E92A1-DF0E-4040-B9CD-AD551E61F684}" type="pres">
      <dgm:prSet presAssocID="{DD7037AA-4DC9-47C4-AB29-86DD6C6B66C8}" presName="parTrans" presStyleLbl="sibTrans2D1" presStyleIdx="3" presStyleCnt="6"/>
      <dgm:spPr/>
      <dgm:t>
        <a:bodyPr/>
        <a:lstStyle/>
        <a:p>
          <a:endParaRPr lang="uk-UA"/>
        </a:p>
      </dgm:t>
    </dgm:pt>
    <dgm:pt modelId="{8448FF03-5E0E-4716-B1C8-5FF6C2A22E09}" type="pres">
      <dgm:prSet presAssocID="{DD7037AA-4DC9-47C4-AB29-86DD6C6B66C8}" presName="connectorText" presStyleLbl="sibTrans2D1" presStyleIdx="3" presStyleCnt="6"/>
      <dgm:spPr/>
      <dgm:t>
        <a:bodyPr/>
        <a:lstStyle/>
        <a:p>
          <a:endParaRPr lang="uk-UA"/>
        </a:p>
      </dgm:t>
    </dgm:pt>
    <dgm:pt modelId="{E74CD92D-125A-406A-B379-EB3F44D57C6E}" type="pres">
      <dgm:prSet presAssocID="{11A240CA-6E74-44D5-8713-3ECCF9B20AD6}" presName="node" presStyleLbl="node1" presStyleIdx="3" presStyleCnt="6" custScaleX="256786" custScaleY="84515" custRadScaleRad="164751" custRadScaleInc="26130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0227285-BCE7-4AB5-A6CC-7D240B5E254A}" type="pres">
      <dgm:prSet presAssocID="{788C7B89-8B8E-45FD-BACA-40CDF61EA13C}" presName="parTrans" presStyleLbl="sibTrans2D1" presStyleIdx="4" presStyleCnt="6"/>
      <dgm:spPr/>
      <dgm:t>
        <a:bodyPr/>
        <a:lstStyle/>
        <a:p>
          <a:endParaRPr lang="uk-UA"/>
        </a:p>
      </dgm:t>
    </dgm:pt>
    <dgm:pt modelId="{49CC8259-A5B3-4EA8-B245-9BA5122A7511}" type="pres">
      <dgm:prSet presAssocID="{788C7B89-8B8E-45FD-BACA-40CDF61EA13C}" presName="connectorText" presStyleLbl="sibTrans2D1" presStyleIdx="4" presStyleCnt="6"/>
      <dgm:spPr/>
      <dgm:t>
        <a:bodyPr/>
        <a:lstStyle/>
        <a:p>
          <a:endParaRPr lang="uk-UA"/>
        </a:p>
      </dgm:t>
    </dgm:pt>
    <dgm:pt modelId="{E617C6DA-59A7-4815-96E1-BA5A0B5CF1B9}" type="pres">
      <dgm:prSet presAssocID="{8A8F1F34-CB51-4C3B-9F3F-AFEF7771F6D3}" presName="node" presStyleLbl="node1" presStyleIdx="4" presStyleCnt="6" custScaleX="236005" custScaleY="90405" custRadScaleRad="161050" custRadScaleInc="14389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CC148B7-27A4-429D-933C-7B83F1919108}" type="pres">
      <dgm:prSet presAssocID="{E517F8E3-5FF6-497E-B779-49B22BB65D67}" presName="parTrans" presStyleLbl="sibTrans2D1" presStyleIdx="5" presStyleCnt="6" custAng="174472" custFlipHor="0" custScaleX="97419" custScaleY="80398" custLinFactNeighborX="-26824" custLinFactNeighborY="-36047"/>
      <dgm:spPr/>
      <dgm:t>
        <a:bodyPr/>
        <a:lstStyle/>
        <a:p>
          <a:endParaRPr lang="uk-UA"/>
        </a:p>
      </dgm:t>
    </dgm:pt>
    <dgm:pt modelId="{2C067533-D8A7-46CF-8C75-8AAEE68A8B24}" type="pres">
      <dgm:prSet presAssocID="{E517F8E3-5FF6-497E-B779-49B22BB65D67}" presName="connectorText" presStyleLbl="sibTrans2D1" presStyleIdx="5" presStyleCnt="6"/>
      <dgm:spPr/>
      <dgm:t>
        <a:bodyPr/>
        <a:lstStyle/>
        <a:p>
          <a:endParaRPr lang="uk-UA"/>
        </a:p>
      </dgm:t>
    </dgm:pt>
    <dgm:pt modelId="{52F9B325-6C4E-4BA1-897C-B8C0BFA34703}" type="pres">
      <dgm:prSet presAssocID="{7A2B6464-FD05-40CB-A2DC-BA00A52D5B67}" presName="node" presStyleLbl="node1" presStyleIdx="5" presStyleCnt="6" custScaleX="146156" custScaleY="34266" custRadScaleRad="103710" custRadScaleInc="-42016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5AEFCAA7-1693-4966-A805-2D70C81AF913}" type="presOf" srcId="{788C7B89-8B8E-45FD-BACA-40CDF61EA13C}" destId="{B0227285-BCE7-4AB5-A6CC-7D240B5E254A}" srcOrd="0" destOrd="0" presId="urn:microsoft.com/office/officeart/2005/8/layout/radial5"/>
    <dgm:cxn modelId="{19F3C5B1-9DAB-463A-A3E7-40E4667604F2}" srcId="{2DA3FF1E-AC7A-4376-A4AB-8CB0A1AF24B0}" destId="{C592CE95-2F2D-49F6-88FB-ED94E8B5F95C}" srcOrd="1" destOrd="0" parTransId="{E44509D6-5579-442E-B6B9-8A61756C197E}" sibTransId="{E7BAC990-C7CA-4F37-9591-AFAC5B05BDBF}"/>
    <dgm:cxn modelId="{DDB685B1-8637-4085-9FDE-AE5F17A557D6}" type="presOf" srcId="{EEE62C2F-5036-4321-8118-6078C3449870}" destId="{9F4B2D2A-E989-4AF5-BEF3-B51E7F318189}" srcOrd="0" destOrd="0" presId="urn:microsoft.com/office/officeart/2005/8/layout/radial5"/>
    <dgm:cxn modelId="{79160908-3CA7-4E7D-873F-B3781899BDB0}" type="presOf" srcId="{788C7B89-8B8E-45FD-BACA-40CDF61EA13C}" destId="{49CC8259-A5B3-4EA8-B245-9BA5122A7511}" srcOrd="1" destOrd="0" presId="urn:microsoft.com/office/officeart/2005/8/layout/radial5"/>
    <dgm:cxn modelId="{3F244D5D-9F9D-46E2-B606-51D36D083E11}" type="presOf" srcId="{F36EF199-4776-46D6-8D76-AFDC337B0826}" destId="{31648E79-0547-4FCE-BB9A-5CBD57ED93B0}" srcOrd="0" destOrd="0" presId="urn:microsoft.com/office/officeart/2005/8/layout/radial5"/>
    <dgm:cxn modelId="{A75C8726-715C-49A9-B101-CAFE3D489A02}" type="presOf" srcId="{71D7DD25-6FEA-4CFD-B372-8D751596FA24}" destId="{C61E49AB-9163-477F-9332-FD022D3FBA9C}" srcOrd="0" destOrd="0" presId="urn:microsoft.com/office/officeart/2005/8/layout/radial5"/>
    <dgm:cxn modelId="{A69D0F11-4CD5-40A4-922A-6D0A96D8A802}" srcId="{5B8213C0-4B2A-42B3-922C-B0AA320ACA7A}" destId="{2DA3FF1E-AC7A-4376-A4AB-8CB0A1AF24B0}" srcOrd="0" destOrd="0" parTransId="{2A444599-1B1B-4BAF-B216-BFE0C1AEDEB3}" sibTransId="{6AD1CB22-24B3-48DA-92FF-613BC2DFD14C}"/>
    <dgm:cxn modelId="{8DAAF279-1BBC-4761-ADE5-FF5A49E93FD5}" srcId="{2DA3FF1E-AC7A-4376-A4AB-8CB0A1AF24B0}" destId="{F8EF1767-70B7-4EE7-956D-DF22731759B2}" srcOrd="2" destOrd="0" parTransId="{71D7DD25-6FEA-4CFD-B372-8D751596FA24}" sibTransId="{8B82ED77-CDF7-4F3B-B4B6-ED5EB3DEDF7F}"/>
    <dgm:cxn modelId="{DE0B4E9A-956F-485A-AAE0-6DD61FB8FCEF}" type="presOf" srcId="{5B8213C0-4B2A-42B3-922C-B0AA320ACA7A}" destId="{31B74473-508C-4473-9318-62CD67BCE4D0}" srcOrd="0" destOrd="0" presId="urn:microsoft.com/office/officeart/2005/8/layout/radial5"/>
    <dgm:cxn modelId="{9830A9D0-6E50-4C36-AAA6-333E6B22A231}" type="presOf" srcId="{11A240CA-6E74-44D5-8713-3ECCF9B20AD6}" destId="{E74CD92D-125A-406A-B379-EB3F44D57C6E}" srcOrd="0" destOrd="0" presId="urn:microsoft.com/office/officeart/2005/8/layout/radial5"/>
    <dgm:cxn modelId="{F7809C4B-7CAD-4A8F-B0AF-6CCEC5868C40}" srcId="{2DA3FF1E-AC7A-4376-A4AB-8CB0A1AF24B0}" destId="{F36EF199-4776-46D6-8D76-AFDC337B0826}" srcOrd="0" destOrd="0" parTransId="{EEE62C2F-5036-4321-8118-6078C3449870}" sibTransId="{0C364078-FEEC-4B9F-9DEE-C4E6DE1520A4}"/>
    <dgm:cxn modelId="{C165BA82-77B0-49E2-94D6-DB49CDAD437F}" type="presOf" srcId="{EEE62C2F-5036-4321-8118-6078C3449870}" destId="{AF36B3B7-3655-4558-BBD7-FA4AED19C7F4}" srcOrd="1" destOrd="0" presId="urn:microsoft.com/office/officeart/2005/8/layout/radial5"/>
    <dgm:cxn modelId="{9D8E11E5-8F2B-4329-851C-68542C2B9B6C}" type="presOf" srcId="{F8EF1767-70B7-4EE7-956D-DF22731759B2}" destId="{1272423B-D922-48E6-AE32-28CA99995361}" srcOrd="0" destOrd="0" presId="urn:microsoft.com/office/officeart/2005/8/layout/radial5"/>
    <dgm:cxn modelId="{D56C131F-4973-4774-B79C-CBB2A96A3177}" type="presOf" srcId="{71D7DD25-6FEA-4CFD-B372-8D751596FA24}" destId="{2CA041F9-76A6-418F-BE5E-7A6AEB5B1893}" srcOrd="1" destOrd="0" presId="urn:microsoft.com/office/officeart/2005/8/layout/radial5"/>
    <dgm:cxn modelId="{FFB14F58-CC46-46C9-AA44-D51DD027E025}" type="presOf" srcId="{E44509D6-5579-442E-B6B9-8A61756C197E}" destId="{7D15EDE0-9ABD-4349-9785-6D6CD98CE8D2}" srcOrd="0" destOrd="0" presId="urn:microsoft.com/office/officeart/2005/8/layout/radial5"/>
    <dgm:cxn modelId="{832B0689-7462-4C64-A856-35653BFA9011}" srcId="{2DA3FF1E-AC7A-4376-A4AB-8CB0A1AF24B0}" destId="{7A2B6464-FD05-40CB-A2DC-BA00A52D5B67}" srcOrd="5" destOrd="0" parTransId="{E517F8E3-5FF6-497E-B779-49B22BB65D67}" sibTransId="{FC0338BB-75CC-4FEB-9D53-F98E12E4548F}"/>
    <dgm:cxn modelId="{4978352F-BDB6-440F-9285-0DB92A7FACC3}" type="presOf" srcId="{DD7037AA-4DC9-47C4-AB29-86DD6C6B66C8}" destId="{DA8E92A1-DF0E-4040-B9CD-AD551E61F684}" srcOrd="0" destOrd="0" presId="urn:microsoft.com/office/officeart/2005/8/layout/radial5"/>
    <dgm:cxn modelId="{8F3567D4-117C-4F21-AD01-AFD8DDA3EACC}" type="presOf" srcId="{2DA3FF1E-AC7A-4376-A4AB-8CB0A1AF24B0}" destId="{2EC5C840-6ED9-454D-9D95-4CD7D6FADB0E}" srcOrd="0" destOrd="0" presId="urn:microsoft.com/office/officeart/2005/8/layout/radial5"/>
    <dgm:cxn modelId="{D9CDEFB7-B053-44E8-861F-434B9C5C646C}" type="presOf" srcId="{E517F8E3-5FF6-497E-B779-49B22BB65D67}" destId="{2C067533-D8A7-46CF-8C75-8AAEE68A8B24}" srcOrd="1" destOrd="0" presId="urn:microsoft.com/office/officeart/2005/8/layout/radial5"/>
    <dgm:cxn modelId="{A2CE221A-7758-4418-B4FC-90DD221C74AE}" srcId="{2DA3FF1E-AC7A-4376-A4AB-8CB0A1AF24B0}" destId="{11A240CA-6E74-44D5-8713-3ECCF9B20AD6}" srcOrd="3" destOrd="0" parTransId="{DD7037AA-4DC9-47C4-AB29-86DD6C6B66C8}" sibTransId="{B7B85CCA-7E44-46DE-A6EC-FAD2F1A5EBCB}"/>
    <dgm:cxn modelId="{CFA242F9-F888-49B6-9556-B63D2FB12629}" type="presOf" srcId="{C592CE95-2F2D-49F6-88FB-ED94E8B5F95C}" destId="{83B2C287-4CFF-40DA-BE7D-1990E22680DC}" srcOrd="0" destOrd="0" presId="urn:microsoft.com/office/officeart/2005/8/layout/radial5"/>
    <dgm:cxn modelId="{8156A75A-1BAF-4A2E-9120-38EC5452FC97}" type="presOf" srcId="{7A2B6464-FD05-40CB-A2DC-BA00A52D5B67}" destId="{52F9B325-6C4E-4BA1-897C-B8C0BFA34703}" srcOrd="0" destOrd="0" presId="urn:microsoft.com/office/officeart/2005/8/layout/radial5"/>
    <dgm:cxn modelId="{CB30DE9C-738B-41A1-9323-7697F82C6CB8}" type="presOf" srcId="{E44509D6-5579-442E-B6B9-8A61756C197E}" destId="{8AD9A746-66D1-4932-A4DB-AEB98B5BCE49}" srcOrd="1" destOrd="0" presId="urn:microsoft.com/office/officeart/2005/8/layout/radial5"/>
    <dgm:cxn modelId="{6ED8B1B6-0C9E-416B-B630-7D529734D8CA}" type="presOf" srcId="{DD7037AA-4DC9-47C4-AB29-86DD6C6B66C8}" destId="{8448FF03-5E0E-4716-B1C8-5FF6C2A22E09}" srcOrd="1" destOrd="0" presId="urn:microsoft.com/office/officeart/2005/8/layout/radial5"/>
    <dgm:cxn modelId="{48794CEF-9E25-4EE7-BA9D-E7B90476B69C}" srcId="{2DA3FF1E-AC7A-4376-A4AB-8CB0A1AF24B0}" destId="{8A8F1F34-CB51-4C3B-9F3F-AFEF7771F6D3}" srcOrd="4" destOrd="0" parTransId="{788C7B89-8B8E-45FD-BACA-40CDF61EA13C}" sibTransId="{2206A2A4-5E15-4D03-9994-BC2D0DFE10D6}"/>
    <dgm:cxn modelId="{D0B0C732-D0B1-4897-8987-0A6024A9AB90}" type="presOf" srcId="{E517F8E3-5FF6-497E-B779-49B22BB65D67}" destId="{7CC148B7-27A4-429D-933C-7B83F1919108}" srcOrd="0" destOrd="0" presId="urn:microsoft.com/office/officeart/2005/8/layout/radial5"/>
    <dgm:cxn modelId="{FED69747-F27F-47AA-A668-03858A97E9BA}" type="presOf" srcId="{8A8F1F34-CB51-4C3B-9F3F-AFEF7771F6D3}" destId="{E617C6DA-59A7-4815-96E1-BA5A0B5CF1B9}" srcOrd="0" destOrd="0" presId="urn:microsoft.com/office/officeart/2005/8/layout/radial5"/>
    <dgm:cxn modelId="{D3E8133C-4442-4A49-A46B-EF20AE737D38}" type="presParOf" srcId="{31B74473-508C-4473-9318-62CD67BCE4D0}" destId="{2EC5C840-6ED9-454D-9D95-4CD7D6FADB0E}" srcOrd="0" destOrd="0" presId="urn:microsoft.com/office/officeart/2005/8/layout/radial5"/>
    <dgm:cxn modelId="{B4E3FB39-E8CB-4B82-883F-E8343CB58EE5}" type="presParOf" srcId="{31B74473-508C-4473-9318-62CD67BCE4D0}" destId="{9F4B2D2A-E989-4AF5-BEF3-B51E7F318189}" srcOrd="1" destOrd="0" presId="urn:microsoft.com/office/officeart/2005/8/layout/radial5"/>
    <dgm:cxn modelId="{BD66192C-FA57-4B76-BA3A-7EF0CD7525D1}" type="presParOf" srcId="{9F4B2D2A-E989-4AF5-BEF3-B51E7F318189}" destId="{AF36B3B7-3655-4558-BBD7-FA4AED19C7F4}" srcOrd="0" destOrd="0" presId="urn:microsoft.com/office/officeart/2005/8/layout/radial5"/>
    <dgm:cxn modelId="{F92329D5-C400-488C-9B89-CF08B8B0A644}" type="presParOf" srcId="{31B74473-508C-4473-9318-62CD67BCE4D0}" destId="{31648E79-0547-4FCE-BB9A-5CBD57ED93B0}" srcOrd="2" destOrd="0" presId="urn:microsoft.com/office/officeart/2005/8/layout/radial5"/>
    <dgm:cxn modelId="{E96925B8-EAC0-44E1-BC6D-568458A60F0D}" type="presParOf" srcId="{31B74473-508C-4473-9318-62CD67BCE4D0}" destId="{7D15EDE0-9ABD-4349-9785-6D6CD98CE8D2}" srcOrd="3" destOrd="0" presId="urn:microsoft.com/office/officeart/2005/8/layout/radial5"/>
    <dgm:cxn modelId="{9CFB4AC8-18E0-4880-8E02-23A55455C0B7}" type="presParOf" srcId="{7D15EDE0-9ABD-4349-9785-6D6CD98CE8D2}" destId="{8AD9A746-66D1-4932-A4DB-AEB98B5BCE49}" srcOrd="0" destOrd="0" presId="urn:microsoft.com/office/officeart/2005/8/layout/radial5"/>
    <dgm:cxn modelId="{F554F034-280A-4834-8EB3-2996715C70B6}" type="presParOf" srcId="{31B74473-508C-4473-9318-62CD67BCE4D0}" destId="{83B2C287-4CFF-40DA-BE7D-1990E22680DC}" srcOrd="4" destOrd="0" presId="urn:microsoft.com/office/officeart/2005/8/layout/radial5"/>
    <dgm:cxn modelId="{D00FB008-A00A-40B2-A02D-0A15B3810786}" type="presParOf" srcId="{31B74473-508C-4473-9318-62CD67BCE4D0}" destId="{C61E49AB-9163-477F-9332-FD022D3FBA9C}" srcOrd="5" destOrd="0" presId="urn:microsoft.com/office/officeart/2005/8/layout/radial5"/>
    <dgm:cxn modelId="{DECA8DE2-0F2B-4D42-AF17-D5853A0E0957}" type="presParOf" srcId="{C61E49AB-9163-477F-9332-FD022D3FBA9C}" destId="{2CA041F9-76A6-418F-BE5E-7A6AEB5B1893}" srcOrd="0" destOrd="0" presId="urn:microsoft.com/office/officeart/2005/8/layout/radial5"/>
    <dgm:cxn modelId="{474F5956-646A-4C8B-92D4-68B4437524C4}" type="presParOf" srcId="{31B74473-508C-4473-9318-62CD67BCE4D0}" destId="{1272423B-D922-48E6-AE32-28CA99995361}" srcOrd="6" destOrd="0" presId="urn:microsoft.com/office/officeart/2005/8/layout/radial5"/>
    <dgm:cxn modelId="{09F782E8-7201-409C-9DAC-A6A537F5F8E7}" type="presParOf" srcId="{31B74473-508C-4473-9318-62CD67BCE4D0}" destId="{DA8E92A1-DF0E-4040-B9CD-AD551E61F684}" srcOrd="7" destOrd="0" presId="urn:microsoft.com/office/officeart/2005/8/layout/radial5"/>
    <dgm:cxn modelId="{C36AA673-EBCC-4066-AD9D-6092A5F3E46D}" type="presParOf" srcId="{DA8E92A1-DF0E-4040-B9CD-AD551E61F684}" destId="{8448FF03-5E0E-4716-B1C8-5FF6C2A22E09}" srcOrd="0" destOrd="0" presId="urn:microsoft.com/office/officeart/2005/8/layout/radial5"/>
    <dgm:cxn modelId="{797FFE73-F753-435E-B332-962B72A2DFE5}" type="presParOf" srcId="{31B74473-508C-4473-9318-62CD67BCE4D0}" destId="{E74CD92D-125A-406A-B379-EB3F44D57C6E}" srcOrd="8" destOrd="0" presId="urn:microsoft.com/office/officeart/2005/8/layout/radial5"/>
    <dgm:cxn modelId="{C5BA8239-BD4B-4AD1-9E2E-28A9B752DD76}" type="presParOf" srcId="{31B74473-508C-4473-9318-62CD67BCE4D0}" destId="{B0227285-BCE7-4AB5-A6CC-7D240B5E254A}" srcOrd="9" destOrd="0" presId="urn:microsoft.com/office/officeart/2005/8/layout/radial5"/>
    <dgm:cxn modelId="{45E28540-B75C-4AD7-AF2C-481696F60A01}" type="presParOf" srcId="{B0227285-BCE7-4AB5-A6CC-7D240B5E254A}" destId="{49CC8259-A5B3-4EA8-B245-9BA5122A7511}" srcOrd="0" destOrd="0" presId="urn:microsoft.com/office/officeart/2005/8/layout/radial5"/>
    <dgm:cxn modelId="{22E2DCE8-DA12-4059-8957-FFE0FBC9954A}" type="presParOf" srcId="{31B74473-508C-4473-9318-62CD67BCE4D0}" destId="{E617C6DA-59A7-4815-96E1-BA5A0B5CF1B9}" srcOrd="10" destOrd="0" presId="urn:microsoft.com/office/officeart/2005/8/layout/radial5"/>
    <dgm:cxn modelId="{689C59C0-6320-4229-8807-730FE3334B58}" type="presParOf" srcId="{31B74473-508C-4473-9318-62CD67BCE4D0}" destId="{7CC148B7-27A4-429D-933C-7B83F1919108}" srcOrd="11" destOrd="0" presId="urn:microsoft.com/office/officeart/2005/8/layout/radial5"/>
    <dgm:cxn modelId="{AAEE6164-D26C-4985-AF1E-5B5904663DD4}" type="presParOf" srcId="{7CC148B7-27A4-429D-933C-7B83F1919108}" destId="{2C067533-D8A7-46CF-8C75-8AAEE68A8B24}" srcOrd="0" destOrd="0" presId="urn:microsoft.com/office/officeart/2005/8/layout/radial5"/>
    <dgm:cxn modelId="{43DF6491-06E7-4089-84E3-3AF5259F52B8}" type="presParOf" srcId="{31B74473-508C-4473-9318-62CD67BCE4D0}" destId="{52F9B325-6C4E-4BA1-897C-B8C0BFA34703}" srcOrd="12" destOrd="0" presId="urn:microsoft.com/office/officeart/2005/8/layout/radial5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5F118-58B2-49BD-AA11-46650ECE7284}" type="datetimeFigureOut">
              <a:rPr lang="uk-UA" smtClean="0"/>
              <a:pPr/>
              <a:t>04.05.2020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32A9-D0D9-444C-A1C2-550276F4021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5F118-58B2-49BD-AA11-46650ECE7284}" type="datetimeFigureOut">
              <a:rPr lang="uk-UA" smtClean="0"/>
              <a:pPr/>
              <a:t>04.05.2020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32A9-D0D9-444C-A1C2-550276F4021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5F118-58B2-49BD-AA11-46650ECE7284}" type="datetimeFigureOut">
              <a:rPr lang="uk-UA" smtClean="0"/>
              <a:pPr/>
              <a:t>04.05.2020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32A9-D0D9-444C-A1C2-550276F4021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5F118-58B2-49BD-AA11-46650ECE7284}" type="datetimeFigureOut">
              <a:rPr lang="uk-UA" smtClean="0"/>
              <a:pPr/>
              <a:t>04.05.2020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32A9-D0D9-444C-A1C2-550276F4021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5F118-58B2-49BD-AA11-46650ECE7284}" type="datetimeFigureOut">
              <a:rPr lang="uk-UA" smtClean="0"/>
              <a:pPr/>
              <a:t>04.05.2020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32A9-D0D9-444C-A1C2-550276F4021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5F118-58B2-49BD-AA11-46650ECE7284}" type="datetimeFigureOut">
              <a:rPr lang="uk-UA" smtClean="0"/>
              <a:pPr/>
              <a:t>04.05.2020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32A9-D0D9-444C-A1C2-550276F4021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5F118-58B2-49BD-AA11-46650ECE7284}" type="datetimeFigureOut">
              <a:rPr lang="uk-UA" smtClean="0"/>
              <a:pPr/>
              <a:t>04.05.2020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32A9-D0D9-444C-A1C2-550276F4021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5F118-58B2-49BD-AA11-46650ECE7284}" type="datetimeFigureOut">
              <a:rPr lang="uk-UA" smtClean="0"/>
              <a:pPr/>
              <a:t>04.05.2020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32A9-D0D9-444C-A1C2-550276F4021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5F118-58B2-49BD-AA11-46650ECE7284}" type="datetimeFigureOut">
              <a:rPr lang="uk-UA" smtClean="0"/>
              <a:pPr/>
              <a:t>04.05.2020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32A9-D0D9-444C-A1C2-550276F4021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5F118-58B2-49BD-AA11-46650ECE7284}" type="datetimeFigureOut">
              <a:rPr lang="uk-UA" smtClean="0"/>
              <a:pPr/>
              <a:t>04.05.2020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32A9-D0D9-444C-A1C2-550276F4021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5F118-58B2-49BD-AA11-46650ECE7284}" type="datetimeFigureOut">
              <a:rPr lang="uk-UA" smtClean="0"/>
              <a:pPr/>
              <a:t>04.05.2020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32A9-D0D9-444C-A1C2-550276F4021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5F118-58B2-49BD-AA11-46650ECE7284}" type="datetimeFigureOut">
              <a:rPr lang="uk-UA" smtClean="0"/>
              <a:pPr/>
              <a:t>04.05.2020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B32A9-D0D9-444C-A1C2-550276F4021A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15.jpeg"/><Relationship Id="rId5" Type="http://schemas.openxmlformats.org/officeDocument/2006/relationships/diagramColors" Target="../diagrams/colors1.xml"/><Relationship Id="rId10" Type="http://schemas.openxmlformats.org/officeDocument/2006/relationships/image" Target="../media/image14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3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rot="20757146">
            <a:off x="401382" y="558566"/>
            <a:ext cx="6880410" cy="41549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Стратегія</a:t>
            </a:r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6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розвитку</a:t>
            </a:r>
            <a:endParaRPr lang="ru-RU" sz="6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  <a:p>
            <a:pPr algn="ctr"/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ЗОШ І-ІІІ </a:t>
            </a:r>
            <a:r>
              <a:rPr lang="ru-RU" sz="6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ступенів</a:t>
            </a:r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 </a:t>
            </a:r>
          </a:p>
          <a:p>
            <a:pPr algn="ctr"/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села </a:t>
            </a:r>
            <a:r>
              <a:rPr lang="ru-RU" sz="6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Постолівка</a:t>
            </a:r>
            <a:endParaRPr lang="ru-RU" sz="6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  <a:p>
            <a:pPr algn="ctr"/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на 2019-2025 р. </a:t>
            </a:r>
            <a:endParaRPr lang="ru-RU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026" name="Picture 2" descr="F:\на відео\DSC045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81665" y="4411248"/>
            <a:ext cx="3262335" cy="24467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57356" y="0"/>
            <a:ext cx="53335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Шляхи </a:t>
            </a:r>
            <a:r>
              <a:rPr lang="ru-RU" sz="5400" b="1" cap="none" spc="0" dirty="0" err="1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реалізації</a:t>
            </a:r>
            <a:endParaRPr lang="ru-RU" sz="5400" b="1" cap="none" spc="0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472" y="857232"/>
            <a:ext cx="821537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Організації і проведення засідань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МО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класних керівників відповідної тематики</a:t>
            </a:r>
          </a:p>
          <a:p>
            <a:pPr marL="342900" indent="-342900">
              <a:buAutoNum type="arabicPeriod"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Проведення профорієнтаційної роботи серед школярів середньої та старшої ланки</a:t>
            </a:r>
          </a:p>
          <a:p>
            <a:pPr marL="342900" indent="-342900">
              <a:buAutoNum type="arabicPeriod"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Організація роботи шкільного самоврядування </a:t>
            </a:r>
          </a:p>
          <a:p>
            <a:pPr marL="342900" indent="-342900">
              <a:buAutoNum type="arabicPeriod"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Проведення класних годин, впровадження на практиці соціокультурної змістової лінії на уроках української мови, української і зарубіжної літератури. </a:t>
            </a:r>
          </a:p>
          <a:p>
            <a:pPr marL="342900" indent="-342900">
              <a:buAutoNum type="arabicPeriod"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Проведення тижнів, декад, місячників тощо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Світлина від Наталі Коломиі.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3357554" y="1928802"/>
            <a:ext cx="3048021" cy="2286016"/>
          </a:xfrm>
          <a:prstGeom prst="rect">
            <a:avLst/>
          </a:prstGeom>
          <a:noFill/>
        </p:spPr>
      </p:pic>
      <p:pic>
        <p:nvPicPr>
          <p:cNvPr id="41988" name="Picture 4" descr="Світлина від Наталі Коломиі."/>
          <p:cNvPicPr>
            <a:picLocks noChangeAspect="1" noChangeArrowheads="1"/>
          </p:cNvPicPr>
          <p:nvPr/>
        </p:nvPicPr>
        <p:blipFill>
          <a:blip r:embed="rId3" cstate="print"/>
          <a:srcRect t="12121"/>
          <a:stretch>
            <a:fillRect/>
          </a:stretch>
        </p:blipFill>
        <p:spPr bwMode="auto">
          <a:xfrm>
            <a:off x="142844" y="500042"/>
            <a:ext cx="3143272" cy="2071703"/>
          </a:xfrm>
          <a:prstGeom prst="rect">
            <a:avLst/>
          </a:prstGeom>
          <a:noFill/>
        </p:spPr>
      </p:pic>
      <p:pic>
        <p:nvPicPr>
          <p:cNvPr id="41990" name="Picture 6" descr="https://scontent-waw1-1.xx.fbcdn.net/v/t1.0-9/40643619_294823144440625_1598299730482298880_n.jpg?_nc_cat=109&amp;_nc_ohc=HoX9GfnHftwAX_ip2DI&amp;_nc_ht=scontent-waw1-1.xx&amp;oh=8acb8f62519bad3f81e3d35847c33f38&amp;oe=5EB7767D"/>
          <p:cNvPicPr>
            <a:picLocks noChangeAspect="1" noChangeArrowheads="1"/>
          </p:cNvPicPr>
          <p:nvPr/>
        </p:nvPicPr>
        <p:blipFill>
          <a:blip r:embed="rId4" cstate="print"/>
          <a:srcRect b="28880"/>
          <a:stretch>
            <a:fillRect/>
          </a:stretch>
        </p:blipFill>
        <p:spPr bwMode="auto">
          <a:xfrm>
            <a:off x="5500694" y="71414"/>
            <a:ext cx="3357586" cy="1785950"/>
          </a:xfrm>
          <a:prstGeom prst="rect">
            <a:avLst/>
          </a:prstGeom>
          <a:noFill/>
        </p:spPr>
      </p:pic>
      <p:pic>
        <p:nvPicPr>
          <p:cNvPr id="41992" name="Picture 8" descr="Світлина від Наталі Коломиі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39298" y="4286256"/>
            <a:ext cx="3247544" cy="2428892"/>
          </a:xfrm>
          <a:prstGeom prst="rect">
            <a:avLst/>
          </a:prstGeom>
          <a:noFill/>
        </p:spPr>
      </p:pic>
      <p:pic>
        <p:nvPicPr>
          <p:cNvPr id="41994" name="Picture 10" descr="Світлина від Наталі Коломиі."/>
          <p:cNvPicPr>
            <a:picLocks noChangeAspect="1" noChangeArrowheads="1"/>
          </p:cNvPicPr>
          <p:nvPr/>
        </p:nvPicPr>
        <p:blipFill>
          <a:blip r:embed="rId6" cstate="print"/>
          <a:srcRect b="16326"/>
          <a:stretch>
            <a:fillRect/>
          </a:stretch>
        </p:blipFill>
        <p:spPr bwMode="auto">
          <a:xfrm>
            <a:off x="285720" y="4429132"/>
            <a:ext cx="3500462" cy="21967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5786" y="0"/>
            <a:ext cx="766023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Психолого</a:t>
            </a:r>
            <a:r>
              <a:rPr lang="ru-RU" sz="5400" b="1" cap="none" spc="0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– </a:t>
            </a:r>
            <a:r>
              <a:rPr lang="ru-RU" sz="5400" b="1" cap="none" spc="0" dirty="0" err="1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педагогічна</a:t>
            </a:r>
            <a:r>
              <a:rPr lang="ru-RU" sz="5400" b="1" cap="none" spc="0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5400" b="1" cap="none" spc="0" dirty="0" err="1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підтримка</a:t>
            </a:r>
            <a:r>
              <a:rPr lang="ru-RU" sz="5400" b="1" cap="none" spc="0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5400" b="1" cap="none" spc="0" dirty="0" err="1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дітей</a:t>
            </a:r>
            <a:endParaRPr lang="ru-RU" sz="5400" b="1" cap="none" spc="0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1785926"/>
            <a:ext cx="84296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Організація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психолого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– педагогічної та методичної реабілітації для дітей, які потребують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психо-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емоційного розвитку.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Реалізація профілактичних  заходів, широку просвіту для педагогів, учнів, батьків.</a:t>
            </a:r>
          </a:p>
          <a:p>
            <a:pPr marL="342900" indent="-342900">
              <a:buAutoNum type="arabicPeriod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Проведення превентивної діяльності.</a:t>
            </a:r>
          </a:p>
          <a:p>
            <a:pPr marL="342900" indent="-342900">
              <a:buAutoNum type="arabicPeriod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Створення сприятливого психологічного клімату у всіх структурних підрозділах освітнього процесу.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err="1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Психолого</a:t>
            </a:r>
            <a:r>
              <a:rPr lang="ru-RU" sz="4400" b="1" cap="none" spc="0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– </a:t>
            </a:r>
            <a:r>
              <a:rPr lang="ru-RU" sz="4400" b="1" cap="none" spc="0" dirty="0" err="1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педагогічні</a:t>
            </a:r>
            <a:r>
              <a:rPr lang="ru-RU" sz="4400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4400" b="1" cap="none" spc="0" dirty="0" err="1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аспекти</a:t>
            </a:r>
            <a:endParaRPr lang="ru-RU" sz="4400" b="1" cap="none" spc="0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571480"/>
            <a:ext cx="892971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200" b="1" dirty="0" smtClean="0">
                <a:latin typeface="Times New Roman" pitchFamily="18" charset="0"/>
                <a:cs typeface="Times New Roman" pitchFamily="18" charset="0"/>
              </a:rPr>
              <a:t>Основні завдання: </a:t>
            </a:r>
          </a:p>
          <a:p>
            <a:pPr marL="342900" indent="-342900">
              <a:buAutoNum type="arabicPeriod"/>
            </a:pP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Створення: </a:t>
            </a:r>
          </a:p>
          <a:p>
            <a:pPr marL="342900" indent="-342900">
              <a:buFontTx/>
              <a:buChar char="-"/>
            </a:pP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ситуації творчості для всіх учасників освітнього процесу; </a:t>
            </a:r>
          </a:p>
          <a:p>
            <a:pPr marL="342900" indent="-342900">
              <a:buFontTx/>
              <a:buChar char="-"/>
            </a:pP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умов для позитивної адаптації учнів до навчання у школі. </a:t>
            </a:r>
          </a:p>
          <a:p>
            <a:pPr marL="342900" indent="-342900"/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2. Посилення впливу на формування шкільного та сімейного виховання .</a:t>
            </a:r>
          </a:p>
          <a:p>
            <a:pPr marL="342900" indent="-342900">
              <a:buFontTx/>
              <a:buChar char="-"/>
            </a:pP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стійкої мотивації до навчання; </a:t>
            </a:r>
          </a:p>
          <a:p>
            <a:pPr marL="342900" indent="-342900">
              <a:buFontTx/>
              <a:buChar char="-"/>
            </a:pP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 високої духовної культури; </a:t>
            </a:r>
          </a:p>
          <a:p>
            <a:pPr marL="342900" indent="-342900">
              <a:buFontTx/>
              <a:buChar char="-"/>
            </a:pP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моральних переконань; </a:t>
            </a:r>
            <a:endParaRPr lang="uk-UA" sz="22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трудового виховання дітей. </a:t>
            </a:r>
          </a:p>
          <a:p>
            <a:pPr marL="342900" indent="-342900"/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3. Забезпечення якісного психолого-педагогічного супроводу процесу навчання. </a:t>
            </a:r>
          </a:p>
          <a:p>
            <a:pPr marL="342900" indent="-342900"/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4. Практичне забезпечення </a:t>
            </a:r>
            <a:r>
              <a:rPr lang="uk-UA" sz="2200" dirty="0" err="1" smtClean="0">
                <a:latin typeface="Times New Roman" pitchFamily="18" charset="0"/>
                <a:cs typeface="Times New Roman" pitchFamily="18" charset="0"/>
              </a:rPr>
              <a:t>корекційно-розвивальної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 роботи: </a:t>
            </a:r>
          </a:p>
          <a:p>
            <a:pPr marL="342900" indent="-342900">
              <a:buFontTx/>
              <a:buChar char="-"/>
            </a:pP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діагностики особистісного розвитку; </a:t>
            </a:r>
            <a:endParaRPr lang="uk-UA" sz="22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ціннісних орієнтацій; </a:t>
            </a:r>
            <a:endParaRPr lang="uk-UA" sz="22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соціального статусу; </a:t>
            </a:r>
          </a:p>
          <a:p>
            <a:pPr marL="342900" indent="-342900">
              <a:buFontTx/>
              <a:buChar char="-"/>
            </a:pP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 виявлення вад і проблем соціального розвитку дитини. </a:t>
            </a:r>
          </a:p>
          <a:p>
            <a:pPr marL="342900" indent="-342900">
              <a:buFontTx/>
              <a:buChar char="-"/>
            </a:pP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5. Орієнтація на соціально-психологічну профілактику негативних явищ в учнівському середовищі, профілактику девіантної поведінки.</a:t>
            </a:r>
            <a:endParaRPr lang="uk-UA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Освітня</a:t>
            </a:r>
            <a:r>
              <a:rPr lang="ru-RU" sz="5400" b="1" cap="none" spc="0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5400" b="1" cap="none" spc="0" dirty="0" err="1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політика</a:t>
            </a:r>
            <a:r>
              <a:rPr lang="ru-RU" sz="5400" b="1" cap="none" spc="0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закладу </a:t>
            </a:r>
            <a:r>
              <a:rPr lang="ru-RU" sz="5400" b="1" cap="none" spc="0" dirty="0" err="1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загальної</a:t>
            </a:r>
            <a:r>
              <a:rPr lang="ru-RU" sz="5400" b="1" cap="none" spc="0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5400" b="1" cap="none" spc="0" dirty="0" err="1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середньої</a:t>
            </a:r>
            <a:r>
              <a:rPr lang="ru-RU" sz="5400" b="1" cap="none" spc="0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освіти на 2019 – </a:t>
            </a:r>
            <a:r>
              <a:rPr lang="ru-RU" sz="5400" b="1" cap="none" spc="0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2025 </a:t>
            </a:r>
            <a:r>
              <a:rPr lang="ru-RU" sz="5400" b="1" cap="none" spc="0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р.</a:t>
            </a:r>
            <a:endParaRPr lang="ru-RU" sz="5400" b="1" cap="none" spc="0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2500306"/>
            <a:ext cx="864399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1. Оновлення змісту освіти, застосування нових педагогічних підходів до навчання.</a:t>
            </a:r>
          </a:p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2. Реалізація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особистісно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орієнтованого навчання.</a:t>
            </a:r>
          </a:p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3. Розвиток соціальної компетентності школярів.</a:t>
            </a:r>
          </a:p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4. Створення ефективного механізму співвіднесення цілей та наступності між ступенями освіти.</a:t>
            </a:r>
          </a:p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5. Включення кожного школяра в систему ранньої предметної орієнтації, професійного самовираження профільного навчання.</a:t>
            </a:r>
          </a:p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6. Модернізація моделі методологічної служби.      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28662" y="0"/>
            <a:ext cx="70614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Кадрове</a:t>
            </a:r>
            <a:r>
              <a:rPr lang="ru-RU" sz="5400" b="1" cap="none" spc="0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5400" b="1" cap="none" spc="0" dirty="0" err="1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забезпечення</a:t>
            </a:r>
            <a:endParaRPr lang="ru-RU" sz="5400" b="1" cap="none" spc="0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49316705"/>
              </p:ext>
            </p:extLst>
          </p:nvPr>
        </p:nvGraphicFramePr>
        <p:xfrm>
          <a:off x="428598" y="1397000"/>
          <a:ext cx="8358245" cy="17875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940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9403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9403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9403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9403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9403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19403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873124">
                <a:tc>
                  <a:txBody>
                    <a:bodyPr/>
                    <a:lstStyle/>
                    <a:p>
                      <a:r>
                        <a:rPr lang="uk-UA" dirty="0" smtClean="0"/>
                        <a:t>2019</a:t>
                      </a:r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2020</a:t>
                      </a:r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2021</a:t>
                      </a:r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2022</a:t>
                      </a:r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2023</a:t>
                      </a:r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2024</a:t>
                      </a:r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2025</a:t>
                      </a:r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73124">
                <a:tc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Початкові класи, ГПД </a:t>
                      </a:r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Біологія</a:t>
                      </a:r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Фізика</a:t>
                      </a:r>
                    </a:p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85852" y="0"/>
            <a:ext cx="692612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Поглиблене</a:t>
            </a:r>
            <a:r>
              <a:rPr lang="ru-RU" sz="5400" b="1" cap="none" spc="0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5400" b="1" cap="none" spc="0" dirty="0" err="1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вивчення</a:t>
            </a:r>
            <a:r>
              <a:rPr lang="ru-RU" sz="5400" b="1" cap="none" spc="0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5400" b="1" cap="none" spc="0" dirty="0" err="1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предметів</a:t>
            </a:r>
            <a:endParaRPr lang="ru-RU" sz="5400" b="1" cap="none" spc="0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28592" y="2000240"/>
          <a:ext cx="8429688" cy="1428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430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6441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5371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5371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5371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5371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5371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053711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714380"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2019</a:t>
                      </a:r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2020</a:t>
                      </a:r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2021</a:t>
                      </a:r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2022</a:t>
                      </a:r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2023</a:t>
                      </a:r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2024</a:t>
                      </a:r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2025</a:t>
                      </a:r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14380">
                <a:tc>
                  <a:txBody>
                    <a:bodyPr/>
                    <a:lstStyle/>
                    <a:p>
                      <a:r>
                        <a:rPr lang="uk-UA" dirty="0" err="1" smtClean="0"/>
                        <a:t>Укр.мова</a:t>
                      </a:r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>
                          <a:sym typeface="Wingdings"/>
                        </a:rPr>
                        <a:t></a:t>
                      </a:r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>
                          <a:sym typeface="Wingdings"/>
                        </a:rPr>
                        <a:t></a:t>
                      </a:r>
                      <a:endParaRPr lang="uk-UA" dirty="0" smtClean="0"/>
                    </a:p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>
                          <a:sym typeface="Wingdings"/>
                        </a:rPr>
                        <a:t></a:t>
                      </a:r>
                      <a:endParaRPr lang="uk-UA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>
                          <a:sym typeface="Wingdings"/>
                        </a:rPr>
                        <a:t></a:t>
                      </a:r>
                      <a:endParaRPr lang="uk-UA" dirty="0" smtClean="0"/>
                    </a:p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>
                          <a:sym typeface="Wingdings"/>
                        </a:rPr>
                        <a:t></a:t>
                      </a:r>
                      <a:endParaRPr lang="uk-UA" dirty="0" smtClean="0"/>
                    </a:p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>
                          <a:sym typeface="Wingdings"/>
                        </a:rPr>
                        <a:t></a:t>
                      </a:r>
                      <a:endParaRPr lang="uk-UA" dirty="0" smtClean="0"/>
                    </a:p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>
                          <a:sym typeface="Wingdings"/>
                        </a:rPr>
                        <a:t></a:t>
                      </a:r>
                      <a:endParaRPr lang="uk-UA" dirty="0" smtClean="0"/>
                    </a:p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1538" y="0"/>
            <a:ext cx="716285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План </a:t>
            </a:r>
            <a:r>
              <a:rPr lang="ru-RU" sz="5400" b="1" dirty="0" err="1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розвитку</a:t>
            </a:r>
            <a:endParaRPr lang="ru-RU" sz="5400" b="1" dirty="0" smtClean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r>
              <a:rPr lang="ru-RU" sz="54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5400" b="1" dirty="0" err="1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профільного</a:t>
            </a:r>
            <a:r>
              <a:rPr lang="ru-RU" sz="54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5400" b="1" dirty="0" err="1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навчання</a:t>
            </a:r>
            <a:endParaRPr lang="ru-RU" sz="5400" b="1" cap="none" spc="0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71470" y="1785926"/>
          <a:ext cx="8286808" cy="48209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44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001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0013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7157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7157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7157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2869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28692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Предмети</a:t>
                      </a:r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2019</a:t>
                      </a:r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2020</a:t>
                      </a:r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2021</a:t>
                      </a:r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2022</a:t>
                      </a:r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2023</a:t>
                      </a:r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2024</a:t>
                      </a:r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2025</a:t>
                      </a:r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b="1" dirty="0" smtClean="0"/>
                        <a:t>Укр. мова</a:t>
                      </a:r>
                      <a:endParaRPr lang="uk-UA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b="1" dirty="0" smtClean="0">
                          <a:sym typeface="Wingdings"/>
                        </a:rPr>
                        <a:t></a:t>
                      </a:r>
                      <a:endParaRPr lang="uk-UA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b="1" dirty="0" smtClean="0">
                          <a:sym typeface="Wingdings"/>
                        </a:rPr>
                        <a:t></a:t>
                      </a:r>
                      <a:endParaRPr lang="uk-UA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14546" y="0"/>
            <a:ext cx="49864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Інформатизація</a:t>
            </a:r>
            <a:endParaRPr lang="ru-RU" sz="5400" b="1" cap="none" spc="0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98959638"/>
              </p:ext>
            </p:extLst>
          </p:nvPr>
        </p:nvGraphicFramePr>
        <p:xfrm>
          <a:off x="428598" y="1397000"/>
          <a:ext cx="8501120" cy="3505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626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626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626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6264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6264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6264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6264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06264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Кабінети</a:t>
                      </a:r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2019</a:t>
                      </a:r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2020</a:t>
                      </a:r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2021</a:t>
                      </a:r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2022</a:t>
                      </a:r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2023</a:t>
                      </a:r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2024</a:t>
                      </a:r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2025</a:t>
                      </a:r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Фізики</a:t>
                      </a:r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>
                          <a:sym typeface="Wingdings"/>
                        </a:rPr>
                        <a:t></a:t>
                      </a:r>
                      <a:endParaRPr lang="uk-UA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err="1" smtClean="0"/>
                        <a:t>Інформ</a:t>
                      </a:r>
                      <a:r>
                        <a:rPr lang="uk-UA" dirty="0" smtClean="0"/>
                        <a:t>.</a:t>
                      </a:r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>
                          <a:sym typeface="Wingdings"/>
                        </a:rPr>
                        <a:t></a:t>
                      </a:r>
                      <a:endParaRPr lang="uk-UA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>
                          <a:sym typeface="Wingdings"/>
                        </a:rPr>
                        <a:t></a:t>
                      </a:r>
                      <a:endParaRPr lang="uk-UA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Хімії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>
                          <a:sym typeface="Wingdings"/>
                        </a:rPr>
                        <a:t></a:t>
                      </a:r>
                      <a:endParaRPr lang="uk-UA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Біології</a:t>
                      </a:r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>
                          <a:sym typeface="Wingdings"/>
                        </a:rPr>
                        <a:t></a:t>
                      </a:r>
                      <a:endParaRPr lang="uk-UA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Історії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>
                          <a:sym typeface="Wingdings"/>
                        </a:rPr>
                        <a:t></a:t>
                      </a:r>
                      <a:endParaRPr lang="uk-UA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Поч. класи(4)</a:t>
                      </a:r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>
                          <a:sym typeface="Wingdings"/>
                        </a:rPr>
                        <a:t></a:t>
                      </a:r>
                      <a:endParaRPr lang="uk-UA" dirty="0" smtClean="0"/>
                    </a:p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>
                          <a:sym typeface="Wingdings"/>
                        </a:rPr>
                        <a:t></a:t>
                      </a:r>
                      <a:endParaRPr lang="uk-UA" dirty="0" smtClean="0"/>
                    </a:p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Метод кабінет.</a:t>
                      </a:r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>
                          <a:sym typeface="Wingdings"/>
                        </a:rPr>
                        <a:t></a:t>
                      </a:r>
                      <a:endParaRPr lang="uk-UA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>
                          <a:sym typeface="Wingdings"/>
                        </a:rPr>
                        <a:t></a:t>
                      </a:r>
                      <a:endParaRPr lang="uk-UA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>
                          <a:sym typeface="Wingdings"/>
                        </a:rPr>
                        <a:t></a:t>
                      </a:r>
                      <a:endParaRPr lang="uk-UA" dirty="0" smtClean="0"/>
                    </a:p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>
                          <a:sym typeface="Wingdings"/>
                        </a:rPr>
                        <a:t></a:t>
                      </a:r>
                      <a:endParaRPr lang="uk-UA" dirty="0" smtClean="0"/>
                    </a:p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>
                          <a:sym typeface="Wingdings"/>
                        </a:rPr>
                        <a:t></a:t>
                      </a:r>
                      <a:endParaRPr lang="uk-UA" dirty="0" smtClean="0"/>
                    </a:p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>
                          <a:sym typeface="Wingdings"/>
                        </a:rPr>
                        <a:t></a:t>
                      </a:r>
                      <a:endParaRPr lang="uk-UA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>
                          <a:sym typeface="Wingdings"/>
                        </a:rPr>
                        <a:t></a:t>
                      </a:r>
                      <a:endParaRPr lang="uk-UA" dirty="0" smtClean="0"/>
                    </a:p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14414" y="0"/>
            <a:ext cx="63046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Капітальний</a:t>
            </a:r>
            <a:r>
              <a:rPr lang="ru-RU" sz="5400" b="1" cap="none" spc="0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ремонт</a:t>
            </a:r>
            <a:endParaRPr lang="ru-RU" sz="5400" b="1" cap="none" spc="0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21935371"/>
              </p:ext>
            </p:extLst>
          </p:nvPr>
        </p:nvGraphicFramePr>
        <p:xfrm>
          <a:off x="323528" y="923330"/>
          <a:ext cx="8286816" cy="5694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861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1438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2019</a:t>
                      </a:r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2020</a:t>
                      </a:r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2021</a:t>
                      </a:r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2022</a:t>
                      </a:r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2023</a:t>
                      </a:r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2024</a:t>
                      </a:r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2025</a:t>
                      </a:r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Ремонт фасаду школи</a:t>
                      </a:r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>
                          <a:sym typeface="Wingdings"/>
                        </a:rPr>
                        <a:t></a:t>
                      </a:r>
                      <a:endParaRPr lang="uk-UA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Ремонт тепломережі</a:t>
                      </a:r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>
                          <a:sym typeface="Wingdings"/>
                        </a:rPr>
                        <a:t></a:t>
                      </a:r>
                      <a:endParaRPr lang="uk-UA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Заміна вікон, адмін. кімнат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>
                          <a:sym typeface="Wingdings"/>
                        </a:rPr>
                        <a:t></a:t>
                      </a:r>
                      <a:endParaRPr lang="uk-UA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>
                          <a:sym typeface="Wingdings"/>
                        </a:rPr>
                        <a:t></a:t>
                      </a:r>
                      <a:endParaRPr lang="uk-UA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Створення зони комфорту для учнів 1 -4 класів, 5-11 класів</a:t>
                      </a:r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>
                          <a:sym typeface="Wingdings"/>
                        </a:rPr>
                        <a:t></a:t>
                      </a:r>
                      <a:endParaRPr lang="uk-UA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>
                          <a:sym typeface="Wingdings"/>
                        </a:rPr>
                        <a:t></a:t>
                      </a:r>
                      <a:endParaRPr lang="uk-UA" dirty="0" smtClean="0"/>
                    </a:p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>
                          <a:sym typeface="Wingdings"/>
                        </a:rPr>
                        <a:t></a:t>
                      </a:r>
                      <a:endParaRPr lang="uk-UA" dirty="0" smtClean="0"/>
                    </a:p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>
                          <a:sym typeface="Wingdings"/>
                        </a:rPr>
                        <a:t></a:t>
                      </a:r>
                      <a:endParaRPr lang="uk-UA" dirty="0" smtClean="0"/>
                    </a:p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>
                          <a:sym typeface="Wingdings"/>
                        </a:rPr>
                        <a:t></a:t>
                      </a:r>
                      <a:endParaRPr lang="uk-UA" dirty="0" smtClean="0"/>
                    </a:p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>
                          <a:sym typeface="Wingdings"/>
                        </a:rPr>
                        <a:t></a:t>
                      </a:r>
                      <a:endParaRPr lang="uk-UA" dirty="0" smtClean="0"/>
                    </a:p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>
                          <a:sym typeface="Wingdings"/>
                        </a:rPr>
                        <a:t></a:t>
                      </a:r>
                      <a:endParaRPr lang="uk-UA" dirty="0" smtClean="0"/>
                    </a:p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Облаштування кімнат для психолога і </a:t>
                      </a:r>
                      <a:r>
                        <a:rPr lang="uk-UA" dirty="0" err="1" smtClean="0"/>
                        <a:t>медсестри</a:t>
                      </a:r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>
                          <a:sym typeface="Wingdings"/>
                        </a:rPr>
                        <a:t></a:t>
                      </a:r>
                      <a:endParaRPr lang="uk-UA" dirty="0" smtClean="0"/>
                    </a:p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Обробка дерев'яних конструкцій</a:t>
                      </a:r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>
                          <a:sym typeface="Wingdings"/>
                        </a:rPr>
                        <a:t></a:t>
                      </a:r>
                      <a:endParaRPr lang="uk-UA" dirty="0" smtClean="0"/>
                    </a:p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Заміна підлоги в окремих класах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>
                          <a:sym typeface="Wingdings"/>
                        </a:rPr>
                        <a:t></a:t>
                      </a:r>
                      <a:endParaRPr lang="uk-UA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>
                          <a:sym typeface="Wingdings"/>
                        </a:rPr>
                        <a:t></a:t>
                      </a:r>
                      <a:endParaRPr lang="uk-UA" dirty="0" smtClean="0"/>
                    </a:p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Реконструкція шкільного подвір'я</a:t>
                      </a:r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>
                          <a:sym typeface="Wingdings"/>
                        </a:rPr>
                        <a:t></a:t>
                      </a:r>
                      <a:endParaRPr lang="uk-UA" dirty="0" smtClean="0"/>
                    </a:p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430272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Облаштування фойє школи </a:t>
                      </a:r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>
                          <a:sym typeface="Wingdings"/>
                        </a:rPr>
                        <a:t></a:t>
                      </a:r>
                      <a:endParaRPr lang="uk-UA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066866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Реконструкція внутрішніх вбиральнь</a:t>
                      </a:r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>
                          <a:sym typeface="Wingdings"/>
                        </a:rPr>
                        <a:t></a:t>
                      </a:r>
                      <a:endParaRPr lang="uk-UA" dirty="0" smtClean="0"/>
                    </a:p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0684181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42852"/>
            <a:ext cx="9144000" cy="307776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Мета </a:t>
            </a:r>
            <a:r>
              <a:rPr lang="ru-RU" sz="5400" b="1" cap="none" spc="0" dirty="0" err="1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стратегії</a:t>
            </a:r>
            <a:r>
              <a:rPr lang="ru-RU" sz="5400" b="1" cap="none" spc="0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cap="none" spc="0" dirty="0" err="1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5400" b="1" cap="none" spc="0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cap="none" spc="0" dirty="0" err="1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школи</a:t>
            </a:r>
            <a:r>
              <a:rPr lang="ru-RU" sz="5400" b="1" cap="none" spc="0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–</a:t>
            </a:r>
          </a:p>
          <a:p>
            <a:pPr algn="ctr"/>
            <a:r>
              <a:rPr lang="ru-RU" sz="3200" b="1" cap="none" spc="0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cap="none" spc="0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cap="none" spc="0" dirty="0" smtClean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714488"/>
            <a:ext cx="535781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створення освітнього середовища для надання якісної сучасної освіти, яка забезпечить розвиток та виховання учня 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здатного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впливати</a:t>
            </a:r>
            <a:endParaRPr lang="uk-UA" sz="3600" dirty="0"/>
          </a:p>
        </p:txBody>
      </p:sp>
      <p:pic>
        <p:nvPicPr>
          <p:cNvPr id="2050" name="Picture 2" descr="C:\Users\leenolo\Desktop\123\60349208_400580023864936_4352800185986842624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2000240"/>
            <a:ext cx="4000529" cy="30003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214282" y="4929198"/>
            <a:ext cx="89297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на свою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особистісну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траєкторію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зумовлену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розвитком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української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держави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3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28794" y="0"/>
            <a:ext cx="54959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Поточний</a:t>
            </a:r>
            <a:r>
              <a:rPr lang="ru-RU" sz="5400" b="1" cap="none" spc="0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ремонт</a:t>
            </a:r>
            <a:endParaRPr lang="ru-RU" sz="5400" b="1" cap="none" spc="0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22113839"/>
              </p:ext>
            </p:extLst>
          </p:nvPr>
        </p:nvGraphicFramePr>
        <p:xfrm>
          <a:off x="500032" y="1397000"/>
          <a:ext cx="8358248" cy="2225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147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8581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85818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2019</a:t>
                      </a:r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2020</a:t>
                      </a:r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2021</a:t>
                      </a:r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2022</a:t>
                      </a:r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2023</a:t>
                      </a:r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2024</a:t>
                      </a:r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2025</a:t>
                      </a:r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Класних кімнат</a:t>
                      </a:r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>
                          <a:sym typeface="Wingdings"/>
                        </a:rPr>
                        <a:t></a:t>
                      </a:r>
                      <a:endParaRPr lang="uk-UA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>
                          <a:sym typeface="Wingdings"/>
                        </a:rPr>
                        <a:t></a:t>
                      </a:r>
                      <a:endParaRPr lang="uk-UA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>
                          <a:sym typeface="Wingdings"/>
                        </a:rPr>
                        <a:t></a:t>
                      </a:r>
                      <a:endParaRPr lang="uk-UA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>
                          <a:sym typeface="Wingdings"/>
                        </a:rPr>
                        <a:t></a:t>
                      </a:r>
                      <a:endParaRPr lang="uk-UA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>
                          <a:sym typeface="Wingdings"/>
                        </a:rPr>
                        <a:t></a:t>
                      </a:r>
                      <a:endParaRPr lang="uk-UA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>
                          <a:sym typeface="Wingdings"/>
                        </a:rPr>
                        <a:t></a:t>
                      </a:r>
                      <a:endParaRPr lang="uk-UA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>
                          <a:sym typeface="Wingdings"/>
                        </a:rPr>
                        <a:t></a:t>
                      </a:r>
                      <a:endParaRPr lang="uk-UA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Шкільних коридорів</a:t>
                      </a:r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>
                          <a:sym typeface="Wingdings"/>
                        </a:rPr>
                        <a:t></a:t>
                      </a:r>
                      <a:endParaRPr lang="uk-UA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>
                          <a:sym typeface="Wingdings"/>
                        </a:rPr>
                        <a:t></a:t>
                      </a:r>
                      <a:endParaRPr lang="uk-UA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Шкільної їдальні</a:t>
                      </a:r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>
                          <a:sym typeface="Wingdings"/>
                        </a:rPr>
                        <a:t></a:t>
                      </a:r>
                      <a:endParaRPr lang="uk-UA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>
                          <a:sym typeface="Wingdings"/>
                        </a:rPr>
                        <a:t></a:t>
                      </a:r>
                      <a:endParaRPr lang="uk-UA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>
                          <a:sym typeface="Wingdings"/>
                        </a:rPr>
                        <a:t></a:t>
                      </a:r>
                      <a:endParaRPr lang="uk-UA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>
                          <a:sym typeface="Wingdings"/>
                        </a:rPr>
                        <a:t></a:t>
                      </a:r>
                      <a:endParaRPr lang="uk-UA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>
                          <a:sym typeface="Wingdings"/>
                        </a:rPr>
                        <a:t></a:t>
                      </a:r>
                      <a:endParaRPr lang="uk-UA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>
                          <a:sym typeface="Wingdings"/>
                        </a:rPr>
                        <a:t></a:t>
                      </a:r>
                      <a:endParaRPr lang="uk-UA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>
                          <a:sym typeface="Wingdings"/>
                        </a:rPr>
                        <a:t></a:t>
                      </a:r>
                      <a:endParaRPr lang="uk-UA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Шкільної бібліотеки</a:t>
                      </a:r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>
                          <a:sym typeface="Wingdings"/>
                        </a:rPr>
                        <a:t></a:t>
                      </a:r>
                      <a:endParaRPr lang="uk-UA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>
                          <a:sym typeface="Wingdings"/>
                        </a:rPr>
                        <a:t></a:t>
                      </a:r>
                      <a:endParaRPr lang="uk-UA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Адміністративних приміщень</a:t>
                      </a:r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>
                          <a:sym typeface="Wingdings"/>
                        </a:rPr>
                        <a:t></a:t>
                      </a:r>
                      <a:endParaRPr lang="uk-UA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>
                          <a:sym typeface="Wingdings"/>
                        </a:rPr>
                        <a:t></a:t>
                      </a:r>
                      <a:endParaRPr lang="uk-UA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>
                          <a:sym typeface="Wingdings"/>
                        </a:rPr>
                        <a:t></a:t>
                      </a:r>
                      <a:endParaRPr lang="uk-UA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>
                          <a:sym typeface="Wingdings"/>
                        </a:rPr>
                        <a:t></a:t>
                      </a:r>
                      <a:endParaRPr lang="uk-UA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>
                          <a:sym typeface="Wingdings"/>
                        </a:rPr>
                        <a:t></a:t>
                      </a:r>
                      <a:endParaRPr lang="uk-UA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>
                          <a:sym typeface="Wingdings"/>
                        </a:rPr>
                        <a:t></a:t>
                      </a:r>
                      <a:endParaRPr lang="uk-UA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>
                          <a:sym typeface="Wingdings"/>
                        </a:rPr>
                        <a:t></a:t>
                      </a:r>
                      <a:endParaRPr lang="uk-UA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err="1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Перспективний</a:t>
            </a:r>
            <a:r>
              <a:rPr lang="ru-RU" sz="4800" b="1" cap="none" spc="0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план </a:t>
            </a:r>
            <a:r>
              <a:rPr lang="ru-RU" sz="48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</a:t>
            </a:r>
            <a:r>
              <a:rPr lang="ru-RU" sz="4800" b="1" cap="none" spc="0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онтингенту </a:t>
            </a:r>
          </a:p>
          <a:p>
            <a:pPr algn="ctr"/>
            <a:r>
              <a:rPr lang="ru-RU" sz="4800" b="1" cap="none" spc="0" dirty="0" err="1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учнів</a:t>
            </a:r>
            <a:r>
              <a:rPr lang="ru-RU" sz="4800" b="1" cap="none" spc="0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на 2019-2025 </a:t>
            </a:r>
            <a:r>
              <a:rPr lang="ru-RU" sz="4800" b="1" cap="none" spc="0" dirty="0" err="1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</a:t>
            </a:r>
            <a:endParaRPr lang="ru-RU" sz="4800" b="1" cap="none" spc="0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03114530"/>
              </p:ext>
            </p:extLst>
          </p:nvPr>
        </p:nvGraphicFramePr>
        <p:xfrm>
          <a:off x="285720" y="1571612"/>
          <a:ext cx="8501120" cy="48209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626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626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626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6264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6264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6264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6264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06264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uk-UA" b="1" dirty="0" smtClean="0"/>
                        <a:t>Класи</a:t>
                      </a:r>
                      <a:endParaRPr lang="uk-UA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b="1" dirty="0" smtClean="0"/>
                        <a:t>2019</a:t>
                      </a:r>
                      <a:endParaRPr lang="uk-UA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b="1" dirty="0" smtClean="0"/>
                        <a:t>2020</a:t>
                      </a:r>
                      <a:endParaRPr lang="uk-UA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b="1" dirty="0" smtClean="0"/>
                        <a:t>2021</a:t>
                      </a:r>
                      <a:endParaRPr lang="uk-UA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b="1" dirty="0" smtClean="0"/>
                        <a:t>2022</a:t>
                      </a:r>
                      <a:endParaRPr lang="uk-UA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b="1" dirty="0" smtClean="0"/>
                        <a:t>2023</a:t>
                      </a:r>
                      <a:endParaRPr lang="uk-UA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b="1" dirty="0" smtClean="0"/>
                        <a:t>2024</a:t>
                      </a:r>
                      <a:endParaRPr lang="uk-UA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b="1" dirty="0" smtClean="0"/>
                        <a:t>2025</a:t>
                      </a:r>
                      <a:endParaRPr lang="uk-UA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b="1" dirty="0" smtClean="0"/>
                        <a:t>1</a:t>
                      </a:r>
                      <a:endParaRPr lang="uk-UA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12</a:t>
                      </a:r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15</a:t>
                      </a:r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6</a:t>
                      </a:r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11</a:t>
                      </a:r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9</a:t>
                      </a:r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6</a:t>
                      </a:r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11</a:t>
                      </a:r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b="1" dirty="0" smtClean="0"/>
                        <a:t>2</a:t>
                      </a:r>
                      <a:endParaRPr lang="uk-UA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17</a:t>
                      </a:r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12</a:t>
                      </a:r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15</a:t>
                      </a:r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6</a:t>
                      </a:r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9</a:t>
                      </a:r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6</a:t>
                      </a:r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11</a:t>
                      </a:r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b="1" dirty="0" smtClean="0"/>
                        <a:t>3</a:t>
                      </a:r>
                      <a:endParaRPr lang="uk-UA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7</a:t>
                      </a:r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17</a:t>
                      </a:r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12</a:t>
                      </a:r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15</a:t>
                      </a:r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6</a:t>
                      </a:r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9</a:t>
                      </a:r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6</a:t>
                      </a:r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b="1" dirty="0" smtClean="0"/>
                        <a:t>4</a:t>
                      </a:r>
                      <a:endParaRPr lang="uk-UA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11</a:t>
                      </a:r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7</a:t>
                      </a:r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17</a:t>
                      </a:r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12</a:t>
                      </a:r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15</a:t>
                      </a:r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6</a:t>
                      </a:r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9</a:t>
                      </a:r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b="1" dirty="0" smtClean="0"/>
                        <a:t>5</a:t>
                      </a:r>
                      <a:endParaRPr lang="uk-UA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9</a:t>
                      </a:r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11</a:t>
                      </a:r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7</a:t>
                      </a:r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17</a:t>
                      </a:r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12</a:t>
                      </a:r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15</a:t>
                      </a:r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6</a:t>
                      </a:r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b="1" dirty="0" smtClean="0"/>
                        <a:t>6</a:t>
                      </a:r>
                      <a:endParaRPr lang="uk-UA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12</a:t>
                      </a:r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9</a:t>
                      </a:r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11</a:t>
                      </a:r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7</a:t>
                      </a:r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17</a:t>
                      </a:r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7</a:t>
                      </a:r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mtClean="0"/>
                        <a:t>11</a:t>
                      </a:r>
                      <a:endParaRPr lang="uk-U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b="1" dirty="0" smtClean="0"/>
                        <a:t>7</a:t>
                      </a:r>
                      <a:endParaRPr lang="uk-UA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18</a:t>
                      </a:r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12</a:t>
                      </a:r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9</a:t>
                      </a:r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11</a:t>
                      </a:r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7</a:t>
                      </a:r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17</a:t>
                      </a:r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12</a:t>
                      </a:r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b="1" dirty="0" smtClean="0"/>
                        <a:t>8</a:t>
                      </a:r>
                      <a:endParaRPr lang="uk-UA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16</a:t>
                      </a:r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18</a:t>
                      </a:r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12</a:t>
                      </a:r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9</a:t>
                      </a:r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11</a:t>
                      </a:r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7</a:t>
                      </a:r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17</a:t>
                      </a:r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b="1" dirty="0" smtClean="0"/>
                        <a:t>9</a:t>
                      </a:r>
                      <a:endParaRPr lang="uk-UA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12</a:t>
                      </a:r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16</a:t>
                      </a:r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18</a:t>
                      </a:r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12</a:t>
                      </a:r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9</a:t>
                      </a:r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11</a:t>
                      </a:r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7</a:t>
                      </a:r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b="1" dirty="0" smtClean="0"/>
                        <a:t>10</a:t>
                      </a:r>
                      <a:endParaRPr lang="uk-UA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9</a:t>
                      </a:r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12</a:t>
                      </a:r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16</a:t>
                      </a:r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18</a:t>
                      </a:r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12</a:t>
                      </a:r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9</a:t>
                      </a:r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11</a:t>
                      </a:r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b="1" dirty="0" smtClean="0"/>
                        <a:t>11</a:t>
                      </a:r>
                      <a:endParaRPr lang="uk-UA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6</a:t>
                      </a:r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9</a:t>
                      </a:r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12</a:t>
                      </a:r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16</a:t>
                      </a:r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18</a:t>
                      </a:r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12</a:t>
                      </a:r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9</a:t>
                      </a:r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b="1" dirty="0" smtClean="0"/>
                        <a:t>Всього</a:t>
                      </a:r>
                      <a:endParaRPr lang="uk-UA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129</a:t>
                      </a:r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138</a:t>
                      </a:r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135</a:t>
                      </a:r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134</a:t>
                      </a:r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125</a:t>
                      </a:r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110</a:t>
                      </a:r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114</a:t>
                      </a:r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0" y="1142984"/>
          <a:ext cx="9144000" cy="4857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143636" y="3643314"/>
            <a:ext cx="23574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Нагородження путівками до дитячих таборів відпочинку</a:t>
            </a:r>
            <a:endParaRPr lang="uk-UA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leenolo\Desktop\123\82337816_765396143943596_540720937864003584_o.jpg"/>
          <p:cNvPicPr>
            <a:picLocks noChangeAspect="1" noChangeArrowheads="1"/>
          </p:cNvPicPr>
          <p:nvPr/>
        </p:nvPicPr>
        <p:blipFill>
          <a:blip r:embed="rId7" cstate="print"/>
          <a:srcRect t="30189"/>
          <a:stretch>
            <a:fillRect/>
          </a:stretch>
        </p:blipFill>
        <p:spPr bwMode="auto">
          <a:xfrm>
            <a:off x="428596" y="156615"/>
            <a:ext cx="2071702" cy="19150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0" name="Picture 4" descr="https://scontent-waw1-1.xx.fbcdn.net/v/t1.15752-9/84729683_567370560517608_3199431656888860672_n.jpg?_nc_cat=108&amp;_nc_ohc=Ka10n7gXVw4AX-Iwns1&amp;_nc_ht=scontent-waw1-1.xx&amp;oh=86f79de8a19514bba57cca5ed3125bda&amp;oe=5ED4838D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91360" y="285728"/>
            <a:ext cx="2381234" cy="17859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3" name="Picture 7" descr="C:\Users\leenolo\Desktop\123\82442780_765396193943591_5540575268596350976_o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857884" y="4929198"/>
            <a:ext cx="2928958" cy="17573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04" name="Picture 8" descr="C:\Users\leenolo\Desktop\123\79919075_523738258215778_8078452571716452352_n.jpg"/>
          <p:cNvPicPr>
            <a:picLocks noChangeAspect="1" noChangeArrowheads="1"/>
          </p:cNvPicPr>
          <p:nvPr/>
        </p:nvPicPr>
        <p:blipFill>
          <a:blip r:embed="rId10" cstate="print"/>
          <a:srcRect b="19355"/>
          <a:stretch>
            <a:fillRect/>
          </a:stretch>
        </p:blipFill>
        <p:spPr bwMode="auto">
          <a:xfrm>
            <a:off x="428596" y="4630364"/>
            <a:ext cx="2071702" cy="2227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6" name="Picture 10" descr="Світлина від Наталі Коломиі."/>
          <p:cNvPicPr>
            <a:picLocks noChangeAspect="1" noChangeArrowheads="1"/>
          </p:cNvPicPr>
          <p:nvPr/>
        </p:nvPicPr>
        <p:blipFill>
          <a:blip r:embed="rId11" cstate="print"/>
          <a:srcRect r="32031" b="28124"/>
          <a:stretch>
            <a:fillRect/>
          </a:stretch>
        </p:blipFill>
        <p:spPr bwMode="auto">
          <a:xfrm>
            <a:off x="3071802" y="4572008"/>
            <a:ext cx="2357454" cy="18697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08665" y="-142900"/>
            <a:ext cx="529895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err="1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Мотивація</a:t>
            </a:r>
            <a:r>
              <a:rPr lang="ru-RU" sz="4000" b="1" cap="none" spc="0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до </a:t>
            </a:r>
            <a:r>
              <a:rPr lang="ru-RU" sz="4000" b="1" cap="none" spc="0" dirty="0" err="1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успішної</a:t>
            </a:r>
            <a:endParaRPr lang="ru-RU" sz="4000" b="1" cap="none" spc="0" dirty="0" smtClean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r>
              <a:rPr lang="ru-RU" sz="4000" b="1" dirty="0" err="1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діяльності</a:t>
            </a:r>
            <a:r>
              <a:rPr lang="ru-RU" sz="40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4000" b="1" dirty="0" err="1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педагогів</a:t>
            </a:r>
            <a:endParaRPr lang="ru-RU" sz="4000" b="1" cap="none" spc="0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4337" name="Picture 1" descr="C:\Users\leenolo\Desktop\123\61672158_408848086371463_6660313426377572352_n.jpg"/>
          <p:cNvPicPr>
            <a:picLocks noChangeAspect="1" noChangeArrowheads="1"/>
          </p:cNvPicPr>
          <p:nvPr/>
        </p:nvPicPr>
        <p:blipFill>
          <a:blip r:embed="rId2" cstate="print"/>
          <a:srcRect t="25946"/>
          <a:stretch>
            <a:fillRect/>
          </a:stretch>
        </p:blipFill>
        <p:spPr bwMode="auto">
          <a:xfrm>
            <a:off x="142844" y="1142984"/>
            <a:ext cx="3285115" cy="1785950"/>
          </a:xfrm>
          <a:prstGeom prst="rect">
            <a:avLst/>
          </a:prstGeom>
          <a:noFill/>
        </p:spPr>
      </p:pic>
      <p:sp>
        <p:nvSpPr>
          <p:cNvPr id="6" name="Стрелка вниз 5"/>
          <p:cNvSpPr/>
          <p:nvPr/>
        </p:nvSpPr>
        <p:spPr>
          <a:xfrm>
            <a:off x="1714480" y="2928934"/>
            <a:ext cx="214314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4338" name="Picture 2" descr="C:\Users\leenolo\Desktop\123\50955196_354097078513231_6430460962972631040_n.jpg"/>
          <p:cNvPicPr>
            <a:picLocks noChangeAspect="1" noChangeArrowheads="1"/>
          </p:cNvPicPr>
          <p:nvPr/>
        </p:nvPicPr>
        <p:blipFill>
          <a:blip r:embed="rId3" cstate="print"/>
          <a:srcRect t="27427"/>
          <a:stretch>
            <a:fillRect/>
          </a:stretch>
        </p:blipFill>
        <p:spPr bwMode="auto">
          <a:xfrm>
            <a:off x="285720" y="3286124"/>
            <a:ext cx="3290325" cy="178595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85720" y="5072074"/>
            <a:ext cx="33575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Нагородження грамотами та подяками</a:t>
            </a:r>
            <a:endParaRPr lang="uk-UA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Выгнутая вниз стрелка 9"/>
          <p:cNvSpPr/>
          <p:nvPr/>
        </p:nvSpPr>
        <p:spPr>
          <a:xfrm rot="229481">
            <a:off x="1643042" y="5572140"/>
            <a:ext cx="3000396" cy="642942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14339" name="Picture 3" descr="C:\Users\leenolo\Desktop\123\54727430_375544559701816_7723301975118315520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3500438"/>
            <a:ext cx="2786050" cy="2089538"/>
          </a:xfrm>
          <a:prstGeom prst="rect">
            <a:avLst/>
          </a:prstGeom>
          <a:noFill/>
        </p:spPr>
      </p:pic>
      <p:pic>
        <p:nvPicPr>
          <p:cNvPr id="14340" name="Picture 4" descr="C:\Users\leenolo\Desktop\123\54514533_375544409701831_1964887382608052224_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0826" y="4357694"/>
            <a:ext cx="2476485" cy="1857364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4429124" y="6286520"/>
            <a:ext cx="47148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Врахування результатів роботи вчителя при атестації</a:t>
            </a:r>
            <a:endParaRPr lang="uk-UA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трелка вверх 13"/>
          <p:cNvSpPr/>
          <p:nvPr/>
        </p:nvSpPr>
        <p:spPr>
          <a:xfrm>
            <a:off x="6429388" y="3214686"/>
            <a:ext cx="214314" cy="35719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TextBox 14"/>
          <p:cNvSpPr txBox="1"/>
          <p:nvPr/>
        </p:nvSpPr>
        <p:spPr>
          <a:xfrm>
            <a:off x="4714876" y="2786058"/>
            <a:ext cx="42148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Об'єктивний розподіл тижневого навантаження</a:t>
            </a:r>
            <a:endParaRPr lang="uk-UA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2" name="Picture 6" descr="Світлина від Oksana Zhmud."/>
          <p:cNvPicPr>
            <a:picLocks noChangeAspect="1" noChangeArrowheads="1"/>
          </p:cNvPicPr>
          <p:nvPr/>
        </p:nvPicPr>
        <p:blipFill>
          <a:blip r:embed="rId6" cstate="print"/>
          <a:srcRect l="7750" r="30252"/>
          <a:stretch>
            <a:fillRect/>
          </a:stretch>
        </p:blipFill>
        <p:spPr bwMode="auto">
          <a:xfrm>
            <a:off x="5852203" y="1643050"/>
            <a:ext cx="1505879" cy="1214446"/>
          </a:xfrm>
          <a:prstGeom prst="rect">
            <a:avLst/>
          </a:prstGeom>
          <a:noFill/>
        </p:spPr>
      </p:pic>
      <p:pic>
        <p:nvPicPr>
          <p:cNvPr id="14344" name="Picture 8" descr="https://scontent-waw1-1.xx.fbcdn.net/v/t1.0-9/78277992_513731705883100_686189122242478080_n.jpg?_nc_cat=103&amp;_nc_ohc=7rLNFelIY48AX8cp5mA&amp;_nc_ht=scontent-waw1-1.xx&amp;oh=2d82d08fda1c3fd8705504b4d3cc5ce2&amp;oe=5ECA8F5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00430" y="1142984"/>
            <a:ext cx="2286016" cy="1285884"/>
          </a:xfrm>
          <a:prstGeom prst="rect">
            <a:avLst/>
          </a:prstGeom>
          <a:noFill/>
        </p:spPr>
      </p:pic>
      <p:pic>
        <p:nvPicPr>
          <p:cNvPr id="14346" name="Picture 10" descr="Світлина від Марії Буряківської.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29520" y="71438"/>
            <a:ext cx="1660915" cy="22145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3108" y="-142900"/>
            <a:ext cx="52695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Початкова</a:t>
            </a:r>
            <a:r>
              <a:rPr lang="ru-RU" sz="5400" b="1" cap="none" spc="0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5400" b="1" cap="none" spc="0" dirty="0" err="1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освіта</a:t>
            </a:r>
            <a:endParaRPr lang="ru-RU" sz="5400" b="1" cap="none" spc="0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642918"/>
            <a:ext cx="3945568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Ключові</a:t>
            </a:r>
            <a:endParaRPr lang="ru-RU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компетентності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НУШ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2357430"/>
            <a:ext cx="414340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Уміння навчатися впродовж життя;</a:t>
            </a:r>
          </a:p>
          <a:p>
            <a:pPr>
              <a:buFontTx/>
              <a:buChar char="-"/>
            </a:pPr>
            <a:r>
              <a:rPr lang="uk-UA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Вільне володіння державною мовою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Tx/>
              <a:buChar char="-"/>
            </a:pPr>
            <a:r>
              <a:rPr lang="uk-UA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Математична компетентність;</a:t>
            </a:r>
          </a:p>
          <a:p>
            <a:r>
              <a:rPr lang="uk-UA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компетентності в галузі природничих наук, техніки й технологій ;</a:t>
            </a:r>
          </a:p>
          <a:p>
            <a:pPr>
              <a:buFontTx/>
              <a:buChar char="-"/>
            </a:pPr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Інноваційність</a:t>
            </a:r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Tx/>
              <a:buChar char="-"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Екологічна компетентність;</a:t>
            </a:r>
          </a:p>
          <a:p>
            <a:pPr>
              <a:buFontTx/>
              <a:buChar char="-"/>
            </a:pPr>
            <a:r>
              <a:rPr lang="uk-UA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Інформаційно-комунікаційна компетентність;</a:t>
            </a:r>
          </a:p>
          <a:p>
            <a:pPr>
              <a:buFontTx/>
              <a:buChar char="-"/>
            </a:pPr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Громадянські та соціальні компетентності; </a:t>
            </a:r>
          </a:p>
          <a:p>
            <a:pPr>
              <a:buFontTx/>
              <a:buChar char="-"/>
            </a:pPr>
            <a:r>
              <a:rPr lang="uk-UA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ультурна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компетентність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uk-UA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ідприємливість</a:t>
            </a:r>
            <a:r>
              <a:rPr lang="uk-UA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та фінансова грамотність.</a:t>
            </a:r>
            <a:endParaRPr lang="ru-RU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uk-UA" dirty="0" smtClean="0"/>
          </a:p>
          <a:p>
            <a:endParaRPr lang="uk-UA" dirty="0" smtClean="0">
              <a:solidFill>
                <a:srgbClr val="002060"/>
              </a:solidFill>
            </a:endParaRPr>
          </a:p>
          <a:p>
            <a:endParaRPr lang="uk-UA" dirty="0"/>
          </a:p>
        </p:txBody>
      </p:sp>
      <p:pic>
        <p:nvPicPr>
          <p:cNvPr id="13319" name="Picture 7" descr="C:\Users\leenolo\Desktop\123\71153743_471471080109163_1528261900649889792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785793"/>
            <a:ext cx="2428892" cy="1816609"/>
          </a:xfrm>
          <a:prstGeom prst="rect">
            <a:avLst/>
          </a:prstGeom>
          <a:noFill/>
        </p:spPr>
      </p:pic>
      <p:pic>
        <p:nvPicPr>
          <p:cNvPr id="13321" name="Picture 9" descr="Світлина від Наталі Коломиі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2571744"/>
            <a:ext cx="2857520" cy="1889139"/>
          </a:xfrm>
          <a:prstGeom prst="rect">
            <a:avLst/>
          </a:prstGeom>
          <a:noFill/>
        </p:spPr>
      </p:pic>
      <p:pic>
        <p:nvPicPr>
          <p:cNvPr id="13323" name="Picture 11" descr="Світлина від Наталі Коломиі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496" y="4643446"/>
            <a:ext cx="2714644" cy="20303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71670" y="0"/>
            <a:ext cx="52431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err="1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Початкова</a:t>
            </a:r>
            <a:r>
              <a:rPr lang="ru-RU" sz="54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ланка</a:t>
            </a:r>
            <a:endParaRPr lang="ru-RU" sz="5400" b="1" cap="none" spc="0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282" y="1000108"/>
            <a:ext cx="87154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1.Новий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освітній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простір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2.Структура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навчального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тижня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3.Моніторинг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навчальних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досягнень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учнів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класу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4. ДПА 4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клас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;</a:t>
            </a:r>
          </a:p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Переформування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учнів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класах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рівнями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знань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подальшої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допрофільної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підготовки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uk-UA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leenolo\Desktop\123\60341352_400580067198265_7705852510837145600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857628"/>
            <a:ext cx="2666987" cy="2000240"/>
          </a:xfrm>
          <a:prstGeom prst="rect">
            <a:avLst/>
          </a:prstGeom>
          <a:noFill/>
        </p:spPr>
      </p:pic>
      <p:pic>
        <p:nvPicPr>
          <p:cNvPr id="2052" name="Picture 4" descr="Світлина від Наталі Коломиі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4071942"/>
            <a:ext cx="2960996" cy="2214578"/>
          </a:xfrm>
          <a:prstGeom prst="rect">
            <a:avLst/>
          </a:prstGeom>
          <a:noFill/>
        </p:spPr>
      </p:pic>
      <p:pic>
        <p:nvPicPr>
          <p:cNvPr id="2054" name="Picture 6" descr="Світлина від Наталі Коломиі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4500570"/>
            <a:ext cx="2571768" cy="19234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71736" y="-142900"/>
            <a:ext cx="46512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Середня</a:t>
            </a:r>
            <a:r>
              <a:rPr lang="ru-RU" sz="5400" b="1" cap="none" spc="0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ланка</a:t>
            </a:r>
            <a:endParaRPr lang="ru-RU" sz="5400" b="1" cap="none" spc="0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714356"/>
            <a:ext cx="878684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uk-UA" sz="3000" dirty="0" smtClean="0">
                <a:latin typeface="Times New Roman" pitchFamily="18" charset="0"/>
                <a:cs typeface="Times New Roman" pitchFamily="18" charset="0"/>
              </a:rPr>
              <a:t>Створення класів з поглибленим вивченням окремих предметів та класів академічного рівня; </a:t>
            </a:r>
          </a:p>
          <a:p>
            <a:pPr marL="342900" indent="-342900">
              <a:buFont typeface="+mj-lt"/>
              <a:buAutoNum type="arabicPeriod"/>
            </a:pPr>
            <a:r>
              <a:rPr lang="uk-UA" sz="3000" dirty="0" smtClean="0">
                <a:latin typeface="Times New Roman" pitchFamily="18" charset="0"/>
                <a:cs typeface="Times New Roman" pitchFamily="18" charset="0"/>
              </a:rPr>
              <a:t> Інформатизація кабінетів;</a:t>
            </a:r>
          </a:p>
          <a:p>
            <a:pPr marL="342900" indent="-342900">
              <a:buFont typeface="+mj-lt"/>
              <a:buAutoNum type="arabicPeriod"/>
            </a:pPr>
            <a:r>
              <a:rPr lang="uk-UA" sz="3000" dirty="0" smtClean="0">
                <a:latin typeface="Times New Roman" pitchFamily="18" charset="0"/>
                <a:cs typeface="Times New Roman" pitchFamily="18" charset="0"/>
              </a:rPr>
              <a:t> Моніторинг успішності учнів 5 – 9 класів.</a:t>
            </a:r>
          </a:p>
          <a:p>
            <a:endParaRPr lang="uk-UA" dirty="0"/>
          </a:p>
        </p:txBody>
      </p:sp>
      <p:pic>
        <p:nvPicPr>
          <p:cNvPr id="3074" name="Picture 2" descr="C:\Users\leenolo\Desktop\123\82184719_763328627483681_3209948498493440000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4857760"/>
            <a:ext cx="3857620" cy="1928810"/>
          </a:xfrm>
          <a:prstGeom prst="rect">
            <a:avLst/>
          </a:prstGeom>
          <a:noFill/>
        </p:spPr>
      </p:pic>
      <p:pic>
        <p:nvPicPr>
          <p:cNvPr id="3078" name="Picture 6" descr="Світлина від Наталі Коломиі."/>
          <p:cNvPicPr>
            <a:picLocks noChangeAspect="1" noChangeArrowheads="1"/>
          </p:cNvPicPr>
          <p:nvPr/>
        </p:nvPicPr>
        <p:blipFill>
          <a:blip r:embed="rId3" cstate="print"/>
          <a:srcRect b="20513"/>
          <a:stretch>
            <a:fillRect/>
          </a:stretch>
        </p:blipFill>
        <p:spPr bwMode="auto">
          <a:xfrm>
            <a:off x="5214942" y="2571744"/>
            <a:ext cx="3725124" cy="2214578"/>
          </a:xfrm>
          <a:prstGeom prst="rect">
            <a:avLst/>
          </a:prstGeom>
          <a:noFill/>
        </p:spPr>
      </p:pic>
      <p:pic>
        <p:nvPicPr>
          <p:cNvPr id="3080" name="Picture 8" descr="Світлина від Наталі Коломиі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2643183"/>
            <a:ext cx="3643338" cy="27249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57422" y="-142900"/>
            <a:ext cx="43212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Старша</a:t>
            </a:r>
            <a:r>
              <a:rPr lang="ru-RU" sz="5400" b="1" cap="none" spc="0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ланка</a:t>
            </a:r>
            <a:endParaRPr lang="ru-RU" sz="5400" b="1" cap="none" spc="0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5754" y="857232"/>
            <a:ext cx="835824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uk-UA" sz="3000" dirty="0" smtClean="0">
                <a:latin typeface="Times New Roman" pitchFamily="18" charset="0"/>
                <a:cs typeface="Times New Roman" pitchFamily="18" charset="0"/>
              </a:rPr>
              <a:t>Вибір профілів навчання;</a:t>
            </a:r>
          </a:p>
          <a:p>
            <a:pPr marL="342900" indent="-342900">
              <a:buFont typeface="+mj-lt"/>
              <a:buAutoNum type="arabicPeriod"/>
            </a:pPr>
            <a:r>
              <a:rPr lang="uk-UA" sz="3000" dirty="0" smtClean="0">
                <a:latin typeface="Times New Roman" pitchFamily="18" charset="0"/>
                <a:cs typeface="Times New Roman" pitchFamily="18" charset="0"/>
              </a:rPr>
              <a:t>Анкетування учнів та батьків;</a:t>
            </a:r>
          </a:p>
          <a:p>
            <a:pPr marL="342900" indent="-342900">
              <a:buFont typeface="+mj-lt"/>
              <a:buAutoNum type="arabicPeriod"/>
            </a:pPr>
            <a:r>
              <a:rPr lang="uk-UA" sz="3000" dirty="0" smtClean="0">
                <a:latin typeface="Times New Roman" pitchFamily="18" charset="0"/>
                <a:cs typeface="Times New Roman" pitchFamily="18" charset="0"/>
              </a:rPr>
              <a:t>Забезпечення відповідного рівня знань; </a:t>
            </a:r>
          </a:p>
          <a:p>
            <a:pPr marL="342900" indent="-342900">
              <a:buFont typeface="+mj-lt"/>
              <a:buAutoNum type="arabicPeriod"/>
            </a:pPr>
            <a:r>
              <a:rPr lang="uk-UA" sz="3000" dirty="0" smtClean="0">
                <a:latin typeface="Times New Roman" pitchFamily="18" charset="0"/>
                <a:cs typeface="Times New Roman" pitchFamily="18" charset="0"/>
              </a:rPr>
              <a:t>Залучення педагогів відповідного рівня до викладання у профільних класах</a:t>
            </a:r>
            <a:r>
              <a:rPr lang="uk-UA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endParaRPr lang="uk-UA" dirty="0" smtClean="0"/>
          </a:p>
        </p:txBody>
      </p:sp>
      <p:pic>
        <p:nvPicPr>
          <p:cNvPr id="5122" name="Picture 2" descr="Світлина від Наталі Коломиі.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142844" y="3357562"/>
            <a:ext cx="2928926" cy="2190593"/>
          </a:xfrm>
          <a:prstGeom prst="rect">
            <a:avLst/>
          </a:prstGeom>
          <a:noFill/>
        </p:spPr>
      </p:pic>
      <p:pic>
        <p:nvPicPr>
          <p:cNvPr id="5124" name="Picture 4" descr="Світлина від Наталі Коломиі.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>
            <a:off x="6072198" y="3286124"/>
            <a:ext cx="2714644" cy="2030327"/>
          </a:xfrm>
          <a:prstGeom prst="rect">
            <a:avLst/>
          </a:prstGeom>
          <a:noFill/>
        </p:spPr>
      </p:pic>
      <p:pic>
        <p:nvPicPr>
          <p:cNvPr id="5126" name="Picture 6" descr="Світлина від Наталі Коломиі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4286256"/>
            <a:ext cx="2857520" cy="21431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-71462"/>
            <a:ext cx="878687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Структура </a:t>
            </a:r>
            <a:r>
              <a:rPr lang="ru-RU" sz="5400" b="1" dirty="0" err="1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профільної</a:t>
            </a:r>
            <a:r>
              <a:rPr lang="ru-RU" sz="54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5400" b="1" dirty="0" err="1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освіти</a:t>
            </a:r>
            <a:endParaRPr lang="ru-RU" sz="5400" b="1" cap="none" spc="0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Пятно 1 4"/>
          <p:cNvSpPr/>
          <p:nvPr/>
        </p:nvSpPr>
        <p:spPr>
          <a:xfrm>
            <a:off x="428596" y="714356"/>
            <a:ext cx="3500462" cy="1571636"/>
          </a:xfrm>
          <a:prstGeom prst="irregularSeal1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Пятно 1 5"/>
          <p:cNvSpPr/>
          <p:nvPr/>
        </p:nvSpPr>
        <p:spPr>
          <a:xfrm>
            <a:off x="5143504" y="642918"/>
            <a:ext cx="3500462" cy="1571636"/>
          </a:xfrm>
          <a:prstGeom prst="irregularSeal1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Профільна освіта</a:t>
            </a:r>
          </a:p>
          <a:p>
            <a:pPr algn="ctr"/>
            <a:endParaRPr lang="uk-UA" dirty="0"/>
          </a:p>
        </p:txBody>
      </p:sp>
      <p:sp>
        <p:nvSpPr>
          <p:cNvPr id="7" name="TextBox 6"/>
          <p:cNvSpPr txBox="1"/>
          <p:nvPr/>
        </p:nvSpPr>
        <p:spPr>
          <a:xfrm>
            <a:off x="1214414" y="1142984"/>
            <a:ext cx="1928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Допрофільна освіта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285720" y="3571876"/>
            <a:ext cx="4286280" cy="3143272"/>
          </a:xfrm>
          <a:prstGeom prst="horizontalScroll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Горизонтальный свиток 9"/>
          <p:cNvSpPr/>
          <p:nvPr/>
        </p:nvSpPr>
        <p:spPr>
          <a:xfrm>
            <a:off x="4643438" y="3571876"/>
            <a:ext cx="4286280" cy="3143272"/>
          </a:xfrm>
          <a:prstGeom prst="horizontalScroll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Блок-схема: подготовка 10"/>
          <p:cNvSpPr/>
          <p:nvPr/>
        </p:nvSpPr>
        <p:spPr>
          <a:xfrm>
            <a:off x="357158" y="2357430"/>
            <a:ext cx="4143404" cy="1500198"/>
          </a:xfrm>
          <a:prstGeom prst="flowChartPreparation">
            <a:avLst/>
          </a:prstGeom>
          <a:blipFill>
            <a:blip r:embed="rId4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Блок-схема: подготовка 11"/>
          <p:cNvSpPr/>
          <p:nvPr/>
        </p:nvSpPr>
        <p:spPr>
          <a:xfrm>
            <a:off x="4714876" y="2357430"/>
            <a:ext cx="4143404" cy="1500198"/>
          </a:xfrm>
          <a:prstGeom prst="flowChartPreparation">
            <a:avLst/>
          </a:prstGeom>
          <a:blipFill>
            <a:blip r:embed="rId4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3" name="TextBox 12"/>
          <p:cNvSpPr txBox="1"/>
          <p:nvPr/>
        </p:nvSpPr>
        <p:spPr>
          <a:xfrm>
            <a:off x="1000100" y="2514423"/>
            <a:ext cx="27860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Мета: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Виявлення інтересів, перевірка можливостей учнів</a:t>
            </a:r>
            <a:r>
              <a:rPr lang="uk-UA" sz="2000" dirty="0" smtClean="0"/>
              <a:t>.</a:t>
            </a:r>
            <a:endParaRPr lang="uk-UA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5286380" y="2428868"/>
            <a:ext cx="33575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Мета: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Задоволення потреб розвитку здібностей  особистості в певній галузі пізнавальної діяльності.</a:t>
            </a:r>
            <a:endParaRPr lang="uk-UA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714348" y="4000504"/>
            <a:ext cx="37147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FF0000"/>
                </a:solidFill>
              </a:rPr>
              <a:t>Завдання:</a:t>
            </a:r>
          </a:p>
          <a:p>
            <a:pPr>
              <a:buFontTx/>
              <a:buChar char="-"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створення умов для виявлення нахилів і здібностей учнів; </a:t>
            </a:r>
          </a:p>
          <a:p>
            <a:pPr>
              <a:buFontTx/>
              <a:buChar char="-"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формування практичного досвіду та інтересів у різних сферах пізнавальної діяльності; </a:t>
            </a:r>
          </a:p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- орієнтація на вибір профілю навчання в старшій школі.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43504" y="4000504"/>
            <a:ext cx="37147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FF0000"/>
                </a:solidFill>
              </a:rPr>
              <a:t>Завдання:</a:t>
            </a:r>
          </a:p>
          <a:p>
            <a:pPr>
              <a:buFontTx/>
              <a:buChar char="-"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розвиток творчої самостійності; </a:t>
            </a:r>
          </a:p>
          <a:p>
            <a:pPr>
              <a:buFontTx/>
              <a:buChar char="-"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створення умов для подальшої професійної підготовки, вибору професії або сфери діяльності; </a:t>
            </a:r>
          </a:p>
          <a:p>
            <a:pPr>
              <a:buFontTx/>
              <a:buChar char="-"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формування системи уявлень, ціннісних орієнтирів, дослідницьких умінь і навичок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428604"/>
            <a:ext cx="8786842" cy="56323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7200" b="1" cap="none" spc="0" dirty="0" err="1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</a:rPr>
              <a:t>Вчимо</a:t>
            </a:r>
            <a:r>
              <a:rPr lang="ru-RU" sz="7200" b="1" cap="none" spc="0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</a:rPr>
              <a:t>!</a:t>
            </a:r>
          </a:p>
          <a:p>
            <a:r>
              <a:rPr lang="ru-RU" sz="72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</a:rPr>
              <a:t>Творимо!</a:t>
            </a:r>
          </a:p>
          <a:p>
            <a:r>
              <a:rPr lang="ru-RU" sz="7200" b="1" cap="none" spc="0" dirty="0" err="1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</a:rPr>
              <a:t>Шукаємо</a:t>
            </a:r>
            <a:r>
              <a:rPr lang="ru-RU" sz="7200" b="1" cap="none" spc="0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</a:rPr>
              <a:t>!</a:t>
            </a:r>
          </a:p>
          <a:p>
            <a:r>
              <a:rPr lang="ru-RU" sz="72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</a:rPr>
              <a:t>До вершин </a:t>
            </a:r>
            <a:r>
              <a:rPr lang="ru-RU" sz="7200" b="1" dirty="0" err="1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</a:rPr>
              <a:t>педагогічної</a:t>
            </a:r>
            <a:endParaRPr lang="ru-RU" sz="7200" b="1" dirty="0" smtClean="0">
              <a:ln w="18000">
                <a:solidFill>
                  <a:srgbClr val="FF0000"/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Monotype Corsiva" pitchFamily="66" charset="0"/>
            </a:endParaRPr>
          </a:p>
          <a:p>
            <a:r>
              <a:rPr lang="ru-RU" sz="7200" b="1" dirty="0" err="1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</a:rPr>
              <a:t>м</a:t>
            </a:r>
            <a:r>
              <a:rPr lang="ru-RU" sz="7200" b="1" cap="none" spc="0" dirty="0" err="1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</a:rPr>
              <a:t>айстерності</a:t>
            </a:r>
            <a:r>
              <a:rPr lang="ru-RU" sz="7200" b="1" cap="none" spc="0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7200" b="1" cap="none" spc="0" dirty="0" err="1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</a:rPr>
              <a:t>злітаємо</a:t>
            </a:r>
            <a:r>
              <a:rPr lang="ru-RU" sz="7200" b="1" cap="none" spc="0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</a:rPr>
              <a:t>.</a:t>
            </a:r>
            <a:endParaRPr lang="ru-RU" sz="7200" b="1" cap="none" spc="0" dirty="0">
              <a:ln w="18000">
                <a:solidFill>
                  <a:srgbClr val="FF0000"/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026" name="Picture 2" descr="C:\Users\leenolo\Desktop\123\53874931_372429126680026_7223511130692386816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285728"/>
            <a:ext cx="4667283" cy="35004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57356" y="428604"/>
            <a:ext cx="53890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Проблема </a:t>
            </a:r>
            <a:r>
              <a:rPr lang="ru-RU" sz="5400" b="1" cap="none" spc="0" dirty="0" err="1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школи</a:t>
            </a:r>
            <a:endParaRPr lang="ru-RU" sz="5400" b="1" cap="none" spc="0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1285860"/>
            <a:ext cx="850112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Удосконалення системи </a:t>
            </a:r>
            <a:r>
              <a:rPr lang="uk-UA" sz="3200" dirty="0" err="1" smtClean="0">
                <a:latin typeface="Times New Roman" pitchFamily="18" charset="0"/>
                <a:cs typeface="Times New Roman" pitchFamily="18" charset="0"/>
              </a:rPr>
              <a:t>навчально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  – виховної роботи, з метою розвитку творчої індивідуальної особистості та професійної компетентності педагогічних кадрів, як шлях до підвищення освітніх послуг.</a:t>
            </a:r>
            <a:endParaRPr lang="uk-UA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leenolo\Desktop\123\75603860_504772360112368_7798237119935152128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52988">
            <a:off x="901698" y="4016644"/>
            <a:ext cx="3298683" cy="246714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075" name="Picture 3" descr="C:\Users\leenolo\Desktop\123\75640648_504772220112382_4169649143964237824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79990">
            <a:off x="5566626" y="4092871"/>
            <a:ext cx="3138653" cy="234745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1538" y="-142900"/>
            <a:ext cx="67374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Управлінський</a:t>
            </a:r>
            <a:r>
              <a:rPr lang="ru-RU" sz="5400" b="1" cap="none" spc="0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аспект</a:t>
            </a:r>
            <a:endParaRPr lang="ru-RU" sz="5400" b="1" cap="none" spc="0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642918"/>
            <a:ext cx="8929718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Гармонізація дій усіх учасників освітнього процесу , створення сприятливого мікроклімату для продуктивної творчої діяльності.</a:t>
            </a:r>
          </a:p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Основні завдання:</a:t>
            </a:r>
          </a:p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1. Забезпечити подальше функціонування державно – громадської моделі управління , розробити додаткові заходи спрямовані на подальше управління школою, створення умов щодо рівного доступу до якісної освіти.</a:t>
            </a:r>
          </a:p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2. Упровадження у практичну діяльність засад концепції НУШ</a:t>
            </a:r>
          </a:p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3. Удосконалювати роботу щодо повного охоплення дітей та підлітків шкільного віку різними формами навчання.</a:t>
            </a:r>
          </a:p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4. Створення умов для підготовки вчителів, здатних успішно втілювати в життя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особистісно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– зорієнтовану творчу педагогіку.</a:t>
            </a:r>
          </a:p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5. Виконання завдань спрямованих на забезпечення раціонального харчування школярів відповідно до натуральних та фізіологічних норм.</a:t>
            </a:r>
          </a:p>
          <a:p>
            <a:endParaRPr lang="uk-UA" sz="2600" dirty="0" smtClean="0"/>
          </a:p>
          <a:p>
            <a:endParaRPr lang="uk-UA" sz="2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28662" y="0"/>
            <a:ext cx="72319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Управлінські</a:t>
            </a:r>
            <a:r>
              <a:rPr lang="ru-RU" sz="5400" b="1" cap="none" spc="0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5400" b="1" cap="none" spc="0" dirty="0" err="1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проблеми</a:t>
            </a:r>
            <a:endParaRPr lang="ru-RU" sz="5400" b="1" cap="none" spc="0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857232"/>
            <a:ext cx="8715436" cy="6109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uk-UA" sz="2300" dirty="0" smtClean="0">
                <a:latin typeface="Times New Roman" pitchFamily="18" charset="0"/>
                <a:cs typeface="Times New Roman" pitchFamily="18" charset="0"/>
              </a:rPr>
              <a:t>Підвищення кваліфікації кадрів.</a:t>
            </a:r>
          </a:p>
          <a:p>
            <a:pPr marL="342900" indent="-342900">
              <a:buAutoNum type="arabicPeriod"/>
            </a:pPr>
            <a:r>
              <a:rPr lang="uk-UA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300" dirty="0" smtClean="0">
                <a:latin typeface="Times New Roman" pitchFamily="18" charset="0"/>
                <a:cs typeface="Times New Roman" pitchFamily="18" charset="0"/>
              </a:rPr>
              <a:t>Робота педагогічного колективу. Формування специфічних умінь і навичок, як необхідних складових до профільного і                навчання.</a:t>
            </a:r>
          </a:p>
          <a:p>
            <a:pPr marL="342900" indent="-342900">
              <a:buAutoNum type="arabicPeriod"/>
            </a:pPr>
            <a:r>
              <a:rPr lang="uk-UA" sz="2300" dirty="0" smtClean="0">
                <a:latin typeface="Times New Roman" pitchFamily="18" charset="0"/>
                <a:cs typeface="Times New Roman" pitchFamily="18" charset="0"/>
              </a:rPr>
              <a:t>Оптимальні умови для впровадження оновленого змісту освіти та новітніх технологій під час роботи із здобування освіти, педагогами, батьками.</a:t>
            </a:r>
          </a:p>
          <a:p>
            <a:pPr marL="342900" indent="-342900">
              <a:buAutoNum type="arabicPeriod"/>
            </a:pPr>
            <a:r>
              <a:rPr lang="uk-UA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300" dirty="0" smtClean="0">
                <a:latin typeface="Times New Roman" pitchFamily="18" charset="0"/>
                <a:cs typeface="Times New Roman" pitchFamily="18" charset="0"/>
              </a:rPr>
              <a:t>Створення </a:t>
            </a:r>
            <a:r>
              <a:rPr lang="uk-UA" sz="2300" dirty="0" err="1" smtClean="0">
                <a:latin typeface="Times New Roman" pitchFamily="18" charset="0"/>
                <a:cs typeface="Times New Roman" pitchFamily="18" charset="0"/>
              </a:rPr>
              <a:t>розвивально</a:t>
            </a:r>
            <a:r>
              <a:rPr lang="uk-UA" sz="2300" dirty="0" smtClean="0">
                <a:latin typeface="Times New Roman" pitchFamily="18" charset="0"/>
                <a:cs typeface="Times New Roman" pitchFamily="18" charset="0"/>
              </a:rPr>
              <a:t> – освітнього простору з метою врахування індивідуальних особливостей і можливостей само актуалізації та самореалізації учнів.</a:t>
            </a:r>
          </a:p>
          <a:p>
            <a:pPr marL="342900" indent="-342900">
              <a:buAutoNum type="arabicPeriod"/>
            </a:pPr>
            <a:r>
              <a:rPr lang="uk-UA" sz="2300" dirty="0" smtClean="0">
                <a:latin typeface="Times New Roman" pitchFamily="18" charset="0"/>
                <a:cs typeface="Times New Roman" pitchFamily="18" charset="0"/>
              </a:rPr>
              <a:t>  Капітальний ремонт системи опалення, електромережі.</a:t>
            </a:r>
          </a:p>
          <a:p>
            <a:pPr marL="342900" indent="-342900">
              <a:buAutoNum type="arabicPeriod"/>
            </a:pPr>
            <a:r>
              <a:rPr lang="uk-UA" sz="2300" dirty="0" smtClean="0">
                <a:latin typeface="Times New Roman" pitchFamily="18" charset="0"/>
                <a:cs typeface="Times New Roman" pitchFamily="18" charset="0"/>
              </a:rPr>
              <a:t>Забезпечення навчальних кабінетів сучасними засобами навчання.</a:t>
            </a:r>
          </a:p>
          <a:p>
            <a:pPr marL="342900" indent="-342900">
              <a:buAutoNum type="arabicPeriod"/>
            </a:pPr>
            <a:r>
              <a:rPr lang="uk-UA" sz="2300" dirty="0" smtClean="0">
                <a:latin typeface="Times New Roman" pitchFamily="18" charset="0"/>
                <a:cs typeface="Times New Roman" pitchFamily="18" charset="0"/>
              </a:rPr>
              <a:t>Капітальний ремонт шкільної їдальні, гардеробу, коридорів І та ІІ поверхів, заміна вікон адміністративних приміщень.</a:t>
            </a:r>
          </a:p>
          <a:p>
            <a:pPr marL="342900" indent="-342900">
              <a:buAutoNum type="arabicPeriod"/>
            </a:pPr>
            <a:r>
              <a:rPr lang="uk-UA" sz="2300" dirty="0" smtClean="0">
                <a:latin typeface="Times New Roman" pitchFamily="18" charset="0"/>
                <a:cs typeface="Times New Roman" pitchFamily="18" charset="0"/>
              </a:rPr>
              <a:t>Обладнання медичного кабінету, </a:t>
            </a:r>
            <a:r>
              <a:rPr lang="uk-UA" sz="2300" dirty="0" err="1" smtClean="0">
                <a:latin typeface="Times New Roman" pitchFamily="18" charset="0"/>
                <a:cs typeface="Times New Roman" pitchFamily="18" charset="0"/>
              </a:rPr>
              <a:t>кабінету</a:t>
            </a:r>
            <a:r>
              <a:rPr lang="uk-UA" sz="2300" dirty="0" smtClean="0">
                <a:latin typeface="Times New Roman" pitchFamily="18" charset="0"/>
                <a:cs typeface="Times New Roman" pitchFamily="18" charset="0"/>
              </a:rPr>
              <a:t> психолога, шкільної майстерні.    </a:t>
            </a:r>
            <a:endParaRPr lang="uk-UA" sz="23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85918" y="0"/>
            <a:ext cx="53335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Шляхи </a:t>
            </a:r>
            <a:r>
              <a:rPr lang="ru-RU" sz="5400" b="1" cap="none" spc="0" dirty="0" err="1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реалізації</a:t>
            </a:r>
            <a:endParaRPr lang="ru-RU" sz="5400" b="1" cap="none" spc="0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844" y="785794"/>
            <a:ext cx="871543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Упровадження нових організаційних форм освітнього процесу на основі інноваційних технологій , використання ІКТ, хмарні сервіси, технології дистанційного навчання.</a:t>
            </a:r>
          </a:p>
          <a:p>
            <a:pPr marL="342900" indent="-342900">
              <a:buAutoNum type="arabicPeriod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Дотримання технологій партнерства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“вчителі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– діти -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батьки”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Переорієнтація та самореалізація особистості, варіативність у реалізації освітніх ідей. </a:t>
            </a:r>
          </a:p>
          <a:p>
            <a:pPr marL="342900" indent="-342900">
              <a:buAutoNum type="arabicPeriod"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Встановлення міцних зв'язків між системою основної та додаткової освіти з метою створення нових освітніх програм на інтегративній основі.</a:t>
            </a:r>
          </a:p>
          <a:p>
            <a:pPr marL="342900" indent="-342900">
              <a:buAutoNum type="arabicPeriod"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Сприятливі відносини з місцевими органами самоврядування, меценатами.</a:t>
            </a:r>
          </a:p>
          <a:p>
            <a:pPr marL="342900" indent="-342900">
              <a:buAutoNum type="arabicPeriod"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Активізація діяльності учнів . Самоврядування.</a:t>
            </a:r>
          </a:p>
          <a:p>
            <a:pPr marL="342900" indent="-342900">
              <a:buAutoNum type="arabicPeriod"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Спрямування творчості учасників освітнього процесу, підтриманні ініціативи кожного учасника освітнього процесу. 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00100" y="0"/>
            <a:ext cx="72667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Методологічний</a:t>
            </a:r>
            <a:r>
              <a:rPr lang="ru-RU" sz="5400" b="1" cap="none" spc="0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аспект</a:t>
            </a:r>
            <a:endParaRPr lang="ru-RU" sz="5400" b="1" cap="none" spc="0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857232"/>
            <a:ext cx="835824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Основні завдання:</a:t>
            </a:r>
          </a:p>
          <a:p>
            <a:pPr marL="457200" indent="-457200">
              <a:buAutoNum type="arabicPeriod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Зорієнтувати педагогів на оновлення підходів у роботі  з урахуванням змін НУШ.</a:t>
            </a:r>
          </a:p>
          <a:p>
            <a:pPr marL="457200" indent="-457200">
              <a:buAutoNum type="arabicPeriod"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Сприяти залученню учасників освітнього процесу до використання засобів на освітній платформі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Ed-era.</a:t>
            </a:r>
          </a:p>
          <a:p>
            <a:pPr marL="457200" indent="-457200">
              <a:buAutoNum type="arabicPeriod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Координація індивідуальної професійної траєкторії кожного педагога.</a:t>
            </a:r>
          </a:p>
          <a:p>
            <a:pPr marL="457200" indent="-457200">
              <a:buAutoNum type="arabicPeriod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Спрямування діяльності обдарованої молоді за допомогою мудрого керівництва з боку педагогічного колективу.</a:t>
            </a:r>
          </a:p>
          <a:p>
            <a:pPr marL="457200" indent="-457200">
              <a:buAutoNum type="arabicPeriod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Процес кваліфікованої підготовки педагогів через проведення семінарів, тренінгів, експериментальної діяльності.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071670" y="0"/>
            <a:ext cx="53335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Шляхи </a:t>
            </a:r>
            <a:r>
              <a:rPr lang="ru-RU" sz="5400" b="1" cap="none" spc="0" dirty="0" err="1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реалізації</a:t>
            </a:r>
            <a:endParaRPr lang="ru-RU" sz="5400" b="1" cap="none" spc="0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20" y="857232"/>
            <a:ext cx="8643998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Моніторинг рівня професійної компетентності вчителя.</a:t>
            </a:r>
          </a:p>
          <a:p>
            <a:pPr marL="342900" indent="-342900">
              <a:buAutoNum type="arabicPeriod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Партнерство вчителя та учнів – спільна відповідальність за результати освітнього процесу.</a:t>
            </a:r>
          </a:p>
          <a:p>
            <a:pPr marL="342900" indent="-342900">
              <a:buAutoNum type="arabicPeriod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Створити умови для  само проектування вчителями педагогічної діяльності.</a:t>
            </a:r>
          </a:p>
          <a:p>
            <a:pPr marL="342900" indent="-342900">
              <a:buAutoNum type="arabicPeriod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Реалізація особистісного досвіду педагогів на основі модернізації освітнього процесу середовища.</a:t>
            </a:r>
          </a:p>
          <a:p>
            <a:pPr marL="342900" indent="-342900">
              <a:buAutoNum type="arabicPeriod"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Всебічний професійний розвиток вчителів і участь у Міжнародних, Всеукраїнських, обласних, районних, шкільних , педагогічних конкурсах.</a:t>
            </a:r>
          </a:p>
          <a:p>
            <a:pPr marL="342900" indent="-342900"/>
            <a:endParaRPr lang="uk-UA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06" y="856357"/>
            <a:ext cx="871543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Основні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завдання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Виховання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почуття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любові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Батьківщини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свого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народу як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основи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духовного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особистості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шанобливе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ставлення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історичних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пам'яток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Сприяти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формуванню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навичок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самоврядування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соціальної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активності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відповідальності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процесі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практичної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громадської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правової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культури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вільного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володіння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державною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мовою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засвоєння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основ державного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кримінального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права,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активної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протидії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випадкам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порушення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законів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Підготовка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випускників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школи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свідомого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вибору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професії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навчального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закладу для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продовження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Залучення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учнів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активної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екологічної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формування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основ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естетичної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культури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гармонійний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розвиток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духовного,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фізичного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психічного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здоров'я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Затвердження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культури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здорового способу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28794" y="0"/>
            <a:ext cx="52447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Виховний</a:t>
            </a:r>
            <a:r>
              <a:rPr lang="ru-RU" sz="5400" b="1" cap="none" spc="0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аспект</a:t>
            </a:r>
            <a:endParaRPr lang="ru-RU" sz="5400" b="1" cap="none" spc="0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1486</Words>
  <Application>Microsoft Office PowerPoint</Application>
  <PresentationFormat>Экран (4:3)</PresentationFormat>
  <Paragraphs>408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Microsoft</dc:creator>
  <cp:lastModifiedBy>Microsoft</cp:lastModifiedBy>
  <cp:revision>34</cp:revision>
  <dcterms:created xsi:type="dcterms:W3CDTF">2020-02-03T15:45:56Z</dcterms:created>
  <dcterms:modified xsi:type="dcterms:W3CDTF">2020-05-04T10:02:20Z</dcterms:modified>
</cp:coreProperties>
</file>