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59" r:id="rId3"/>
    <p:sldId id="260" r:id="rId4"/>
    <p:sldId id="283" r:id="rId5"/>
    <p:sldId id="262" r:id="rId6"/>
    <p:sldId id="284" r:id="rId7"/>
    <p:sldId id="279" r:id="rId8"/>
    <p:sldId id="280" r:id="rId9"/>
    <p:sldId id="282" r:id="rId10"/>
    <p:sldId id="281" r:id="rId11"/>
    <p:sldId id="264" r:id="rId12"/>
    <p:sldId id="266" r:id="rId13"/>
    <p:sldId id="268" r:id="rId14"/>
    <p:sldId id="269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78045576635276E-2"/>
          <c:y val="3.5007874015748029E-2"/>
          <c:w val="0.64843343736783676"/>
          <c:h val="0.800425878606080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учнів, які продовжили навчання   в школі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636-47AE-8DD5-14C288D69EC9}"/>
              </c:ext>
            </c:extLst>
          </c:dPt>
          <c:dLbls>
            <c:dLbl>
              <c:idx val="0"/>
              <c:layout>
                <c:manualLayout>
                  <c:x val="2.9641897865689995E-3"/>
                  <c:y val="8.9360441432433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36-47AE-8DD5-14C288D69EC9}"/>
                </c:ext>
              </c:extLst>
            </c:dLbl>
            <c:dLbl>
              <c:idx val="1"/>
              <c:layout>
                <c:manualLayout>
                  <c:x val="0"/>
                  <c:y val="0.11522793763655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36-47AE-8DD5-14C288D69EC9}"/>
                </c:ext>
              </c:extLst>
            </c:dLbl>
            <c:dLbl>
              <c:idx val="2"/>
              <c:layout>
                <c:manualLayout>
                  <c:x val="1.4820948932844453E-3"/>
                  <c:y val="0.16931452060882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36-47AE-8DD5-14C288D69E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latin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2016-2017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36-47AE-8DD5-14C288D69E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учнів, які продовжили навчання  в інших закладах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0374664252991498E-2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36-47AE-8DD5-14C288D69EC9}"/>
                </c:ext>
              </c:extLst>
            </c:dLbl>
            <c:dLbl>
              <c:idx val="1"/>
              <c:layout>
                <c:manualLayout>
                  <c:x val="-1.4820948932844996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36-47AE-8DD5-14C288D69E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latin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2016-2017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36-47AE-8DD5-14C288D69E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34357760"/>
        <c:axId val="134359296"/>
        <c:axId val="0"/>
      </c:bar3DChart>
      <c:catAx>
        <c:axId val="13435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b" anchorCtr="0"/>
          <a:lstStyle/>
          <a:p>
            <a:pPr>
              <a:defRPr sz="2000" b="1" baseline="0">
                <a:latin typeface="Times New Roman" pitchFamily="18" charset="0"/>
              </a:defRPr>
            </a:pPr>
            <a:endParaRPr lang="uk-UA"/>
          </a:p>
        </c:txPr>
        <c:crossAx val="134359296"/>
        <c:crosses val="autoZero"/>
        <c:auto val="1"/>
        <c:lblAlgn val="ctr"/>
        <c:lblOffset val="100"/>
        <c:noMultiLvlLbl val="0"/>
      </c:catAx>
      <c:valAx>
        <c:axId val="13435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577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 baseline="0">
              <a:latin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0384-3837-4CBE-987E-6ED0D72699B3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3236A-CE18-4FB6-8959-3CD00B0D57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46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3236A-CE18-4FB6-8959-3CD00B0D57A6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09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3236A-CE18-4FB6-8959-3CD00B0D57A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589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70A5-36BC-4C03-AFDF-0244783CE643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3A4A9-E754-4706-83E0-2FEEBFF6442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9C7C1-B7DB-4E7E-A536-8DBE568F480B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65F9-B6C5-4592-A821-F41FE1EEC1B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31ED-AA08-4FD0-A43B-26771B9597BB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2F46-93DF-45A8-942E-718B86B7D1D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8D46-25EF-4BCA-AFE8-7A2BEAD77C56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3DFB1-6359-485E-BDE9-1F37BFBA4B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BDA9-59B8-4A61-AD03-9907769B8EA2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B895-86A1-4146-AF95-C4B1F41964D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C4E19-DB18-4EF0-B808-060B81495E64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4256-E05A-4E4B-A535-177894C0AE0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B0D70-4A08-4A50-A205-59F7E07316C1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6304-A8C3-43B5-A321-A548AE44B6E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021B-E762-4258-9208-0529D75F0348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A941-D33F-43A5-88AB-67484EED03A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D9AD-AEF1-4ABE-BF40-225669926244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3140-5067-45A8-A431-CF3D4D1C524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0B62-D2B7-48DF-B042-52686E7C63E4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A2F9-63B2-4DCF-805F-B355A8B3295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2119-5F31-4F36-8359-0A5CCF60FBFA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8BE4-B69D-4668-99FF-E66A16F4AC2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7FCE94-9817-4457-9E93-EE929416698B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F5E2C-B33E-4362-B222-7AE73009039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1" r:id="rId4"/>
    <p:sldLayoutId id="2147483767" r:id="rId5"/>
    <p:sldLayoutId id="2147483762" r:id="rId6"/>
    <p:sldLayoutId id="2147483768" r:id="rId7"/>
    <p:sldLayoutId id="2147483769" r:id="rId8"/>
    <p:sldLayoutId id="2147483770" r:id="rId9"/>
    <p:sldLayoutId id="2147483763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iv-oblosvita.gov.ua/images/banners/2015/05_2015/MON_178_2005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2291" name="Содержимое 4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ЗВІТ   ДИРЕКТОРА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Постійненської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загальноосвітньої   школи   І-ІІІ   ступенів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Жука Олександра Миколайовича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2019-2020 навчальний рік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1507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13787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Організація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різних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форм </a:t>
            </a:r>
          </a:p>
          <a:p>
            <a:pPr algn="ctr"/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позаурочної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навчально-виховної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роботи</a:t>
            </a:r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 рахунок державних коштів </a:t>
            </a:r>
            <a:r>
              <a:rPr lang="uk-UA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фінансується</a:t>
            </a:r>
            <a:r>
              <a:rPr lang="en-US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uk-UA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позакласна робота з фізичної культури  (гурток </a:t>
            </a:r>
            <a:r>
              <a:rPr lang="uk-UA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 “Баскетболу” і «Волейболу» (</a:t>
            </a:r>
            <a:r>
              <a:rPr lang="uk-UA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тренер </a:t>
            </a:r>
            <a:r>
              <a:rPr lang="uk-UA" sz="260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Н.Демчук) </a:t>
            </a:r>
            <a:endParaRPr lang="uk-UA" sz="26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26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Учні школи беруть участь в олімпіадах, конкурсах, спортивних змаганнях.</a:t>
            </a:r>
          </a:p>
          <a:p>
            <a:pPr algn="ctr"/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Підвіз здійснюється за бюджетні </a:t>
            </a:r>
            <a:r>
              <a:rPr lang="uk-UA" sz="26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кошти згідно договору укладеного з перевізником.</a:t>
            </a:r>
            <a:endParaRPr lang="uk-UA" sz="26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Участь в інтелектуальних конкурсах типу “Кенгуру” (математика); “Соняшник” (українська мова); “</a:t>
            </a:r>
            <a:r>
              <a:rPr lang="uk-UA" sz="2600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Геліантус</a:t>
            </a:r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” (біологія, фізика, хімія); “Левеня” (фізика) та ін. відбувається за рахунок </a:t>
            </a:r>
            <a:r>
              <a:rPr lang="uk-UA" sz="2600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оргвнесків</a:t>
            </a:r>
            <a:r>
              <a:rPr lang="uk-UA" sz="26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які сплачують батьки.</a:t>
            </a:r>
          </a:p>
          <a:p>
            <a:pPr algn="ctr"/>
            <a:endParaRPr lang="ru-RU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2531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9646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 результатами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участі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у</a:t>
            </a:r>
            <a:r>
              <a:rPr lang="ru-RU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другому </a:t>
            </a:r>
            <a:r>
              <a:rPr lang="ru-RU" sz="2400" b="1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турі</a:t>
            </a:r>
            <a:r>
              <a:rPr lang="ru-RU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всеукраїнських</a:t>
            </a:r>
            <a:r>
              <a:rPr lang="ru-RU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олімпіад</a:t>
            </a:r>
            <a:endParaRPr lang="ru-RU" sz="2400" b="1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  2019-2020 навчальному році учні школи зайняли 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4 призові місця</a:t>
            </a:r>
          </a:p>
          <a:p>
            <a:pPr algn="ctr"/>
            <a:endParaRPr lang="uk-UA" sz="2000" b="1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just"/>
            <a:r>
              <a:rPr lang="uk-UA" sz="22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Хімія </a:t>
            </a:r>
            <a:r>
              <a:rPr lang="uk-UA" sz="2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– 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ІІІ</a:t>
            </a:r>
            <a:r>
              <a:rPr lang="uk-UA" sz="22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місце 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(Шабаровська Софія 7 клас, вчитель Дубровик Г.О)</a:t>
            </a:r>
          </a:p>
          <a:p>
            <a:pPr algn="just"/>
            <a:r>
              <a:rPr lang="uk-UA" sz="22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             ІІІ місце (Забейда Михайло 8 клас, вчитель Дубровик Г.О.)</a:t>
            </a:r>
          </a:p>
          <a:p>
            <a:pPr algn="just"/>
            <a:endParaRPr lang="uk-UA" sz="2200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r>
              <a:rPr lang="uk-UA" sz="22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Географія </a:t>
            </a:r>
            <a:r>
              <a:rPr lang="uk-UA" sz="22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– ІІІ місце 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(</a:t>
            </a:r>
            <a:r>
              <a:rPr lang="uk-UA" sz="2200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Алейник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Олена 10 клас, вчитель Переходько Р.І.)</a:t>
            </a:r>
          </a:p>
          <a:p>
            <a:endParaRPr lang="uk-UA" sz="2200" b="1" dirty="0" smtClean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r>
              <a:rPr lang="uk-UA" sz="2200" b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Історія - </a:t>
            </a:r>
            <a:r>
              <a:rPr lang="uk-UA" sz="22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ІІІ місце (</a:t>
            </a:r>
            <a:r>
              <a:rPr lang="uk-UA" sz="2200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Алейник</a:t>
            </a:r>
            <a:r>
              <a:rPr lang="uk-UA" sz="22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Олена 10 клас, 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вчитель </a:t>
            </a:r>
            <a:r>
              <a:rPr lang="uk-UA" sz="2200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Мосійчук</a:t>
            </a:r>
            <a:r>
              <a:rPr lang="uk-UA" sz="22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Л.І.)</a:t>
            </a:r>
            <a:endParaRPr lang="uk-UA" sz="22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r>
              <a:rPr lang="uk-UA" sz="2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uk-UA" sz="22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964612" cy="11110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  <a:defRPr/>
            </a:pP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Вжиті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керівником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заходи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щодо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зміцнення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модернізації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304800" algn="ctr" eaLnBrk="0" hangingPunct="0">
              <a:tabLst>
                <a:tab pos="771525" algn="l"/>
              </a:tabLst>
              <a:defRPr/>
            </a:pP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матеріально-технічної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бази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навчального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закладу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 бюджетні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кошти придбано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/>
              <a:t>У 2019 році </a:t>
            </a:r>
            <a:r>
              <a:rPr lang="uk-UA" b="1" dirty="0" smtClean="0"/>
              <a:t>:</a:t>
            </a:r>
          </a:p>
          <a:p>
            <a:r>
              <a:rPr lang="uk-UA" dirty="0" smtClean="0"/>
              <a:t>Меблі </a:t>
            </a:r>
            <a:r>
              <a:rPr lang="uk-UA" dirty="0"/>
              <a:t>на 1 клас (стіл та стілець – 34 шт. осередок вчителя -2шт., дошка магнітна – 2 шт., стінка для зберігання дидактичного матеріалу – 2 шт</a:t>
            </a:r>
            <a:r>
              <a:rPr lang="uk-UA" b="1" dirty="0"/>
              <a:t>.) на суму 78 114 грн.</a:t>
            </a:r>
            <a:endParaRPr lang="uk-UA" dirty="0"/>
          </a:p>
          <a:p>
            <a:r>
              <a:rPr lang="uk-UA" dirty="0"/>
              <a:t>Дидактичний матеріал на 1 клас по НУШ – </a:t>
            </a:r>
            <a:r>
              <a:rPr lang="uk-UA" b="1" dirty="0"/>
              <a:t>20931 грн.</a:t>
            </a:r>
            <a:r>
              <a:rPr lang="uk-UA" dirty="0"/>
              <a:t> на 2019 рік на 2 класи.</a:t>
            </a:r>
          </a:p>
          <a:p>
            <a:r>
              <a:rPr lang="uk-UA" dirty="0"/>
              <a:t>Меблі на 5-11 класи ( стіл та стілець – 29 шт.,  стіл для вчителя – 3 шт., дошка магнітна -3 шт.) </a:t>
            </a:r>
            <a:r>
              <a:rPr lang="uk-UA" b="1" dirty="0"/>
              <a:t>на суму 73820 грн.</a:t>
            </a:r>
            <a:endParaRPr lang="uk-UA" dirty="0"/>
          </a:p>
          <a:p>
            <a:r>
              <a:rPr lang="uk-UA" dirty="0"/>
              <a:t>Комплект меблів для кабінету української мови на </a:t>
            </a:r>
            <a:r>
              <a:rPr lang="uk-UA" b="1" dirty="0"/>
              <a:t>суму 48000 грн.</a:t>
            </a:r>
            <a:endParaRPr lang="uk-UA" dirty="0"/>
          </a:p>
          <a:p>
            <a:r>
              <a:rPr lang="uk-UA" dirty="0"/>
              <a:t>Телевізори- 11шт. на суму – </a:t>
            </a:r>
            <a:r>
              <a:rPr lang="uk-UA" b="1" dirty="0"/>
              <a:t>175989 грн.</a:t>
            </a:r>
            <a:endParaRPr lang="uk-UA" dirty="0"/>
          </a:p>
          <a:p>
            <a:r>
              <a:rPr lang="uk-UA" dirty="0"/>
              <a:t>Ноутбуки – 10 шт. на суму – </a:t>
            </a:r>
            <a:r>
              <a:rPr lang="uk-UA" b="1" dirty="0"/>
              <a:t>119933грн.</a:t>
            </a:r>
            <a:endParaRPr lang="uk-UA" dirty="0"/>
          </a:p>
          <a:p>
            <a:r>
              <a:rPr lang="uk-UA" dirty="0"/>
              <a:t>Багатофункціональний пристрій – 7 шт. на суму – </a:t>
            </a:r>
            <a:r>
              <a:rPr lang="uk-UA" b="1" dirty="0"/>
              <a:t>42229 грн.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dirty="0"/>
              <a:t>Плиту ОСБ -70 шт. на суму – </a:t>
            </a:r>
            <a:r>
              <a:rPr lang="uk-UA" b="1" dirty="0"/>
              <a:t>19344грн.</a:t>
            </a:r>
            <a:endParaRPr lang="uk-UA" dirty="0"/>
          </a:p>
          <a:p>
            <a:r>
              <a:rPr lang="uk-UA" dirty="0"/>
              <a:t>Косарка </a:t>
            </a:r>
            <a:r>
              <a:rPr lang="en-US" dirty="0"/>
              <a:t>STIHL</a:t>
            </a:r>
            <a:r>
              <a:rPr lang="uk-UA" dirty="0"/>
              <a:t> на  суму </a:t>
            </a:r>
            <a:r>
              <a:rPr lang="uk-UA" b="1" dirty="0"/>
              <a:t>4504 грн.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uk-UA" b="1" dirty="0"/>
              <a:t>У 2020 році станом на </a:t>
            </a:r>
            <a:r>
              <a:rPr lang="uk-UA" b="1" dirty="0" smtClean="0"/>
              <a:t>01 липня</a:t>
            </a:r>
            <a:endParaRPr lang="uk-UA" dirty="0"/>
          </a:p>
          <a:p>
            <a:r>
              <a:rPr lang="uk-UA" dirty="0"/>
              <a:t>Інтерактивні комплекси - 3 шт. (інтерактивна дошка, ноутбук, проектор) -</a:t>
            </a:r>
          </a:p>
          <a:p>
            <a:r>
              <a:rPr lang="uk-UA" dirty="0"/>
              <a:t>на </a:t>
            </a:r>
            <a:r>
              <a:rPr lang="uk-UA" b="1" dirty="0"/>
              <a:t>суму 156 498 00 грн.</a:t>
            </a:r>
            <a:endParaRPr lang="uk-UA" dirty="0"/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6627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964612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</a:pP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Вжиті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заходи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щодо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забезпечення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навчального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закладу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кваліфікованими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педагогічними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кадрами та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доцільність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розстановки</a:t>
            </a:r>
            <a:endParaRPr lang="ru-RU" sz="16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 eaLnBrk="0" hangingPunct="0"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eaLnBrk="0" hangingPunct="0"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 школі працює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35 педагогічних працівників</a:t>
            </a:r>
            <a:endParaRPr lang="uk-UA" sz="2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Мають вищу освіту –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35 </a:t>
            </a: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педагогічних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працівників</a:t>
            </a:r>
            <a:endParaRPr lang="uk-UA" sz="2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            </a:t>
            </a:r>
          </a:p>
          <a:p>
            <a:pPr indent="304800" eaLnBrk="0" hangingPunct="0"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Мають кваліфікаційну категорію:</a:t>
            </a:r>
          </a:p>
          <a:p>
            <a:pPr indent="304800" eaLnBrk="0" hangingPunct="0">
              <a:buFontTx/>
              <a:buChar char="-"/>
              <a:tabLst>
                <a:tab pos="771525" algn="l"/>
              </a:tabLst>
            </a:pP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“</a:t>
            </a: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спеціаліст” –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5 працівників;</a:t>
            </a:r>
            <a:endParaRPr lang="uk-UA" sz="2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buFontTx/>
              <a:buChar char="-"/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“спеціаліст ІІ категорії” –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5 працівників;</a:t>
            </a:r>
            <a:endParaRPr lang="uk-UA" sz="2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buFontTx/>
              <a:buChar char="-"/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“спеціаліст І категорії” –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12 </a:t>
            </a: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працівників;</a:t>
            </a:r>
          </a:p>
          <a:p>
            <a:pPr indent="304800" eaLnBrk="0" hangingPunct="0">
              <a:buFontTx/>
              <a:buChar char="-"/>
              <a:tabLst>
                <a:tab pos="771525" algn="l"/>
              </a:tabLst>
            </a:pP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“спеціаліст вищої категорії” – </a:t>
            </a:r>
            <a:r>
              <a:rPr lang="uk-UA" sz="24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13 </a:t>
            </a:r>
            <a:r>
              <a:rPr lang="uk-UA" sz="24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працівників.</a:t>
            </a:r>
          </a:p>
          <a:p>
            <a:pPr indent="304800" eaLnBrk="0" hangingPunct="0">
              <a:tabLst>
                <a:tab pos="771525" algn="l"/>
              </a:tabLst>
            </a:pPr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ru-RU" sz="20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0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7651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964612" cy="101869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  <a:defRPr/>
            </a:pP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Соціальний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захист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збереження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зміцнення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здоров'я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учнів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та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педагогічних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працівників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304800" algn="ctr" eaLnBrk="0" hangingPunct="0">
              <a:tabLst>
                <a:tab pos="771525" algn="l"/>
              </a:tabLst>
              <a:defRPr/>
            </a:pP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забезпечення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організації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харчування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медичного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обслуговування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учнів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педагогічних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працівників</a:t>
            </a:r>
            <a:r>
              <a:rPr lang="uk-UA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eaLnBrk="0" hangingPunct="0">
              <a:tabLst>
                <a:tab pos="771525" algn="l"/>
              </a:tabLst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школі  функціонує їдальня, організовано гаряче харчування.</a:t>
            </a:r>
          </a:p>
          <a:p>
            <a:pPr indent="304800" eaLnBrk="0" hangingPunct="0">
              <a:tabLst>
                <a:tab pos="771525" algn="l"/>
              </a:tabLst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бюджетні кошти харчуються:</a:t>
            </a:r>
          </a:p>
          <a:p>
            <a:pPr indent="304800" eaLnBrk="0" hangingPunct="0">
              <a:tabLst>
                <a:tab pos="771525" algn="l"/>
              </a:tabLs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учні під опікою (1 учень);</a:t>
            </a:r>
          </a:p>
          <a:p>
            <a:pPr indent="304800" eaLnBrk="0" hangingPunct="0">
              <a:tabLst>
                <a:tab pos="771525" algn="l"/>
              </a:tabLs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діти учасників АТО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учнів);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учні 1-4 класів із сімей, які отримують допомогу відповідно до Закону України «Про державну соціальну допомогу малозабезпеченим сім’ям»  (≈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учнів).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Медичне обслуговування здійснюється працівниками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Постійненської амбулаторії.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8675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964612" cy="10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</a:pPr>
            <a:r>
              <a:rPr lang="ru-RU" sz="24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Дотримання вимог охорони дитинства, техніки безпеки, санітарно-гігієнічних та протипожежних норм</a:t>
            </a:r>
          </a:p>
          <a:p>
            <a:pPr indent="304800" algn="ctr" eaLnBrk="0" hangingPunct="0">
              <a:tabLst>
                <a:tab pos="771525" algn="l"/>
              </a:tabLst>
            </a:pPr>
            <a:endParaRPr lang="uk-UA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Адміністрація контролює </a:t>
            </a:r>
            <a:r>
              <a:rPr lang="ru-RU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дотримання вимог охорони дитинства, техніки безпеки, санітарно-гігієнічних та протипожежних норм. </a:t>
            </a: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Педагогічні працівники проводять з учнями інструктажі з безпеки життєдіяльності.</a:t>
            </a:r>
          </a:p>
          <a:p>
            <a:pPr indent="304800" algn="just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Систематично здійснюється вологе прибирання, дезінфекція (особливо в період загострення інфекційних хвороб), контролюється якість питної води, норми освітлення в кабінеті інформатики (є відповідні акти Держпродспоживслужби),  на початку навчального року Держпродспоживслужбою погоджується меню, список буфетної продукції, розклад уроків.</a:t>
            </a:r>
          </a:p>
          <a:p>
            <a:pPr indent="304800" algn="just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ru-RU" sz="20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9699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964612" cy="1018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</a:pPr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 eaLnBrk="0" hangingPunct="0">
              <a:tabLst>
                <a:tab pos="771525" algn="l"/>
              </a:tabLst>
            </a:pPr>
            <a:r>
              <a:rPr lang="ru-RU" sz="24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Надання соціальної підтримки та допомоги дітям сиротам, дітям, позбавленим батьківського піклування, дітям з малозабезпечених сімей</a:t>
            </a:r>
          </a:p>
          <a:p>
            <a:pPr indent="304800" algn="ctr" eaLnBrk="0" hangingPunct="0">
              <a:tabLst>
                <a:tab pos="771525" algn="l"/>
              </a:tabLst>
            </a:pPr>
            <a:endParaRPr lang="uk-UA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Організовується безкоштовне харчування учнів пільгового контингенту. </a:t>
            </a:r>
          </a:p>
          <a:p>
            <a:pPr indent="304800" algn="just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Для  учня, які знаходиться під опікою, придбано спортивний костюм на суму 500 грн. </a:t>
            </a:r>
          </a:p>
          <a:p>
            <a:pPr indent="304800" algn="just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ru-RU" sz="20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2771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32772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964612" cy="105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ctr" eaLnBrk="0" hangingPunct="0">
              <a:tabLst>
                <a:tab pos="771525" algn="l"/>
              </a:tabLst>
            </a:pPr>
            <a:r>
              <a:rPr lang="ru-RU" sz="24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Залучення педагогічної та батьківської громадськості навчального закладу до управління його діяльністю; співпраця з громадськими організаціями</a:t>
            </a:r>
          </a:p>
          <a:p>
            <a:pPr indent="304800" algn="ctr" eaLnBrk="0" hangingPunct="0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 algn="just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</a:t>
            </a:r>
            <a:r>
              <a:rPr lang="uk-UA" sz="2400">
                <a:latin typeface="Franklin Gothic Book" pitchFamily="34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Питання організації освітнього процесу розглядаються на батьківських зборах, нарадах при директору, педагогічних радах. До розгляду питань можуть долучитися всі охочі.</a:t>
            </a:r>
          </a:p>
          <a:p>
            <a:pPr indent="304800" algn="just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just">
              <a:tabLst>
                <a:tab pos="771525" algn="l"/>
              </a:tabLst>
            </a:pPr>
            <a:r>
              <a:rPr lang="ru-RU" sz="24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Дисциплінарна практика та аналіз звернень громадян з питань діяльності навчального закладу. Реагування керівника на зауваження та пропозиції, викладені батьківським комітетом, радою та піклувальною радою, батьками, представниками інших органів громадського самоврядування.</a:t>
            </a:r>
          </a:p>
          <a:p>
            <a:pPr indent="304800" algn="just">
              <a:tabLst>
                <a:tab pos="771525" algn="l"/>
              </a:tabLst>
            </a:pPr>
            <a:r>
              <a:rPr lang="uk-UA" sz="2400">
                <a:latin typeface="Franklin Gothic Book" pitchFamily="34" charset="0"/>
                <a:ea typeface="Courier New" pitchFamily="49" charset="0"/>
                <a:cs typeface="Times New Roman" pitchFamily="18" charset="0"/>
              </a:rPr>
              <a:t>	</a:t>
            </a:r>
          </a:p>
          <a:p>
            <a:pPr indent="304800" algn="just">
              <a:tabLst>
                <a:tab pos="771525" algn="l"/>
              </a:tabLst>
            </a:pPr>
            <a:r>
              <a:rPr lang="uk-UA" sz="24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Всі звернення аналізуються, приймаються відповідні рішення і дії.  </a:t>
            </a:r>
            <a:endParaRPr lang="ru-RU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4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eaLnBrk="0" hangingPunct="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ru-RU" sz="20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r>
              <a:rPr lang="uk-UA" sz="20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indent="304800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0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>
              <a:tabLst>
                <a:tab pos="771525" algn="l"/>
              </a:tabLst>
            </a:pPr>
            <a:endParaRPr lang="uk-UA" sz="20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uk-UA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indent="304800" algn="ctr">
              <a:tabLst>
                <a:tab pos="771525" algn="l"/>
              </a:tabLst>
            </a:pPr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200" b="1" dirty="0" smtClean="0">
                <a:latin typeface="Times New Roman" pitchFamily="18" charset="0"/>
                <a:cs typeface="Times New Roman" pitchFamily="18" charset="0"/>
              </a:rPr>
              <a:t>Нормативна база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п.1 с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татт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Закону України «Про освіту»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3,4 статті 38 Закону України «Про повну загальну середню освіту»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28.01.2005 № 55 «Про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професійно-технічних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Примірне положення про порядок звітування керівників дошкільних, загальноосвітніх та професійно-технічних навчальних закладів перед педагогічним колективом та громадськістю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затверджене наказом Міністерства освіти і науки України від 23 березня 2005 р. № 178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Персональний внесок керівника у підвищення рівня організації навчально-виховного процесу у навчальному закладі: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виконання функціональних обов'язків щодо забезпечення обов'язковості загальної середньої освіти (охоплення навчанням дітей шкільного віку, продовження навчання випускників 9-х класів у порівнянні за останні 3 роки)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28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10447069"/>
              </p:ext>
            </p:extLst>
          </p:nvPr>
        </p:nvGraphicFramePr>
        <p:xfrm>
          <a:off x="251520" y="260648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5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137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 2019-2020 навчальному році в школі навчалося 305 учнів 1-11 класів.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 них 3 учні  з особливими потребами, для яких організовано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педагогічний патронаж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20 учнів здобули повну загальну освіту і 12 учнів базову загальну середню освіту. 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11 учнів закінчили школу на відмінно.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5576" y="980728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	Як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правило, учні, які мають навчальні досягнення достатньо-високого рівня, продовжують навчання в школі, складають ЗНО і навчаються у ВНЗ, що може свідчити про те, що в учнів та їх батьків є впевненість у хорошій якості освітніх послуг, які надаються у школі.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7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1378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Створення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умов для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варіативності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навчання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та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вжиті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заходи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щодо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упровадження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інноваційних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педагогічних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технологій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освітній</a:t>
            </a:r>
            <a:r>
              <a:rPr lang="ru-RU" sz="24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процес</a:t>
            </a:r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1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Вибір шкільного (варіативного) компонента здійснюється з урахуванням:</a:t>
            </a: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матеріальної бази школи, </a:t>
            </a: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побажання батьків та учнів. </a:t>
            </a:r>
          </a:p>
          <a:p>
            <a:pPr algn="ctr"/>
            <a:endParaRPr lang="uk-UA" sz="1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 2019-2020 навчальному році виділено години </a:t>
            </a: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 підсилення вивчення предметів </a:t>
            </a: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та вивчення курсів за вибором.  </a:t>
            </a:r>
          </a:p>
          <a:p>
            <a:pPr algn="ctr"/>
            <a:endParaRPr lang="uk-UA" sz="14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 2019-2020 навчальному році учні10-11 класів вивчали на профільному 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рівні- українська мова – 10 клас, та географія -11 клас</a:t>
            </a:r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7411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13787" cy="803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Створення умов для варіативності навчання </a:t>
            </a:r>
          </a:p>
          <a:p>
            <a:pPr algn="ctr"/>
            <a:r>
              <a:rPr lang="ru-RU" sz="3200" b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та вжиті заходи щодо упровадження інноваційних педагогічних технологій в освітній процес</a:t>
            </a:r>
          </a:p>
          <a:p>
            <a:pPr algn="ctr"/>
            <a:endParaRPr lang="uk-UA" sz="32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just"/>
            <a:r>
              <a:rPr lang="uk-UA" sz="32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В школі створено умови для упровадження інноваційних педагогічних технологій у навчальний процес: </a:t>
            </a:r>
          </a:p>
          <a:p>
            <a:pPr algn="just">
              <a:buFontTx/>
              <a:buChar char="-"/>
            </a:pPr>
            <a:r>
              <a:rPr lang="uk-UA" sz="32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створено банк даних технологій; </a:t>
            </a:r>
          </a:p>
          <a:p>
            <a:pPr algn="just">
              <a:buFontTx/>
              <a:buChar char="-"/>
            </a:pPr>
            <a:r>
              <a:rPr lang="uk-UA" sz="32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наявна відповідна матеріально-технічна база;</a:t>
            </a:r>
          </a:p>
          <a:p>
            <a:pPr algn="just">
              <a:buFontTx/>
              <a:buChar char="-"/>
            </a:pPr>
            <a:r>
              <a:rPr lang="uk-UA" sz="32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питання розглядаються на засіданнях методичних структур;</a:t>
            </a:r>
          </a:p>
          <a:p>
            <a:pPr algn="just">
              <a:buFontTx/>
              <a:buChar char="-"/>
            </a:pPr>
            <a:r>
              <a:rPr lang="uk-UA" sz="320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вчителі обмінюються досвідом. </a:t>
            </a:r>
            <a:endParaRPr lang="ru-RU" sz="320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uk-UA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r>
              <a:rPr lang="uk-UA" sz="2400">
                <a:latin typeface="Franklin Gothic Book" pitchFamily="34" charset="0"/>
                <a:ea typeface="Courier New" pitchFamily="49" charset="0"/>
                <a:cs typeface="Times New Roman" pitchFamily="18" charset="0"/>
              </a:rPr>
              <a:t> </a:t>
            </a:r>
          </a:p>
          <a:p>
            <a:pPr algn="ctr"/>
            <a:endParaRPr lang="ru-RU" sz="2400" b="1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0483" name="Содержимое 4"/>
          <p:cNvSpPr>
            <a:spLocks noGrp="1"/>
          </p:cNvSpPr>
          <p:nvPr>
            <p:ph idx="1"/>
          </p:nvPr>
        </p:nvSpPr>
        <p:spPr>
          <a:xfrm>
            <a:off x="0" y="333375"/>
            <a:ext cx="8991600" cy="5746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chemeClr val="tx1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13787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	</a:t>
            </a:r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З 12 березня і до кінця навчального року освітні послуги педагогічними працівниками надавалися дистанційно, що було зумовлено впровадженням 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загальнодержавного </a:t>
            </a:r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карантину. </a:t>
            </a:r>
          </a:p>
          <a:p>
            <a:pPr algn="just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Спілкування з учнями та батьками здійснювалося 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через платформу</a:t>
            </a:r>
            <a:r>
              <a:rPr lang="en-US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Google classroom,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 соціальні мережі </a:t>
            </a:r>
            <a:r>
              <a:rPr lang="en-US" sz="2800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Viber</a:t>
            </a:r>
            <a:r>
              <a:rPr lang="en-US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Fectbook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 </a:t>
            </a:r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Було створено класні групи, в яких педагогічні працівники розміщували завдання та матеріали для опрацювання учнями, здійснювався зворотної зв’язок. </a:t>
            </a:r>
          </a:p>
          <a:p>
            <a:pPr algn="just"/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	Навчанням з використанням дистанційних технологій було охоплено переважну більшість учнів. Окремих учнів, які не мали можливості працювати </a:t>
            </a:r>
            <a:r>
              <a:rPr lang="uk-UA" sz="2800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 </a:t>
            </a:r>
            <a:r>
              <a:rPr lang="uk-UA" sz="280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даними сервісами, вчителі  </a:t>
            </a:r>
            <a:r>
              <a:rPr lang="uk-UA" sz="2800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консультували індивідуально по телефону. </a:t>
            </a:r>
            <a:endParaRPr lang="ru-RU" sz="28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just"/>
            <a:endParaRPr lang="uk-UA" sz="3200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Franklin Gothic Book" pitchFamily="34" charset="0"/>
              <a:ea typeface="Courier New" pitchFamily="49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ea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886</TotalTime>
  <Words>742</Words>
  <Application>Microsoft Office PowerPoint</Application>
  <PresentationFormat>Екран (4:3)</PresentationFormat>
  <Paragraphs>246</Paragraphs>
  <Slides>17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Franklin Gothic Book</vt:lpstr>
      <vt:lpstr>Franklin Gothic Medium</vt:lpstr>
      <vt:lpstr>Times New Roman</vt:lpstr>
      <vt:lpstr>Wingdings 2</vt:lpstr>
      <vt:lpstr>Трек</vt:lpstr>
      <vt:lpstr> </vt:lpstr>
      <vt:lpstr> </vt:lpstr>
      <vt:lpstr> </vt:lpstr>
      <vt:lpstr> </vt:lpstr>
      <vt:lpstr> </vt:lpstr>
      <vt:lpstr>Презентація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Користувач</cp:lastModifiedBy>
  <cp:revision>35</cp:revision>
  <cp:lastPrinted>2020-07-01T08:25:11Z</cp:lastPrinted>
  <dcterms:created xsi:type="dcterms:W3CDTF">2018-06-06T06:49:11Z</dcterms:created>
  <dcterms:modified xsi:type="dcterms:W3CDTF">2020-12-09T10:41:28Z</dcterms:modified>
</cp:coreProperties>
</file>