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70" r:id="rId5"/>
    <p:sldId id="271" r:id="rId6"/>
    <p:sldId id="272" r:id="rId7"/>
    <p:sldId id="265" r:id="rId8"/>
    <p:sldId id="274" r:id="rId9"/>
    <p:sldId id="276" r:id="rId10"/>
    <p:sldId id="275" r:id="rId11"/>
    <p:sldId id="260" r:id="rId12"/>
    <p:sldId id="261" r:id="rId13"/>
    <p:sldId id="263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785CFAD-3B99-4357-93C1-6CF84A93D63B}">
          <p14:sldIdLst>
            <p14:sldId id="256"/>
            <p14:sldId id="258"/>
            <p14:sldId id="268"/>
            <p14:sldId id="270"/>
            <p14:sldId id="271"/>
            <p14:sldId id="272"/>
            <p14:sldId id="265"/>
            <p14:sldId id="274"/>
            <p14:sldId id="276"/>
            <p14:sldId id="275"/>
            <p14:sldId id="260"/>
            <p14:sldId id="261"/>
            <p14:sldId id="263"/>
            <p14:sldId id="273"/>
          </p14:sldIdLst>
        </p14:section>
        <p14:section name="Раздел без заголовка" id="{DC0469EB-BBF1-4C8A-83CC-FDD3E2D2B51D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54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31640" y="3212976"/>
            <a:ext cx="7358063" cy="3168352"/>
          </a:xfrm>
        </p:spPr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Особливості роботи </a:t>
            </a:r>
            <a:br>
              <a:rPr lang="uk-UA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 дітьми</a:t>
            </a:r>
            <a:r>
              <a:rPr lang="uk-UA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індивідуальної форми навчання</a:t>
            </a:r>
            <a:r>
              <a:rPr lang="uk-UA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Педрада 31.05.2018 рік     Практичний психолог Юхимець Т.В.</a:t>
            </a:r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6768752" cy="6903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Взаємодія</a:t>
            </a:r>
            <a:r>
              <a:rPr lang="ru-RU" sz="3600" b="1" dirty="0">
                <a:latin typeface="Times New Roman" pitchFamily="18" charset="0"/>
                <a:ea typeface="Times New Roman"/>
                <a:cs typeface="Times New Roman" pitchFamily="18" charset="0"/>
              </a:rPr>
              <a:t> учителя і </a:t>
            </a:r>
            <a:r>
              <a:rPr lang="ru-RU" sz="36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учня</a:t>
            </a:r>
            <a:r>
              <a:rPr lang="ru-RU" sz="36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полегшиться</a:t>
            </a:r>
            <a:r>
              <a:rPr lang="ru-RU" sz="36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тоді</a:t>
            </a:r>
            <a:r>
              <a:rPr lang="ru-RU" sz="3600" b="1" dirty="0">
                <a:latin typeface="Times New Roman" pitchFamily="18" charset="0"/>
                <a:ea typeface="Times New Roman"/>
                <a:cs typeface="Times New Roman" pitchFamily="18" charset="0"/>
              </a:rPr>
              <a:t>, коли </a:t>
            </a:r>
            <a:r>
              <a:rPr lang="ru-RU" sz="36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вчитель</a:t>
            </a:r>
            <a:r>
              <a:rPr lang="ru-RU" sz="36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зрозуміє</a:t>
            </a:r>
            <a:r>
              <a:rPr lang="ru-RU" sz="36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життя</a:t>
            </a:r>
            <a:r>
              <a:rPr lang="ru-RU" sz="36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дитини</a:t>
            </a:r>
            <a:r>
              <a:rPr lang="ru-RU" sz="3600" b="1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36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її</a:t>
            </a:r>
            <a:r>
              <a:rPr lang="ru-RU" sz="36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внутрішній</a:t>
            </a:r>
            <a:r>
              <a:rPr lang="ru-RU" sz="36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світ</a:t>
            </a:r>
            <a:r>
              <a:rPr lang="ru-RU" sz="3600" b="1" dirty="0">
                <a:latin typeface="Times New Roman" pitchFamily="18" charset="0"/>
                <a:ea typeface="Times New Roman"/>
                <a:cs typeface="Times New Roman" pitchFamily="18" charset="0"/>
              </a:rPr>
              <a:t> і на </a:t>
            </a:r>
            <a:r>
              <a:rPr lang="ru-RU" sz="36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ґрунті</a:t>
            </a:r>
            <a:r>
              <a:rPr lang="ru-RU" sz="36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цього</a:t>
            </a:r>
            <a:r>
              <a:rPr lang="ru-RU" sz="36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вибудує</a:t>
            </a:r>
            <a:r>
              <a:rPr lang="ru-RU" sz="36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взаємовідносини</a:t>
            </a:r>
            <a:r>
              <a:rPr lang="ru-RU" sz="3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uk-UA" sz="36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uk-UA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Ні за яких умов не припускайте </a:t>
            </a:r>
            <a:r>
              <a:rPr lang="uk-UA" sz="3600" b="1" dirty="0">
                <a:latin typeface="Times New Roman" pitchFamily="18" charset="0"/>
                <a:ea typeface="Calibri"/>
                <a:cs typeface="Times New Roman" pitchFamily="18" charset="0"/>
              </a:rPr>
              <a:t>зневажливого ставлення </a:t>
            </a:r>
            <a:endParaRPr lang="uk-UA" sz="36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uk-UA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до </a:t>
            </a:r>
            <a:r>
              <a:rPr lang="uk-UA" sz="3600" b="1" dirty="0">
                <a:latin typeface="Times New Roman" pitchFamily="18" charset="0"/>
                <a:ea typeface="Calibri"/>
                <a:cs typeface="Times New Roman" pitchFamily="18" charset="0"/>
              </a:rPr>
              <a:t>дітей з обмеженими можливостями.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uk-UA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49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916833"/>
            <a:ext cx="8358246" cy="1800200"/>
          </a:xfrm>
        </p:spPr>
        <p:txBody>
          <a:bodyPr/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державним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стандартом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спрямовуватись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:  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645024"/>
            <a:ext cx="8607330" cy="2929528"/>
          </a:xfrm>
        </p:spPr>
        <p:txBody>
          <a:bodyPr/>
          <a:lstStyle/>
          <a:p>
            <a:pPr marL="457200" indent="-457200"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уваги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корекцію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пізнавальної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психофізичний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соціально-комунікативний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просторового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соціально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побутового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орієнтування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276872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саморегуляції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саморозвитку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навколишнім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природним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середовищем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наявних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умінь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комунікативної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творчості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690336"/>
            <a:ext cx="76438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умов для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реабілітації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освітніми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потребами,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самостійності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життєво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важливих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компетенцій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188640"/>
            <a:ext cx="6286515" cy="6048672"/>
          </a:xfrm>
        </p:spPr>
        <p:txBody>
          <a:bodyPr/>
          <a:lstStyle/>
          <a:p>
            <a:pPr marL="136525" indent="0" algn="just">
              <a:buNone/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196752"/>
            <a:ext cx="6264696" cy="5396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7200" b="1" i="1" dirty="0" smtClean="0">
                <a:latin typeface="Calibri"/>
                <a:ea typeface="Calibri"/>
                <a:cs typeface="Times New Roman"/>
              </a:rPr>
              <a:t>Дякую за увагу!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uk-UA" sz="5400" b="1" i="1" dirty="0" smtClean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000" b="1" i="1" dirty="0" smtClean="0">
                <a:latin typeface="Calibri"/>
                <a:ea typeface="Calibri"/>
                <a:cs typeface="Times New Roman"/>
              </a:rPr>
              <a:t>Практичний психолог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000" b="1" i="1" dirty="0" smtClean="0">
                <a:effectLst/>
                <a:latin typeface="Calibri"/>
                <a:ea typeface="Calibri"/>
                <a:cs typeface="Times New Roman"/>
              </a:rPr>
              <a:t>Юхимець Т.В.</a:t>
            </a:r>
            <a:endParaRPr lang="uk-UA" sz="4000" b="1" i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1719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382013"/>
            <a:ext cx="61926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Кожна дитина – особлива, це беззаперечно. Але все ж є діти, про яких говорять «особливі» не для того, щоб підкреслити унікальність здібностей, а задля того, щоб відмітити ті особливі потреби, які відрізняють їх від інших дітей.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132856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Незалежно від стану здоров’я, наявності фізичного чи інтелектуального порушення, </a:t>
            </a:r>
            <a:endParaRPr lang="uk-UA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кожна </a:t>
            </a:r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людина має право на повноцінне життя, освіту, якість якої не відрізняється від якості освіти решти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дітей. </a:t>
            </a:r>
            <a:endParaRPr lang="uk-UA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42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188640"/>
            <a:ext cx="6286515" cy="6048672"/>
          </a:xfrm>
        </p:spPr>
        <p:txBody>
          <a:bodyPr/>
          <a:lstStyle/>
          <a:p>
            <a:pPr marL="136525" indent="0" algn="just">
              <a:buNone/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9093" y="620688"/>
            <a:ext cx="64087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Міністерство </a:t>
            </a:r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охорони здоров'я України констатує, що у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нашій країні – </a:t>
            </a:r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160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тисяч дітей </a:t>
            </a:r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інвалідів, зокрема з патологією нервової системи, до яких належать і діти з ДЦП, – близько 100 тисяч . </a:t>
            </a:r>
          </a:p>
        </p:txBody>
      </p:sp>
    </p:spTree>
    <p:extLst>
      <p:ext uri="{BB962C8B-B14F-4D97-AF65-F5344CB8AC3E}">
        <p14:creationId xmlns:p14="http://schemas.microsoft.com/office/powerpoint/2010/main" val="403049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188640"/>
            <a:ext cx="6286515" cy="6048672"/>
          </a:xfrm>
        </p:spPr>
        <p:txBody>
          <a:bodyPr/>
          <a:lstStyle/>
          <a:p>
            <a:pPr marL="136525" indent="0" algn="just">
              <a:buNone/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 2" pitchFamily="18" charset="2"/>
              <a:buNone/>
              <a:defRPr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620688"/>
            <a:ext cx="52565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i="1" dirty="0">
                <a:latin typeface="Times New Roman" pitchFamily="18" charset="0"/>
                <a:cs typeface="Times New Roman" pitchFamily="18" charset="0"/>
              </a:rPr>
              <a:t>Кілька порад </a:t>
            </a:r>
            <a:r>
              <a:rPr lang="uk-UA" sz="5400" b="1" i="1" dirty="0" smtClean="0">
                <a:latin typeface="Times New Roman" pitchFamily="18" charset="0"/>
                <a:cs typeface="Times New Roman" pitchFamily="18" charset="0"/>
              </a:rPr>
              <a:t>вчителям які допоможуть у роботі з «особливими дітьми»</a:t>
            </a:r>
            <a:endParaRPr lang="uk-UA" sz="5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2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66967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>
                <a:latin typeface="Times New Roman"/>
                <a:ea typeface="Times New Roman"/>
              </a:rPr>
              <a:t>Учень</a:t>
            </a:r>
            <a:r>
              <a:rPr lang="ru-RU" sz="4000" b="1" dirty="0">
                <a:latin typeface="Times New Roman"/>
                <a:ea typeface="Times New Roman"/>
              </a:rPr>
              <a:t>, </a:t>
            </a:r>
            <a:r>
              <a:rPr lang="ru-RU" sz="4000" b="1" dirty="0" err="1">
                <a:latin typeface="Times New Roman"/>
                <a:ea typeface="Times New Roman"/>
              </a:rPr>
              <a:t>який</a:t>
            </a:r>
            <a:r>
              <a:rPr lang="ru-RU" sz="4000" b="1" dirty="0">
                <a:latin typeface="Times New Roman"/>
                <a:ea typeface="Times New Roman"/>
              </a:rPr>
              <a:t>  </a:t>
            </a:r>
            <a:r>
              <a:rPr lang="ru-RU" sz="4000" b="1" dirty="0" err="1">
                <a:latin typeface="Times New Roman"/>
                <a:ea typeface="Times New Roman"/>
              </a:rPr>
              <a:t>навчається</a:t>
            </a:r>
            <a:r>
              <a:rPr lang="ru-RU" sz="4000" b="1" dirty="0">
                <a:latin typeface="Times New Roman"/>
                <a:ea typeface="Times New Roman"/>
              </a:rPr>
              <a:t> </a:t>
            </a:r>
            <a:r>
              <a:rPr lang="ru-RU" sz="4000" b="1" dirty="0" err="1">
                <a:latin typeface="Times New Roman"/>
                <a:ea typeface="Times New Roman"/>
              </a:rPr>
              <a:t>індивідуально</a:t>
            </a:r>
            <a:r>
              <a:rPr lang="ru-RU" sz="4000" b="1" dirty="0">
                <a:latin typeface="Times New Roman"/>
                <a:ea typeface="Times New Roman"/>
              </a:rPr>
              <a:t> — </a:t>
            </a:r>
            <a:r>
              <a:rPr lang="ru-RU" sz="4000" b="1" dirty="0" err="1">
                <a:latin typeface="Times New Roman"/>
                <a:ea typeface="Times New Roman"/>
              </a:rPr>
              <a:t>такий</a:t>
            </a:r>
            <a:r>
              <a:rPr lang="ru-RU" sz="4000" b="1" dirty="0">
                <a:latin typeface="Times New Roman"/>
                <a:ea typeface="Times New Roman"/>
              </a:rPr>
              <a:t> </a:t>
            </a:r>
            <a:r>
              <a:rPr lang="ru-RU" sz="4000" b="1" dirty="0" err="1">
                <a:latin typeface="Times New Roman"/>
                <a:ea typeface="Times New Roman"/>
              </a:rPr>
              <a:t>самий</a:t>
            </a:r>
            <a:r>
              <a:rPr lang="ru-RU" sz="4000" b="1" dirty="0">
                <a:latin typeface="Times New Roman"/>
                <a:ea typeface="Times New Roman"/>
              </a:rPr>
              <a:t> </a:t>
            </a:r>
            <a:r>
              <a:rPr lang="ru-RU" sz="4000" b="1" dirty="0" err="1">
                <a:latin typeface="Times New Roman"/>
                <a:ea typeface="Times New Roman"/>
              </a:rPr>
              <a:t>учень</a:t>
            </a:r>
            <a:r>
              <a:rPr lang="ru-RU" sz="4000" b="1" dirty="0">
                <a:latin typeface="Times New Roman"/>
                <a:ea typeface="Times New Roman"/>
              </a:rPr>
              <a:t>, як і </a:t>
            </a:r>
            <a:r>
              <a:rPr lang="ru-RU" sz="4000" b="1" dirty="0" err="1">
                <a:latin typeface="Times New Roman"/>
                <a:ea typeface="Times New Roman"/>
              </a:rPr>
              <a:t>решта</a:t>
            </a:r>
            <a:r>
              <a:rPr lang="ru-RU" sz="4000" b="1" dirty="0">
                <a:latin typeface="Times New Roman"/>
                <a:ea typeface="Times New Roman"/>
              </a:rPr>
              <a:t>. Тому </a:t>
            </a:r>
            <a:r>
              <a:rPr lang="ru-RU" sz="4000" b="1" dirty="0" err="1">
                <a:latin typeface="Times New Roman"/>
                <a:ea typeface="Times New Roman"/>
              </a:rPr>
              <a:t>ставлення</a:t>
            </a:r>
            <a:r>
              <a:rPr lang="ru-RU" sz="4000" b="1" dirty="0">
                <a:latin typeface="Times New Roman"/>
                <a:ea typeface="Times New Roman"/>
              </a:rPr>
              <a:t> педагога до </a:t>
            </a:r>
            <a:r>
              <a:rPr lang="ru-RU" sz="4000" b="1" dirty="0" err="1">
                <a:latin typeface="Times New Roman"/>
                <a:ea typeface="Times New Roman"/>
              </a:rPr>
              <a:t>нього</a:t>
            </a:r>
            <a:r>
              <a:rPr lang="ru-RU" sz="4000" b="1" dirty="0">
                <a:latin typeface="Times New Roman"/>
                <a:ea typeface="Times New Roman"/>
              </a:rPr>
              <a:t> </a:t>
            </a:r>
            <a:r>
              <a:rPr lang="ru-RU" sz="4000" b="1" dirty="0" err="1">
                <a:latin typeface="Times New Roman"/>
                <a:ea typeface="Times New Roman"/>
              </a:rPr>
              <a:t>має</a:t>
            </a:r>
            <a:r>
              <a:rPr lang="ru-RU" sz="4000" b="1" dirty="0">
                <a:latin typeface="Times New Roman"/>
                <a:ea typeface="Times New Roman"/>
              </a:rPr>
              <a:t> бути </a:t>
            </a:r>
            <a:r>
              <a:rPr lang="ru-RU" sz="4000" b="1" dirty="0" err="1">
                <a:latin typeface="Times New Roman"/>
                <a:ea typeface="Times New Roman"/>
              </a:rPr>
              <a:t>привітним</a:t>
            </a:r>
            <a:r>
              <a:rPr lang="ru-RU" sz="4000" b="1" dirty="0">
                <a:latin typeface="Times New Roman"/>
                <a:ea typeface="Times New Roman"/>
              </a:rPr>
              <a:t>, </a:t>
            </a:r>
            <a:r>
              <a:rPr lang="ru-RU" sz="4000" b="1" dirty="0" err="1">
                <a:latin typeface="Times New Roman"/>
                <a:ea typeface="Times New Roman"/>
              </a:rPr>
              <a:t>офіційним</a:t>
            </a:r>
            <a:r>
              <a:rPr lang="ru-RU" sz="4000" b="1" dirty="0">
                <a:latin typeface="Times New Roman"/>
                <a:ea typeface="Times New Roman"/>
              </a:rPr>
              <a:t> і </a:t>
            </a:r>
            <a:r>
              <a:rPr lang="ru-RU" sz="4000" b="1" dirty="0" err="1">
                <a:latin typeface="Times New Roman"/>
                <a:ea typeface="Times New Roman"/>
              </a:rPr>
              <a:t>позбавленим</a:t>
            </a:r>
            <a:r>
              <a:rPr lang="ru-RU" sz="4000" b="1" dirty="0">
                <a:latin typeface="Times New Roman"/>
                <a:ea typeface="Times New Roman"/>
              </a:rPr>
              <a:t> </a:t>
            </a:r>
            <a:r>
              <a:rPr lang="ru-RU" sz="4000" b="1" dirty="0" err="1">
                <a:latin typeface="Times New Roman"/>
                <a:ea typeface="Times New Roman"/>
              </a:rPr>
              <a:t>фамільярності</a:t>
            </a:r>
            <a:r>
              <a:rPr lang="ru-RU" sz="4000" b="1" dirty="0">
                <a:latin typeface="Times New Roman"/>
                <a:ea typeface="Times New Roman"/>
              </a:rPr>
              <a:t>, </a:t>
            </a:r>
            <a:r>
              <a:rPr lang="ru-RU" sz="4000" b="1" dirty="0" err="1">
                <a:latin typeface="Times New Roman"/>
                <a:ea typeface="Times New Roman"/>
              </a:rPr>
              <a:t>неповаги</a:t>
            </a:r>
            <a:r>
              <a:rPr lang="ru-RU" sz="4000" b="1" dirty="0">
                <a:latin typeface="Times New Roman"/>
                <a:ea typeface="Times New Roman"/>
              </a:rPr>
              <a:t>, а </a:t>
            </a:r>
            <a:r>
              <a:rPr lang="ru-RU" sz="4000" b="1" dirty="0" err="1">
                <a:latin typeface="Times New Roman"/>
                <a:ea typeface="Times New Roman"/>
              </a:rPr>
              <a:t>також</a:t>
            </a:r>
            <a:r>
              <a:rPr lang="ru-RU" sz="4000" b="1" dirty="0">
                <a:latin typeface="Times New Roman"/>
                <a:ea typeface="Times New Roman"/>
              </a:rPr>
              <a:t> </a:t>
            </a:r>
            <a:r>
              <a:rPr lang="ru-RU" sz="4000" b="1" dirty="0" err="1">
                <a:latin typeface="Times New Roman"/>
                <a:ea typeface="Times New Roman"/>
              </a:rPr>
              <a:t>упередженості</a:t>
            </a:r>
            <a:r>
              <a:rPr lang="ru-RU" sz="4000" b="1" dirty="0">
                <a:latin typeface="Times New Roman"/>
                <a:ea typeface="Times New Roman"/>
              </a:rPr>
              <a:t> в </a:t>
            </a:r>
            <a:r>
              <a:rPr lang="ru-RU" sz="4000" b="1" dirty="0" err="1">
                <a:latin typeface="Times New Roman"/>
                <a:ea typeface="Times New Roman"/>
              </a:rPr>
              <a:t>оцінюванні</a:t>
            </a:r>
            <a:r>
              <a:rPr lang="ru-RU" sz="4000" b="1" dirty="0">
                <a:latin typeface="Times New Roman"/>
                <a:ea typeface="Times New Roman"/>
              </a:rPr>
              <a:t> </a:t>
            </a:r>
            <a:r>
              <a:rPr lang="ru-RU" sz="4000" b="1" dirty="0" err="1">
                <a:latin typeface="Times New Roman"/>
                <a:ea typeface="Times New Roman"/>
              </a:rPr>
              <a:t>знань</a:t>
            </a:r>
            <a:r>
              <a:rPr lang="ru-RU" sz="4000" b="1" dirty="0">
                <a:latin typeface="Times New Roman"/>
                <a:ea typeface="Times New Roman"/>
              </a:rPr>
              <a:t>. </a:t>
            </a:r>
            <a:r>
              <a:rPr lang="ru-RU" dirty="0">
                <a:latin typeface="Times New Roman"/>
                <a:ea typeface="Times New Roman"/>
              </a:rPr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782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40" y="1821194"/>
            <a:ext cx="89943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Дітям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навчаються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вдома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властива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низка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психологічних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замкнутість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неготовність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розгорнутого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усного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стомлюваність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надмірно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критичне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стану,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переоцінка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завданням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допомогти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учневі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подолати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негативні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188640"/>
            <a:ext cx="6286515" cy="6048672"/>
          </a:xfrm>
        </p:spPr>
        <p:txBody>
          <a:bodyPr/>
          <a:lstStyle/>
          <a:p>
            <a:pPr marL="136525" indent="0" algn="just">
              <a:buNone/>
              <a:defRPr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64087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>
                <a:latin typeface="Times New Roman"/>
                <a:ea typeface="Times New Roman"/>
              </a:rPr>
              <a:t>Завдання</a:t>
            </a:r>
            <a:r>
              <a:rPr lang="ru-RU" sz="4000" b="1" dirty="0">
                <a:latin typeface="Times New Roman"/>
                <a:ea typeface="Times New Roman"/>
              </a:rPr>
              <a:t> </a:t>
            </a:r>
            <a:r>
              <a:rPr lang="ru-RU" sz="4000" b="1" dirty="0" err="1">
                <a:latin typeface="Times New Roman"/>
                <a:ea typeface="Times New Roman"/>
              </a:rPr>
              <a:t>вчителя</a:t>
            </a:r>
            <a:r>
              <a:rPr lang="ru-RU" sz="4000" b="1" dirty="0">
                <a:latin typeface="Times New Roman"/>
                <a:ea typeface="Times New Roman"/>
              </a:rPr>
              <a:t> </a:t>
            </a:r>
            <a:r>
              <a:rPr lang="ru-RU" sz="4000" b="1" dirty="0" err="1">
                <a:latin typeface="Times New Roman"/>
                <a:ea typeface="Times New Roman"/>
              </a:rPr>
              <a:t>під</a:t>
            </a:r>
            <a:r>
              <a:rPr lang="ru-RU" sz="4000" b="1" dirty="0">
                <a:latin typeface="Times New Roman"/>
                <a:ea typeface="Times New Roman"/>
              </a:rPr>
              <a:t> час </a:t>
            </a:r>
            <a:r>
              <a:rPr lang="ru-RU" sz="4000" b="1" dirty="0" err="1">
                <a:latin typeface="Times New Roman"/>
                <a:ea typeface="Times New Roman"/>
              </a:rPr>
              <a:t>індивідуального</a:t>
            </a:r>
            <a:r>
              <a:rPr lang="ru-RU" sz="4000" b="1" dirty="0">
                <a:latin typeface="Times New Roman"/>
                <a:ea typeface="Times New Roman"/>
              </a:rPr>
              <a:t> </a:t>
            </a:r>
            <a:r>
              <a:rPr lang="ru-RU" sz="4000" b="1" dirty="0" err="1">
                <a:latin typeface="Times New Roman"/>
                <a:ea typeface="Times New Roman"/>
              </a:rPr>
              <a:t>навчання</a:t>
            </a:r>
            <a:r>
              <a:rPr lang="ru-RU" sz="4000" b="1" dirty="0">
                <a:latin typeface="Times New Roman"/>
                <a:ea typeface="Times New Roman"/>
              </a:rPr>
              <a:t> </a:t>
            </a:r>
            <a:r>
              <a:rPr lang="ru-RU" sz="4000" b="1" dirty="0" err="1">
                <a:latin typeface="Times New Roman"/>
                <a:ea typeface="Times New Roman"/>
              </a:rPr>
              <a:t>вдома</a:t>
            </a:r>
            <a:r>
              <a:rPr lang="ru-RU" sz="4000" b="1" dirty="0">
                <a:latin typeface="Times New Roman"/>
                <a:ea typeface="Times New Roman"/>
              </a:rPr>
              <a:t> – не </a:t>
            </a:r>
            <a:r>
              <a:rPr lang="ru-RU" sz="4000" b="1" dirty="0" err="1">
                <a:latin typeface="Times New Roman"/>
                <a:ea typeface="Times New Roman"/>
              </a:rPr>
              <a:t>лише</a:t>
            </a:r>
            <a:r>
              <a:rPr lang="ru-RU" sz="4000" b="1" dirty="0">
                <a:latin typeface="Times New Roman"/>
                <a:ea typeface="Times New Roman"/>
              </a:rPr>
              <a:t> </a:t>
            </a:r>
            <a:r>
              <a:rPr lang="ru-RU" sz="4000" b="1" dirty="0" err="1">
                <a:latin typeface="Times New Roman"/>
                <a:ea typeface="Times New Roman"/>
              </a:rPr>
              <a:t>забезпечити</a:t>
            </a:r>
            <a:r>
              <a:rPr lang="ru-RU" sz="4000" b="1" dirty="0">
                <a:latin typeface="Times New Roman"/>
                <a:ea typeface="Times New Roman"/>
              </a:rPr>
              <a:t> </a:t>
            </a:r>
            <a:r>
              <a:rPr lang="ru-RU" sz="4000" b="1" dirty="0" err="1">
                <a:latin typeface="Times New Roman"/>
                <a:ea typeface="Times New Roman"/>
              </a:rPr>
              <a:t>формування</a:t>
            </a:r>
            <a:r>
              <a:rPr lang="ru-RU" sz="4000" b="1" dirty="0">
                <a:latin typeface="Times New Roman"/>
                <a:ea typeface="Times New Roman"/>
              </a:rPr>
              <a:t> </a:t>
            </a:r>
            <a:r>
              <a:rPr lang="ru-RU" sz="4000" b="1" dirty="0" err="1">
                <a:latin typeface="Times New Roman"/>
                <a:ea typeface="Times New Roman"/>
              </a:rPr>
              <a:t>відповідних</a:t>
            </a:r>
            <a:r>
              <a:rPr lang="ru-RU" sz="4000" b="1" dirty="0">
                <a:latin typeface="Times New Roman"/>
                <a:ea typeface="Times New Roman"/>
              </a:rPr>
              <a:t> </a:t>
            </a:r>
            <a:r>
              <a:rPr lang="ru-RU" sz="4000" b="1" dirty="0" err="1">
                <a:latin typeface="Times New Roman"/>
                <a:ea typeface="Times New Roman"/>
              </a:rPr>
              <a:t>навичок</a:t>
            </a:r>
            <a:r>
              <a:rPr lang="ru-RU" sz="4000" b="1" dirty="0">
                <a:latin typeface="Times New Roman"/>
                <a:ea typeface="Times New Roman"/>
              </a:rPr>
              <a:t> і </a:t>
            </a:r>
            <a:r>
              <a:rPr lang="ru-RU" sz="4000" b="1" dirty="0" err="1">
                <a:latin typeface="Times New Roman"/>
                <a:ea typeface="Times New Roman"/>
              </a:rPr>
              <a:t>вмінь</a:t>
            </a:r>
            <a:r>
              <a:rPr lang="ru-RU" sz="4000" b="1" dirty="0">
                <a:latin typeface="Times New Roman"/>
                <a:ea typeface="Times New Roman"/>
              </a:rPr>
              <a:t> </a:t>
            </a:r>
            <a:r>
              <a:rPr lang="ru-RU" sz="4000" b="1" dirty="0" smtClean="0">
                <a:latin typeface="Times New Roman"/>
                <a:ea typeface="Times New Roman"/>
              </a:rPr>
              <a:t>з предмету, </a:t>
            </a:r>
            <a:r>
              <a:rPr lang="ru-RU" sz="4000" b="1" dirty="0" err="1">
                <a:latin typeface="Times New Roman"/>
                <a:ea typeface="Times New Roman"/>
              </a:rPr>
              <a:t>який</a:t>
            </a:r>
            <a:r>
              <a:rPr lang="ru-RU" sz="4000" b="1" dirty="0">
                <a:latin typeface="Times New Roman"/>
                <a:ea typeface="Times New Roman"/>
              </a:rPr>
              <a:t> </a:t>
            </a:r>
            <a:r>
              <a:rPr lang="ru-RU" sz="4000" b="1" dirty="0" err="1">
                <a:latin typeface="Times New Roman"/>
                <a:ea typeface="Times New Roman"/>
              </a:rPr>
              <a:t>він</a:t>
            </a:r>
            <a:r>
              <a:rPr lang="ru-RU" sz="4000" b="1" dirty="0">
                <a:latin typeface="Times New Roman"/>
                <a:ea typeface="Times New Roman"/>
              </a:rPr>
              <a:t> </a:t>
            </a:r>
            <a:r>
              <a:rPr lang="ru-RU" sz="4000" b="1" dirty="0" err="1">
                <a:latin typeface="Times New Roman"/>
                <a:ea typeface="Times New Roman"/>
              </a:rPr>
              <a:t>викладає</a:t>
            </a:r>
            <a:r>
              <a:rPr lang="ru-RU" sz="4000" b="1" dirty="0">
                <a:latin typeface="Times New Roman"/>
                <a:ea typeface="Times New Roman"/>
              </a:rPr>
              <a:t>, але й </a:t>
            </a:r>
            <a:r>
              <a:rPr lang="ru-RU" sz="4000" b="1" dirty="0" err="1">
                <a:latin typeface="Times New Roman"/>
                <a:ea typeface="Times New Roman"/>
              </a:rPr>
              <a:t>розвиток</a:t>
            </a:r>
            <a:r>
              <a:rPr lang="ru-RU" sz="4000" b="1" dirty="0">
                <a:latin typeface="Times New Roman"/>
                <a:ea typeface="Times New Roman"/>
              </a:rPr>
              <a:t> </a:t>
            </a:r>
            <a:r>
              <a:rPr lang="ru-RU" sz="4000" b="1" dirty="0" err="1">
                <a:latin typeface="Times New Roman"/>
                <a:ea typeface="Times New Roman"/>
              </a:rPr>
              <a:t>повноцінної</a:t>
            </a:r>
            <a:r>
              <a:rPr lang="ru-RU" sz="4000" b="1" dirty="0">
                <a:latin typeface="Times New Roman"/>
                <a:ea typeface="Times New Roman"/>
              </a:rPr>
              <a:t> </a:t>
            </a:r>
            <a:r>
              <a:rPr lang="ru-RU" sz="4000" b="1" dirty="0" err="1">
                <a:latin typeface="Times New Roman"/>
                <a:ea typeface="Times New Roman"/>
              </a:rPr>
              <a:t>здатності</a:t>
            </a:r>
            <a:r>
              <a:rPr lang="ru-RU" sz="4000" b="1" dirty="0">
                <a:latin typeface="Times New Roman"/>
                <a:ea typeface="Times New Roman"/>
              </a:rPr>
              <a:t> до </a:t>
            </a:r>
            <a:r>
              <a:rPr lang="ru-RU" sz="4000" b="1" dirty="0" err="1">
                <a:latin typeface="Times New Roman"/>
                <a:ea typeface="Times New Roman"/>
              </a:rPr>
              <a:t>мовленнєвої</a:t>
            </a:r>
            <a:r>
              <a:rPr lang="ru-RU" sz="4000" b="1" dirty="0">
                <a:latin typeface="Times New Roman"/>
                <a:ea typeface="Times New Roman"/>
              </a:rPr>
              <a:t> </a:t>
            </a:r>
            <a:r>
              <a:rPr lang="ru-RU" sz="4000" b="1" dirty="0" err="1">
                <a:latin typeface="Times New Roman"/>
                <a:ea typeface="Times New Roman"/>
              </a:rPr>
              <a:t>комунікації</a:t>
            </a:r>
            <a:r>
              <a:rPr lang="ru-RU" sz="4000" b="1" dirty="0">
                <a:latin typeface="Times New Roman"/>
                <a:ea typeface="Times New Roman"/>
              </a:rPr>
              <a:t>. </a:t>
            </a:r>
            <a:endParaRPr lang="uk-UA" sz="4000" b="1" dirty="0"/>
          </a:p>
        </p:txBody>
      </p:sp>
    </p:spTree>
    <p:extLst>
      <p:ext uri="{BB962C8B-B14F-4D97-AF65-F5344CB8AC3E}">
        <p14:creationId xmlns:p14="http://schemas.microsoft.com/office/powerpoint/2010/main" val="34617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132856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Учитель повинен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успіхи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особливо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навчаються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вдома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так званий «комплекс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неповноцінності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», за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позитивна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приносить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моральне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55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рекційно- розвиткова робот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корекційно- розвиткова робота</Template>
  <TotalTime>726</TotalTime>
  <Words>403</Words>
  <Application>Microsoft Office PowerPoint</Application>
  <PresentationFormat>Экран (4:3)</PresentationFormat>
  <Paragraphs>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корекційно- розвиткова робота</vt:lpstr>
      <vt:lpstr>Особливості роботи  з дітьми індивідуальної форми навчання  Педрада 31.05.2018 рік     Практичний психолог Юхимець Т.В.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Згідно з державним стандартом заняття із «особливими» дітьми повинні спрямовуватись на : 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Корекційно-розвиткова робота з дітьми, які мають психофізичні вади в розвитку</dc:title>
  <dc:creator>ПМПК</dc:creator>
  <cp:lastModifiedBy>admin</cp:lastModifiedBy>
  <cp:revision>70</cp:revision>
  <cp:lastPrinted>2018-05-30T19:38:41Z</cp:lastPrinted>
  <dcterms:created xsi:type="dcterms:W3CDTF">2015-02-09T08:45:36Z</dcterms:created>
  <dcterms:modified xsi:type="dcterms:W3CDTF">2019-11-26T08:26:10Z</dcterms:modified>
</cp:coreProperties>
</file>