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3" r:id="rId4"/>
    <p:sldId id="259" r:id="rId5"/>
    <p:sldId id="260" r:id="rId6"/>
    <p:sldId id="261" r:id="rId7"/>
    <p:sldId id="262" r:id="rId8"/>
    <p:sldId id="265" r:id="rId9"/>
    <p:sldId id="273" r:id="rId10"/>
    <p:sldId id="264" r:id="rId11"/>
    <p:sldId id="267" r:id="rId12"/>
    <p:sldId id="268" r:id="rId13"/>
    <p:sldId id="266" r:id="rId14"/>
    <p:sldId id="274" r:id="rId15"/>
    <p:sldId id="269" r:id="rId16"/>
    <p:sldId id="271" r:id="rId17"/>
    <p:sldId id="270"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108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10C66825-986E-44FA-A01F-B011EA7B0B4F}" type="datetimeFigureOut">
              <a:rPr lang="ru-RU" smtClean="0"/>
              <a:t>25.11.2022</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845B0AEC-BF1C-4F31-9E32-531059018BF7}"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10C66825-986E-44FA-A01F-B011EA7B0B4F}" type="datetimeFigureOut">
              <a:rPr lang="ru-RU" smtClean="0"/>
              <a:t>25.11.2022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45B0AEC-BF1C-4F31-9E32-531059018BF7}"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10C66825-986E-44FA-A01F-B011EA7B0B4F}" type="datetimeFigureOut">
              <a:rPr lang="ru-RU" smtClean="0"/>
              <a:t>25.11.2022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45B0AEC-BF1C-4F31-9E32-531059018BF7}"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Объект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10C66825-986E-44FA-A01F-B011EA7B0B4F}" type="datetimeFigureOut">
              <a:rPr lang="ru-RU" smtClean="0"/>
              <a:t>25.11.2022</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845B0AEC-BF1C-4F31-9E32-531059018BF7}"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10C66825-986E-44FA-A01F-B011EA7B0B4F}" type="datetimeFigureOut">
              <a:rPr lang="ru-RU" smtClean="0"/>
              <a:t>25.11.2022</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845B0AEC-BF1C-4F31-9E32-531059018BF7}" type="slidenum">
              <a:rPr lang="ru-RU" smtClean="0"/>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Объект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10C66825-986E-44FA-A01F-B011EA7B0B4F}" type="datetimeFigureOut">
              <a:rPr lang="ru-RU" smtClean="0"/>
              <a:t>25.11.2022</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845B0AEC-BF1C-4F31-9E32-531059018BF7}"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Объект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Объект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10C66825-986E-44FA-A01F-B011EA7B0B4F}" type="datetimeFigureOut">
              <a:rPr lang="ru-RU" smtClean="0"/>
              <a:t>25.11.2022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845B0AEC-BF1C-4F31-9E32-531059018BF7}" type="slidenum">
              <a:rPr lang="ru-RU" smtClean="0"/>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10C66825-986E-44FA-A01F-B011EA7B0B4F}" type="datetimeFigureOut">
              <a:rPr lang="ru-RU" smtClean="0"/>
              <a:t>25.11.2022</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45B0AEC-BF1C-4F31-9E32-531059018BF7}"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10C66825-986E-44FA-A01F-B011EA7B0B4F}" type="datetimeFigureOut">
              <a:rPr lang="ru-RU" smtClean="0"/>
              <a:t>25.11.2022</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45B0AEC-BF1C-4F31-9E32-531059018BF7}"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Объект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10C66825-986E-44FA-A01F-B011EA7B0B4F}" type="datetimeFigureOut">
              <a:rPr lang="ru-RU" smtClean="0"/>
              <a:t>25.11.2022</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45B0AEC-BF1C-4F31-9E32-531059018BF7}"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10C66825-986E-44FA-A01F-B011EA7B0B4F}" type="datetimeFigureOut">
              <a:rPr lang="ru-RU" smtClean="0"/>
              <a:t>25.11.2022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845B0AEC-BF1C-4F31-9E32-531059018BF7}" type="slidenum">
              <a:rPr lang="ru-RU" smtClean="0"/>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10C66825-986E-44FA-A01F-B011EA7B0B4F}" type="datetimeFigureOut">
              <a:rPr lang="ru-RU" smtClean="0"/>
              <a:t>25.11.2022</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845B0AEC-BF1C-4F31-9E32-531059018BF7}" type="slidenum">
              <a:rPr lang="ru-RU" smtClean="0"/>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67544" y="5301208"/>
            <a:ext cx="8458200" cy="1222375"/>
          </a:xfrm>
        </p:spPr>
        <p:txBody>
          <a:bodyPr/>
          <a:lstStyle/>
          <a:p>
            <a:r>
              <a:rPr lang="ru-RU" dirty="0" err="1">
                <a:effectLst/>
              </a:rPr>
              <a:t>попередження</a:t>
            </a:r>
            <a:r>
              <a:rPr lang="ru-RU" dirty="0">
                <a:effectLst/>
              </a:rPr>
              <a:t> </a:t>
            </a:r>
            <a:r>
              <a:rPr lang="ru-RU" dirty="0" err="1">
                <a:effectLst/>
              </a:rPr>
              <a:t>насильства</a:t>
            </a:r>
            <a:r>
              <a:rPr lang="ru-RU" dirty="0">
                <a:effectLst/>
              </a:rPr>
              <a:t> в </a:t>
            </a:r>
            <a:r>
              <a:rPr lang="ru-RU" dirty="0" err="1">
                <a:effectLst/>
              </a:rPr>
              <a:t>сім’ї</a:t>
            </a:r>
            <a:endParaRPr lang="ru-RU" dirty="0"/>
          </a:p>
        </p:txBody>
      </p:sp>
      <p:pic>
        <p:nvPicPr>
          <p:cNvPr id="9218" name="Picture 2" descr="Пов’язане зображення"/>
          <p:cNvPicPr>
            <a:picLocks noChangeAspect="1" noChangeArrowheads="1"/>
          </p:cNvPicPr>
          <p:nvPr/>
        </p:nvPicPr>
        <p:blipFill>
          <a:blip r:embed="rId2">
            <a:clrChange>
              <a:clrFrom>
                <a:srgbClr val="231F20"/>
              </a:clrFrom>
              <a:clrTo>
                <a:srgbClr val="231F20">
                  <a:alpha val="0"/>
                </a:srgbClr>
              </a:clrTo>
            </a:clrChange>
            <a:extLst>
              <a:ext uri="{28A0092B-C50C-407E-A947-70E740481C1C}">
                <a14:useLocalDpi xmlns:a14="http://schemas.microsoft.com/office/drawing/2010/main" val="0"/>
              </a:ext>
            </a:extLst>
          </a:blip>
          <a:srcRect/>
          <a:stretch>
            <a:fillRect/>
          </a:stretch>
        </p:blipFill>
        <p:spPr bwMode="auto">
          <a:xfrm>
            <a:off x="-36512" y="-9950"/>
            <a:ext cx="9180512" cy="5168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54110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err="1">
                <a:effectLst/>
              </a:rPr>
              <a:t>Діти-свідки</a:t>
            </a:r>
            <a:r>
              <a:rPr lang="ru-RU" dirty="0">
                <a:effectLst/>
              </a:rPr>
              <a:t> = </a:t>
            </a:r>
            <a:r>
              <a:rPr lang="ru-RU" dirty="0" err="1">
                <a:effectLst/>
              </a:rPr>
              <a:t>діти-жертви</a:t>
            </a:r>
            <a:r>
              <a:rPr lang="ru-RU" dirty="0">
                <a:effectLst/>
              </a:rPr>
              <a:t/>
            </a:r>
            <a:br>
              <a:rPr lang="ru-RU" dirty="0">
                <a:effectLst/>
              </a:rPr>
            </a:br>
            <a:endParaRPr lang="ru-RU" dirty="0"/>
          </a:p>
        </p:txBody>
      </p:sp>
      <p:sp>
        <p:nvSpPr>
          <p:cNvPr id="3" name="Объект 2"/>
          <p:cNvSpPr>
            <a:spLocks noGrp="1"/>
          </p:cNvSpPr>
          <p:nvPr>
            <p:ph idx="1"/>
          </p:nvPr>
        </p:nvSpPr>
        <p:spPr>
          <a:xfrm>
            <a:off x="251520" y="1124744"/>
            <a:ext cx="8686800" cy="4525963"/>
          </a:xfrm>
        </p:spPr>
        <p:txBody>
          <a:bodyPr>
            <a:normAutofit/>
          </a:bodyPr>
          <a:lstStyle/>
          <a:p>
            <a:pPr algn="just"/>
            <a:r>
              <a:rPr lang="uk-UA" sz="2800" dirty="0" smtClean="0"/>
              <a:t>У Кримінальному кодексі з’являється положення про те, що скоєння будь-якого насильницького злочину у присутності малолітньої дитини є обтяжуючою обставиною, яка автоматично призведе до збільшення покарання для кривдника.</a:t>
            </a:r>
            <a:endParaRPr lang="uk-UA" sz="2800" dirty="0"/>
          </a:p>
        </p:txBody>
      </p:sp>
      <p:pic>
        <p:nvPicPr>
          <p:cNvPr id="5122" name="Picture 2" descr="Результат пошуку зображень за запитом &quot;домашнє насилля економічне&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3356992"/>
            <a:ext cx="4595664" cy="34467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44681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Причини </a:t>
            </a:r>
            <a:r>
              <a:rPr lang="ru-RU" dirty="0" err="1"/>
              <a:t>виникнення</a:t>
            </a:r>
            <a:r>
              <a:rPr lang="ru-RU" dirty="0"/>
              <a:t> насилия:: </a:t>
            </a:r>
          </a:p>
        </p:txBody>
      </p:sp>
      <p:sp>
        <p:nvSpPr>
          <p:cNvPr id="3" name="Объект 2"/>
          <p:cNvSpPr>
            <a:spLocks noGrp="1"/>
          </p:cNvSpPr>
          <p:nvPr>
            <p:ph idx="1"/>
          </p:nvPr>
        </p:nvSpPr>
        <p:spPr>
          <a:xfrm>
            <a:off x="304800" y="1196752"/>
            <a:ext cx="8686800" cy="5400600"/>
          </a:xfrm>
        </p:spPr>
        <p:txBody>
          <a:bodyPr>
            <a:normAutofit fontScale="85000" lnSpcReduction="20000"/>
          </a:bodyPr>
          <a:lstStyle/>
          <a:p>
            <a:r>
              <a:rPr lang="ru-RU" dirty="0" err="1" smtClean="0"/>
              <a:t>Матеріальні</a:t>
            </a:r>
            <a:r>
              <a:rPr lang="ru-RU" dirty="0" smtClean="0"/>
              <a:t> </a:t>
            </a:r>
            <a:r>
              <a:rPr lang="ru-RU" dirty="0" err="1"/>
              <a:t>труднощі</a:t>
            </a:r>
            <a:r>
              <a:rPr lang="ru-RU" dirty="0"/>
              <a:t>; </a:t>
            </a:r>
            <a:endParaRPr lang="ru-RU" dirty="0" smtClean="0"/>
          </a:p>
          <a:p>
            <a:r>
              <a:rPr lang="ru-RU" dirty="0" err="1" smtClean="0"/>
              <a:t>Наявність</a:t>
            </a:r>
            <a:r>
              <a:rPr lang="ru-RU" dirty="0" smtClean="0"/>
              <a:t> </a:t>
            </a:r>
            <a:r>
              <a:rPr lang="ru-RU" dirty="0"/>
              <a:t>в </a:t>
            </a:r>
            <a:r>
              <a:rPr lang="ru-RU" dirty="0" err="1"/>
              <a:t>сім'ї</a:t>
            </a:r>
            <a:r>
              <a:rPr lang="ru-RU" dirty="0"/>
              <a:t> </a:t>
            </a:r>
            <a:r>
              <a:rPr lang="ru-RU" dirty="0" err="1"/>
              <a:t>безробітного</a:t>
            </a:r>
            <a:r>
              <a:rPr lang="ru-RU" dirty="0"/>
              <a:t>; </a:t>
            </a:r>
            <a:endParaRPr lang="ru-RU" dirty="0" smtClean="0"/>
          </a:p>
          <a:p>
            <a:r>
              <a:rPr lang="ru-RU" dirty="0" err="1" smtClean="0"/>
              <a:t>Невирішена</a:t>
            </a:r>
            <a:r>
              <a:rPr lang="ru-RU" dirty="0" smtClean="0"/>
              <a:t> </a:t>
            </a:r>
            <a:r>
              <a:rPr lang="ru-RU" dirty="0" err="1"/>
              <a:t>житлова</a:t>
            </a:r>
            <a:r>
              <a:rPr lang="ru-RU" dirty="0"/>
              <a:t> проблема; </a:t>
            </a:r>
            <a:endParaRPr lang="ru-RU" dirty="0" smtClean="0"/>
          </a:p>
          <a:p>
            <a:r>
              <a:rPr lang="ru-RU" dirty="0" err="1" smtClean="0"/>
              <a:t>Алкоголізм</a:t>
            </a:r>
            <a:r>
              <a:rPr lang="ru-RU" dirty="0" smtClean="0"/>
              <a:t> </a:t>
            </a:r>
            <a:r>
              <a:rPr lang="ru-RU" dirty="0"/>
              <a:t>та </a:t>
            </a:r>
            <a:r>
              <a:rPr lang="ru-RU" dirty="0" err="1"/>
              <a:t>пияцтво</a:t>
            </a:r>
            <a:r>
              <a:rPr lang="ru-RU" dirty="0"/>
              <a:t> </a:t>
            </a:r>
            <a:r>
              <a:rPr lang="ru-RU" dirty="0" err="1"/>
              <a:t>серед</a:t>
            </a:r>
            <a:r>
              <a:rPr lang="ru-RU" dirty="0"/>
              <a:t> </a:t>
            </a:r>
            <a:r>
              <a:rPr lang="ru-RU" dirty="0" err="1"/>
              <a:t>членів</a:t>
            </a:r>
            <a:r>
              <a:rPr lang="ru-RU" dirty="0"/>
              <a:t> </a:t>
            </a:r>
            <a:r>
              <a:rPr lang="ru-RU" dirty="0" err="1"/>
              <a:t>сім'ї</a:t>
            </a:r>
            <a:r>
              <a:rPr lang="ru-RU" dirty="0" smtClean="0"/>
              <a:t>;</a:t>
            </a:r>
          </a:p>
          <a:p>
            <a:r>
              <a:rPr lang="ru-RU" dirty="0" smtClean="0"/>
              <a:t> </a:t>
            </a:r>
            <a:r>
              <a:rPr lang="ru-RU" dirty="0" err="1"/>
              <a:t>Наявність</a:t>
            </a:r>
            <a:r>
              <a:rPr lang="ru-RU" dirty="0"/>
              <a:t> </a:t>
            </a:r>
            <a:r>
              <a:rPr lang="ru-RU" dirty="0" err="1"/>
              <a:t>наркоманів</a:t>
            </a:r>
            <a:r>
              <a:rPr lang="ru-RU" dirty="0"/>
              <a:t> в </a:t>
            </a:r>
            <a:r>
              <a:rPr lang="ru-RU" dirty="0" err="1"/>
              <a:t>сім'ї</a:t>
            </a:r>
            <a:r>
              <a:rPr lang="ru-RU" dirty="0"/>
              <a:t>; </a:t>
            </a:r>
            <a:endParaRPr lang="ru-RU" dirty="0" smtClean="0"/>
          </a:p>
          <a:p>
            <a:r>
              <a:rPr lang="ru-RU" dirty="0" err="1" smtClean="0"/>
              <a:t>Неповна</a:t>
            </a:r>
            <a:r>
              <a:rPr lang="ru-RU" dirty="0" smtClean="0"/>
              <a:t> </a:t>
            </a:r>
            <a:r>
              <a:rPr lang="ru-RU" dirty="0" err="1"/>
              <a:t>сім'я</a:t>
            </a:r>
            <a:r>
              <a:rPr lang="ru-RU" dirty="0"/>
              <a:t>; </a:t>
            </a:r>
            <a:endParaRPr lang="ru-RU" dirty="0" smtClean="0"/>
          </a:p>
          <a:p>
            <a:r>
              <a:rPr lang="ru-RU" dirty="0" err="1" smtClean="0"/>
              <a:t>Вітчим</a:t>
            </a:r>
            <a:r>
              <a:rPr lang="ru-RU" dirty="0" smtClean="0"/>
              <a:t> </a:t>
            </a:r>
            <a:r>
              <a:rPr lang="ru-RU" dirty="0" err="1"/>
              <a:t>чи</a:t>
            </a:r>
            <a:r>
              <a:rPr lang="ru-RU" dirty="0"/>
              <a:t> </a:t>
            </a:r>
            <a:r>
              <a:rPr lang="ru-RU" dirty="0" err="1" smtClean="0"/>
              <a:t>мачуха</a:t>
            </a:r>
            <a:r>
              <a:rPr lang="ru-RU" dirty="0" smtClean="0"/>
              <a:t> </a:t>
            </a:r>
            <a:r>
              <a:rPr lang="ru-RU" dirty="0"/>
              <a:t>в </a:t>
            </a:r>
            <a:r>
              <a:rPr lang="ru-RU" dirty="0" err="1"/>
              <a:t>сім'ї</a:t>
            </a:r>
            <a:r>
              <a:rPr lang="ru-RU" dirty="0"/>
              <a:t>; </a:t>
            </a:r>
            <a:endParaRPr lang="ru-RU" dirty="0" smtClean="0"/>
          </a:p>
          <a:p>
            <a:r>
              <a:rPr lang="ru-RU" dirty="0" err="1" smtClean="0"/>
              <a:t>Дитина-інвалід</a:t>
            </a:r>
            <a:r>
              <a:rPr lang="ru-RU" dirty="0" smtClean="0"/>
              <a:t> </a:t>
            </a:r>
            <a:r>
              <a:rPr lang="ru-RU" dirty="0" err="1"/>
              <a:t>або</a:t>
            </a:r>
            <a:r>
              <a:rPr lang="ru-RU" dirty="0"/>
              <a:t> з проблемами </a:t>
            </a:r>
            <a:r>
              <a:rPr lang="ru-RU" dirty="0" err="1"/>
              <a:t>зі</a:t>
            </a:r>
            <a:r>
              <a:rPr lang="ru-RU" dirty="0"/>
              <a:t> </a:t>
            </a:r>
            <a:r>
              <a:rPr lang="ru-RU" dirty="0" smtClean="0"/>
              <a:t>здоров</a:t>
            </a:r>
            <a:r>
              <a:rPr lang="en-US" dirty="0" smtClean="0"/>
              <a:t>’</a:t>
            </a:r>
            <a:r>
              <a:rPr lang="ru-RU" dirty="0" smtClean="0"/>
              <a:t>ям;</a:t>
            </a:r>
          </a:p>
          <a:p>
            <a:r>
              <a:rPr lang="ru-RU" dirty="0" smtClean="0"/>
              <a:t> </a:t>
            </a:r>
            <a:r>
              <a:rPr lang="ru-RU" dirty="0" err="1"/>
              <a:t>Небажана</a:t>
            </a:r>
            <a:r>
              <a:rPr lang="ru-RU" dirty="0"/>
              <a:t> </a:t>
            </a:r>
            <a:r>
              <a:rPr lang="ru-RU" dirty="0" err="1"/>
              <a:t>дитина</a:t>
            </a:r>
            <a:r>
              <a:rPr lang="ru-RU" dirty="0"/>
              <a:t>; </a:t>
            </a:r>
            <a:endParaRPr lang="ru-RU" dirty="0" smtClean="0"/>
          </a:p>
          <a:p>
            <a:r>
              <a:rPr lang="ru-RU" dirty="0" err="1" smtClean="0"/>
              <a:t>Важка</a:t>
            </a:r>
            <a:r>
              <a:rPr lang="ru-RU" dirty="0" smtClean="0"/>
              <a:t> </a:t>
            </a:r>
            <a:r>
              <a:rPr lang="ru-RU" dirty="0" err="1"/>
              <a:t>дитина</a:t>
            </a:r>
            <a:r>
              <a:rPr lang="ru-RU" dirty="0"/>
              <a:t>; </a:t>
            </a:r>
            <a:endParaRPr lang="ru-RU" dirty="0" smtClean="0"/>
          </a:p>
          <a:p>
            <a:r>
              <a:rPr lang="ru-RU" dirty="0" err="1" smtClean="0"/>
              <a:t>Сімейні</a:t>
            </a:r>
            <a:r>
              <a:rPr lang="ru-RU" dirty="0" smtClean="0"/>
              <a:t> </a:t>
            </a:r>
            <a:r>
              <a:rPr lang="ru-RU" dirty="0" err="1"/>
              <a:t>конфлікти</a:t>
            </a:r>
            <a:r>
              <a:rPr lang="ru-RU" dirty="0"/>
              <a:t>; </a:t>
            </a:r>
            <a:endParaRPr lang="ru-RU" dirty="0" smtClean="0"/>
          </a:p>
          <a:p>
            <a:r>
              <a:rPr lang="ru-RU" dirty="0" err="1" smtClean="0"/>
              <a:t>Самоствердження</a:t>
            </a:r>
            <a:r>
              <a:rPr lang="ru-RU" dirty="0" smtClean="0"/>
              <a:t> </a:t>
            </a:r>
            <a:r>
              <a:rPr lang="ru-RU" dirty="0"/>
              <a:t>за </a:t>
            </a:r>
            <a:r>
              <a:rPr lang="ru-RU" dirty="0" err="1"/>
              <a:t>рахунок</a:t>
            </a:r>
            <a:r>
              <a:rPr lang="ru-RU" dirty="0"/>
              <a:t> </a:t>
            </a:r>
            <a:r>
              <a:rPr lang="ru-RU" dirty="0" err="1"/>
              <a:t>слабких</a:t>
            </a:r>
            <a:r>
              <a:rPr lang="ru-RU" dirty="0" smtClean="0"/>
              <a:t>;</a:t>
            </a:r>
          </a:p>
          <a:p>
            <a:r>
              <a:rPr lang="ru-RU" dirty="0" smtClean="0"/>
              <a:t> </a:t>
            </a:r>
            <a:r>
              <a:rPr lang="ru-RU" dirty="0"/>
              <a:t>Культ </a:t>
            </a:r>
            <a:r>
              <a:rPr lang="ru-RU" dirty="0" err="1"/>
              <a:t>жорстокості</a:t>
            </a:r>
            <a:r>
              <a:rPr lang="ru-RU" dirty="0"/>
              <a:t>, </a:t>
            </a:r>
            <a:r>
              <a:rPr lang="ru-RU" dirty="0" err="1"/>
              <a:t>пропагований</a:t>
            </a:r>
            <a:r>
              <a:rPr lang="ru-RU" dirty="0"/>
              <a:t> в </a:t>
            </a:r>
            <a:r>
              <a:rPr lang="ru-RU" dirty="0" err="1"/>
              <a:t>суспільстві</a:t>
            </a:r>
            <a:r>
              <a:rPr lang="ru-RU" dirty="0"/>
              <a:t>. </a:t>
            </a:r>
          </a:p>
        </p:txBody>
      </p:sp>
    </p:spTree>
    <p:extLst>
      <p:ext uri="{BB962C8B-B14F-4D97-AF65-F5344CB8AC3E}">
        <p14:creationId xmlns:p14="http://schemas.microsoft.com/office/powerpoint/2010/main" val="478148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Наслідки насильства: </a:t>
            </a:r>
            <a:endParaRPr lang="uk-UA" dirty="0"/>
          </a:p>
        </p:txBody>
      </p:sp>
      <p:sp>
        <p:nvSpPr>
          <p:cNvPr id="3" name="Объект 2"/>
          <p:cNvSpPr>
            <a:spLocks noGrp="1"/>
          </p:cNvSpPr>
          <p:nvPr>
            <p:ph idx="1"/>
          </p:nvPr>
        </p:nvSpPr>
        <p:spPr/>
        <p:txBody>
          <a:bodyPr/>
          <a:lstStyle/>
          <a:p>
            <a:r>
              <a:rPr lang="ru-RU" dirty="0" err="1" smtClean="0"/>
              <a:t>дитина</a:t>
            </a:r>
            <a:r>
              <a:rPr lang="ru-RU" dirty="0" smtClean="0"/>
              <a:t> </a:t>
            </a:r>
            <a:r>
              <a:rPr lang="ru-RU" dirty="0"/>
              <a:t>учиться </a:t>
            </a:r>
            <a:r>
              <a:rPr lang="ru-RU" dirty="0" err="1"/>
              <a:t>насильству</a:t>
            </a:r>
            <a:r>
              <a:rPr lang="ru-RU" dirty="0"/>
              <a:t>; </a:t>
            </a:r>
            <a:endParaRPr lang="ru-RU" dirty="0" smtClean="0"/>
          </a:p>
          <a:p>
            <a:r>
              <a:rPr lang="ru-RU" dirty="0" err="1" smtClean="0"/>
              <a:t>дитина</a:t>
            </a:r>
            <a:r>
              <a:rPr lang="ru-RU" dirty="0" smtClean="0"/>
              <a:t> </a:t>
            </a:r>
            <a:r>
              <a:rPr lang="ru-RU" dirty="0" err="1"/>
              <a:t>стає</a:t>
            </a:r>
            <a:r>
              <a:rPr lang="ru-RU" dirty="0"/>
              <a:t> тревожною; </a:t>
            </a:r>
            <a:endParaRPr lang="ru-RU" dirty="0" smtClean="0"/>
          </a:p>
          <a:p>
            <a:r>
              <a:rPr lang="ru-RU" dirty="0" err="1" smtClean="0"/>
              <a:t>дитина</a:t>
            </a:r>
            <a:r>
              <a:rPr lang="ru-RU" dirty="0" smtClean="0"/>
              <a:t> </a:t>
            </a:r>
            <a:r>
              <a:rPr lang="ru-RU" dirty="0"/>
              <a:t>не </a:t>
            </a:r>
            <a:r>
              <a:rPr lang="ru-RU" dirty="0" err="1"/>
              <a:t>впевнена</a:t>
            </a:r>
            <a:r>
              <a:rPr lang="ru-RU" dirty="0"/>
              <a:t>, </a:t>
            </a:r>
            <a:r>
              <a:rPr lang="ru-RU" dirty="0" err="1"/>
              <a:t>що</a:t>
            </a:r>
            <a:r>
              <a:rPr lang="ru-RU" dirty="0"/>
              <a:t> </a:t>
            </a:r>
            <a:r>
              <a:rPr lang="ru-RU" dirty="0" err="1"/>
              <a:t>її</a:t>
            </a:r>
            <a:r>
              <a:rPr lang="ru-RU" dirty="0"/>
              <a:t> в </a:t>
            </a:r>
            <a:r>
              <a:rPr lang="ru-RU" dirty="0" err="1"/>
              <a:t>родині</a:t>
            </a:r>
            <a:r>
              <a:rPr lang="ru-RU" dirty="0"/>
              <a:t> </a:t>
            </a:r>
            <a:r>
              <a:rPr lang="ru-RU" dirty="0" err="1"/>
              <a:t>люблять</a:t>
            </a:r>
            <a:r>
              <a:rPr lang="ru-RU" dirty="0"/>
              <a:t>; </a:t>
            </a:r>
          </a:p>
        </p:txBody>
      </p:sp>
      <p:pic>
        <p:nvPicPr>
          <p:cNvPr id="11266" name="Picture 2" descr="Результат пошуку зображень за запитом &quot;неблагополуччя&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3356992"/>
            <a:ext cx="5258801" cy="34824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69916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457200"/>
            <a:ext cx="9252520" cy="838200"/>
          </a:xfrm>
        </p:spPr>
        <p:txBody>
          <a:bodyPr>
            <a:normAutofit fontScale="90000"/>
          </a:bodyPr>
          <a:lstStyle/>
          <a:p>
            <a:pPr algn="ctr"/>
            <a:r>
              <a:rPr lang="uk-UA" b="1" dirty="0"/>
              <a:t>Ознаками</a:t>
            </a:r>
            <a:r>
              <a:rPr lang="uk-UA" dirty="0"/>
              <a:t> </a:t>
            </a:r>
            <a:r>
              <a:rPr lang="uk-UA" dirty="0" smtClean="0"/>
              <a:t> </a:t>
            </a:r>
            <a:r>
              <a:rPr lang="uk-UA" dirty="0"/>
              <a:t>насильства </a:t>
            </a:r>
            <a:r>
              <a:rPr lang="uk-UA" dirty="0" smtClean="0"/>
              <a:t>можуть </a:t>
            </a:r>
            <a:r>
              <a:rPr lang="uk-UA" dirty="0"/>
              <a:t>слугувати: </a:t>
            </a:r>
            <a:br>
              <a:rPr lang="uk-UA" dirty="0"/>
            </a:br>
            <a:endParaRPr lang="ru-RU" dirty="0"/>
          </a:p>
        </p:txBody>
      </p:sp>
      <p:sp>
        <p:nvSpPr>
          <p:cNvPr id="3" name="Объект 2"/>
          <p:cNvSpPr>
            <a:spLocks noGrp="1"/>
          </p:cNvSpPr>
          <p:nvPr>
            <p:ph idx="1"/>
          </p:nvPr>
        </p:nvSpPr>
        <p:spPr>
          <a:xfrm>
            <a:off x="304800" y="1052736"/>
            <a:ext cx="8686800" cy="5544616"/>
          </a:xfrm>
        </p:spPr>
        <p:txBody>
          <a:bodyPr>
            <a:normAutofit fontScale="77500" lnSpcReduction="20000"/>
          </a:bodyPr>
          <a:lstStyle/>
          <a:p>
            <a:pPr marL="0" indent="0">
              <a:buNone/>
            </a:pPr>
            <a:r>
              <a:rPr lang="uk-UA" dirty="0"/>
              <a:t> замкнутість; демонстрація повної відсутності страху; неврівноважена поведінка; агресивність, схильність до нищення й насильства; уповільнене мовлення, нездатність вчитися; надто висока зрілість та відповідальність у порівнянні зі звичайними для цього віку; уникання однолітків, бажання гратися лише з маленькими дітьми; </a:t>
            </a:r>
            <a:endParaRPr lang="uk-UA" dirty="0" smtClean="0"/>
          </a:p>
          <a:p>
            <a:pPr marL="0" indent="0">
              <a:buNone/>
            </a:pPr>
            <a:r>
              <a:rPr lang="uk-UA" dirty="0" smtClean="0"/>
              <a:t>занизька </a:t>
            </a:r>
            <a:r>
              <a:rPr lang="uk-UA" dirty="0"/>
              <a:t>самооцінка; тривожність; намагання справити враження людини, що живе в злиднях; демонстрація страху перед появою батьків; страх фізичного контакту, острах іти додому; депресія, спроби самогубства; уживання алкоголю або наркотиків; психосоматичні хвороби, на кшталт болю в животі (неврастенії);  нав’язливі страхи (фобії); насильство по відношенню до свійських тварин, та взагалі до більш слабших істот; почуття провини за отримання фізичних ушкоджень; </a:t>
            </a:r>
          </a:p>
          <a:p>
            <a:endParaRPr lang="ru-RU" dirty="0"/>
          </a:p>
        </p:txBody>
      </p:sp>
      <p:pic>
        <p:nvPicPr>
          <p:cNvPr id="14338" name="Picture 2" descr="Пов’язане зображення"/>
          <p:cNvPicPr>
            <a:picLocks noChangeAspect="1" noChangeArrowheads="1"/>
          </p:cNvPicPr>
          <p:nvPr/>
        </p:nvPicPr>
        <p:blipFill rotWithShape="1">
          <a:blip r:embed="rId2">
            <a:extLst>
              <a:ext uri="{28A0092B-C50C-407E-A947-70E740481C1C}">
                <a14:useLocalDpi xmlns:a14="http://schemas.microsoft.com/office/drawing/2010/main" val="0"/>
              </a:ext>
            </a:extLst>
          </a:blip>
          <a:srcRect b="8784"/>
          <a:stretch/>
        </p:blipFill>
        <p:spPr bwMode="auto">
          <a:xfrm>
            <a:off x="6804248" y="5437418"/>
            <a:ext cx="2339752" cy="1420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01232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s://scontent-frt3-2.xx.fbcdn.net/v/t1.0-9/25151948_927840930704768_1941532474455904102_n.png?oh=048deb7d06ac783e9f58a6fda0d3ba72&amp;oe=5AEB2C08"/>
          <p:cNvPicPr>
            <a:picLocks noChangeAspect="1" noChangeArrowheads="1"/>
          </p:cNvPicPr>
          <p:nvPr/>
        </p:nvPicPr>
        <p:blipFill rotWithShape="1">
          <a:blip r:embed="rId2">
            <a:extLst>
              <a:ext uri="{28A0092B-C50C-407E-A947-70E740481C1C}">
                <a14:useLocalDpi xmlns:a14="http://schemas.microsoft.com/office/drawing/2010/main" val="0"/>
              </a:ext>
            </a:extLst>
          </a:blip>
          <a:srcRect l="5909" r="15145"/>
          <a:stretch/>
        </p:blipFill>
        <p:spPr bwMode="auto">
          <a:xfrm>
            <a:off x="0" y="234532"/>
            <a:ext cx="9144000" cy="6434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85029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06142" y="1052736"/>
            <a:ext cx="8686800" cy="838200"/>
          </a:xfrm>
        </p:spPr>
        <p:txBody>
          <a:bodyPr/>
          <a:lstStyle/>
          <a:p>
            <a:r>
              <a:rPr lang="ru-RU" dirty="0"/>
              <a:t>ПАМЯТАЙТЕ!</a:t>
            </a:r>
          </a:p>
        </p:txBody>
      </p:sp>
      <p:sp>
        <p:nvSpPr>
          <p:cNvPr id="3" name="Объект 2"/>
          <p:cNvSpPr>
            <a:spLocks noGrp="1"/>
          </p:cNvSpPr>
          <p:nvPr>
            <p:ph idx="1"/>
          </p:nvPr>
        </p:nvSpPr>
        <p:spPr>
          <a:xfrm>
            <a:off x="424037" y="2338998"/>
            <a:ext cx="8686800" cy="4525963"/>
          </a:xfrm>
        </p:spPr>
        <p:txBody>
          <a:bodyPr>
            <a:normAutofit/>
          </a:bodyPr>
          <a:lstStyle/>
          <a:p>
            <a:pPr algn="just"/>
            <a:r>
              <a:rPr lang="ru-RU" dirty="0"/>
              <a:t> </a:t>
            </a:r>
            <a:r>
              <a:rPr lang="ru-RU" dirty="0" err="1" smtClean="0"/>
              <a:t>Ти</a:t>
            </a:r>
            <a:r>
              <a:rPr lang="ru-RU" dirty="0" smtClean="0"/>
              <a:t> </a:t>
            </a:r>
            <a:r>
              <a:rPr lang="ru-RU" dirty="0" err="1"/>
              <a:t>маєш</a:t>
            </a:r>
            <a:r>
              <a:rPr lang="ru-RU" dirty="0"/>
              <a:t> право </a:t>
            </a:r>
            <a:r>
              <a:rPr lang="ru-RU" dirty="0" err="1"/>
              <a:t>відмовитися</a:t>
            </a:r>
            <a:r>
              <a:rPr lang="ru-RU" dirty="0"/>
              <a:t> </a:t>
            </a:r>
            <a:r>
              <a:rPr lang="ru-RU" dirty="0" err="1"/>
              <a:t>робити</a:t>
            </a:r>
            <a:r>
              <a:rPr lang="ru-RU" dirty="0"/>
              <a:t> те, до </a:t>
            </a:r>
            <a:r>
              <a:rPr lang="ru-RU" dirty="0" err="1"/>
              <a:t>чого</a:t>
            </a:r>
            <a:r>
              <a:rPr lang="ru-RU" dirty="0"/>
              <a:t> тебе </a:t>
            </a:r>
            <a:r>
              <a:rPr lang="ru-RU" dirty="0" err="1"/>
              <a:t>примушують</a:t>
            </a:r>
            <a:r>
              <a:rPr lang="ru-RU" dirty="0"/>
              <a:t> силою </a:t>
            </a:r>
            <a:r>
              <a:rPr lang="ru-RU" dirty="0" err="1"/>
              <a:t>або</a:t>
            </a:r>
            <a:r>
              <a:rPr lang="ru-RU" dirty="0"/>
              <a:t> </a:t>
            </a:r>
            <a:r>
              <a:rPr lang="ru-RU" dirty="0" err="1"/>
              <a:t>образливими</a:t>
            </a:r>
            <a:r>
              <a:rPr lang="ru-RU" dirty="0"/>
              <a:t>, </a:t>
            </a:r>
            <a:r>
              <a:rPr lang="ru-RU" dirty="0" err="1"/>
              <a:t>злими</a:t>
            </a:r>
            <a:r>
              <a:rPr lang="ru-RU" dirty="0"/>
              <a:t> словами.</a:t>
            </a:r>
          </a:p>
          <a:p>
            <a:pPr algn="just"/>
            <a:r>
              <a:rPr lang="ru-RU" dirty="0"/>
              <a:t> </a:t>
            </a:r>
            <a:r>
              <a:rPr lang="ru-RU" dirty="0" smtClean="0"/>
              <a:t>Ми </a:t>
            </a:r>
            <a:r>
              <a:rPr lang="ru-RU" dirty="0" err="1"/>
              <a:t>подібні</a:t>
            </a:r>
            <a:r>
              <a:rPr lang="ru-RU" dirty="0"/>
              <a:t>, але </a:t>
            </a:r>
            <a:r>
              <a:rPr lang="ru-RU" dirty="0" err="1"/>
              <a:t>всі</a:t>
            </a:r>
            <a:r>
              <a:rPr lang="ru-RU" dirty="0"/>
              <a:t> </a:t>
            </a:r>
            <a:r>
              <a:rPr lang="ru-RU" dirty="0" err="1"/>
              <a:t>різні</a:t>
            </a:r>
            <a:r>
              <a:rPr lang="ru-RU" dirty="0"/>
              <a:t>.</a:t>
            </a:r>
          </a:p>
          <a:p>
            <a:pPr algn="just"/>
            <a:r>
              <a:rPr lang="ru-RU" dirty="0"/>
              <a:t> </a:t>
            </a:r>
            <a:r>
              <a:rPr lang="ru-RU" dirty="0" smtClean="0"/>
              <a:t>Твоя </a:t>
            </a:r>
            <a:r>
              <a:rPr lang="ru-RU" dirty="0" err="1"/>
              <a:t>власність</a:t>
            </a:r>
            <a:r>
              <a:rPr lang="ru-RU" dirty="0"/>
              <a:t> </a:t>
            </a:r>
            <a:r>
              <a:rPr lang="ru-RU" dirty="0" err="1"/>
              <a:t>належить</a:t>
            </a:r>
            <a:r>
              <a:rPr lang="ru-RU" dirty="0"/>
              <a:t> </a:t>
            </a:r>
            <a:r>
              <a:rPr lang="ru-RU" dirty="0" err="1"/>
              <a:t>тільки</a:t>
            </a:r>
            <a:r>
              <a:rPr lang="ru-RU" dirty="0"/>
              <a:t> </a:t>
            </a:r>
            <a:r>
              <a:rPr lang="ru-RU" dirty="0" err="1"/>
              <a:t>тобі</a:t>
            </a:r>
            <a:r>
              <a:rPr lang="ru-RU" dirty="0"/>
              <a:t>.</a:t>
            </a:r>
          </a:p>
          <a:p>
            <a:pPr algn="just"/>
            <a:r>
              <a:rPr lang="ru-RU" dirty="0"/>
              <a:t> </a:t>
            </a:r>
            <a:r>
              <a:rPr lang="ru-RU" dirty="0" err="1" smtClean="0"/>
              <a:t>Ти</a:t>
            </a:r>
            <a:r>
              <a:rPr lang="ru-RU" dirty="0" smtClean="0"/>
              <a:t> </a:t>
            </a:r>
            <a:r>
              <a:rPr lang="ru-RU" dirty="0" err="1"/>
              <a:t>маєш</a:t>
            </a:r>
            <a:r>
              <a:rPr lang="ru-RU" dirty="0"/>
              <a:t> право на </a:t>
            </a:r>
            <a:r>
              <a:rPr lang="ru-RU" dirty="0" err="1"/>
              <a:t>допомогу</a:t>
            </a:r>
            <a:r>
              <a:rPr lang="ru-RU" dirty="0"/>
              <a:t>.</a:t>
            </a:r>
          </a:p>
          <a:p>
            <a:pPr algn="just"/>
            <a:r>
              <a:rPr lang="ru-RU" dirty="0"/>
              <a:t> </a:t>
            </a:r>
            <a:r>
              <a:rPr lang="ru-RU" dirty="0" err="1" smtClean="0"/>
              <a:t>Кожна</a:t>
            </a:r>
            <a:r>
              <a:rPr lang="ru-RU" dirty="0" smtClean="0"/>
              <a:t> </a:t>
            </a:r>
            <a:r>
              <a:rPr lang="ru-RU" dirty="0" err="1"/>
              <a:t>людина</a:t>
            </a:r>
            <a:r>
              <a:rPr lang="ru-RU" dirty="0"/>
              <a:t> </a:t>
            </a:r>
            <a:r>
              <a:rPr lang="ru-RU" dirty="0" err="1"/>
              <a:t>має</a:t>
            </a:r>
            <a:r>
              <a:rPr lang="ru-RU" dirty="0"/>
              <a:t> право </a:t>
            </a:r>
            <a:r>
              <a:rPr lang="ru-RU" dirty="0" err="1"/>
              <a:t>жити</a:t>
            </a:r>
            <a:r>
              <a:rPr lang="ru-RU" dirty="0"/>
              <a:t> </a:t>
            </a:r>
            <a:r>
              <a:rPr lang="ru-RU" dirty="0" err="1"/>
              <a:t>вільно</a:t>
            </a:r>
            <a:r>
              <a:rPr lang="ru-RU" dirty="0"/>
              <a:t>, у </a:t>
            </a:r>
            <a:r>
              <a:rPr lang="ru-RU" dirty="0" err="1"/>
              <a:t>безпеці</a:t>
            </a:r>
            <a:r>
              <a:rPr lang="ru-RU" dirty="0"/>
              <a:t>, </a:t>
            </a:r>
            <a:r>
              <a:rPr lang="ru-RU" dirty="0" err="1"/>
              <a:t>відчуваючи</a:t>
            </a:r>
            <a:r>
              <a:rPr lang="ru-RU" dirty="0"/>
              <a:t> тепло і </a:t>
            </a:r>
            <a:r>
              <a:rPr lang="ru-RU" dirty="0" err="1"/>
              <a:t>любов</a:t>
            </a:r>
            <a:r>
              <a:rPr lang="ru-RU" dirty="0"/>
              <a:t>!</a:t>
            </a:r>
          </a:p>
          <a:p>
            <a:endParaRPr lang="ru-RU" dirty="0"/>
          </a:p>
        </p:txBody>
      </p:sp>
      <p:pic>
        <p:nvPicPr>
          <p:cNvPr id="10242" name="Picture 2" descr="Результат пошуку зображень за запитом &quot;неблагополуччя&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0837" y="49212"/>
            <a:ext cx="3810000" cy="2400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31574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3550036"/>
            <a:ext cx="8686800" cy="3299197"/>
          </a:xfrm>
        </p:spPr>
        <p:txBody>
          <a:bodyPr/>
          <a:lstStyle/>
          <a:p>
            <a:pPr marL="0" indent="0" algn="ctr">
              <a:buNone/>
            </a:pPr>
            <a:r>
              <a:rPr lang="ru-RU" dirty="0" err="1"/>
              <a:t>Навчіться</a:t>
            </a:r>
            <a:r>
              <a:rPr lang="ru-RU" dirty="0"/>
              <a:t> </a:t>
            </a:r>
            <a:r>
              <a:rPr lang="ru-RU" dirty="0" err="1"/>
              <a:t>розрізняти</a:t>
            </a:r>
            <a:r>
              <a:rPr lang="ru-RU" dirty="0"/>
              <a:t> </a:t>
            </a:r>
            <a:r>
              <a:rPr lang="ru-RU" dirty="0" err="1"/>
              <a:t>поняття</a:t>
            </a:r>
            <a:r>
              <a:rPr lang="ru-RU" dirty="0"/>
              <a:t> «Добро» і «Зло». Все, </a:t>
            </a:r>
            <a:r>
              <a:rPr lang="ru-RU" dirty="0" err="1"/>
              <a:t>що</a:t>
            </a:r>
            <a:r>
              <a:rPr lang="ru-RU" dirty="0"/>
              <a:t> </a:t>
            </a:r>
            <a:r>
              <a:rPr lang="ru-RU" dirty="0" err="1"/>
              <a:t>принижує</a:t>
            </a:r>
            <a:r>
              <a:rPr lang="ru-RU" dirty="0"/>
              <a:t> </a:t>
            </a:r>
            <a:r>
              <a:rPr lang="ru-RU" dirty="0" err="1"/>
              <a:t>людську</a:t>
            </a:r>
            <a:r>
              <a:rPr lang="ru-RU" dirty="0"/>
              <a:t> </a:t>
            </a:r>
            <a:r>
              <a:rPr lang="ru-RU" dirty="0" err="1"/>
              <a:t>гідність</a:t>
            </a:r>
            <a:r>
              <a:rPr lang="ru-RU" dirty="0"/>
              <a:t> — є зло, все, </a:t>
            </a:r>
            <a:r>
              <a:rPr lang="ru-RU" dirty="0" err="1"/>
              <a:t>що</a:t>
            </a:r>
            <a:r>
              <a:rPr lang="ru-RU" dirty="0"/>
              <a:t> </a:t>
            </a:r>
            <a:r>
              <a:rPr lang="ru-RU" dirty="0" err="1"/>
              <a:t>звеличує</a:t>
            </a:r>
            <a:r>
              <a:rPr lang="ru-RU" dirty="0"/>
              <a:t> </a:t>
            </a:r>
            <a:r>
              <a:rPr lang="ru-RU" dirty="0" err="1"/>
              <a:t>гідність</a:t>
            </a:r>
            <a:r>
              <a:rPr lang="ru-RU" dirty="0"/>
              <a:t> </a:t>
            </a:r>
            <a:r>
              <a:rPr lang="ru-RU" dirty="0" err="1"/>
              <a:t>людини</a:t>
            </a:r>
            <a:r>
              <a:rPr lang="ru-RU" dirty="0"/>
              <a:t> — Добро. </a:t>
            </a:r>
            <a:r>
              <a:rPr lang="ru-RU" dirty="0" err="1"/>
              <a:t>Дитина</a:t>
            </a:r>
            <a:r>
              <a:rPr lang="ru-RU" dirty="0"/>
              <a:t> і </a:t>
            </a:r>
            <a:r>
              <a:rPr lang="ru-RU" dirty="0" err="1"/>
              <a:t>насильство</a:t>
            </a:r>
            <a:r>
              <a:rPr lang="ru-RU" dirty="0"/>
              <a:t>. </a:t>
            </a:r>
            <a:r>
              <a:rPr lang="ru-RU" dirty="0" err="1"/>
              <a:t>Любов</a:t>
            </a:r>
            <a:r>
              <a:rPr lang="ru-RU" dirty="0"/>
              <a:t> і </a:t>
            </a:r>
            <a:r>
              <a:rPr lang="ru-RU" dirty="0" err="1"/>
              <a:t>жорстокість</a:t>
            </a:r>
            <a:r>
              <a:rPr lang="ru-RU" dirty="0"/>
              <a:t>. </a:t>
            </a:r>
            <a:r>
              <a:rPr lang="ru-RU" dirty="0" err="1"/>
              <a:t>Надія</a:t>
            </a:r>
            <a:r>
              <a:rPr lang="ru-RU" dirty="0"/>
              <a:t> і </a:t>
            </a:r>
            <a:r>
              <a:rPr lang="ru-RU" dirty="0" err="1"/>
              <a:t>відчай</a:t>
            </a:r>
            <a:r>
              <a:rPr lang="ru-RU" dirty="0"/>
              <a:t>. Ми </a:t>
            </a:r>
            <a:r>
              <a:rPr lang="ru-RU" dirty="0" err="1"/>
              <a:t>всі</a:t>
            </a:r>
            <a:r>
              <a:rPr lang="ru-RU" dirty="0"/>
              <a:t> </a:t>
            </a:r>
            <a:r>
              <a:rPr lang="ru-RU" dirty="0" err="1"/>
              <a:t>інтуїтивно</a:t>
            </a:r>
            <a:r>
              <a:rPr lang="ru-RU" dirty="0"/>
              <a:t> </a:t>
            </a:r>
            <a:r>
              <a:rPr lang="ru-RU" dirty="0" err="1"/>
              <a:t>тягнемося</a:t>
            </a:r>
            <a:r>
              <a:rPr lang="ru-RU" dirty="0"/>
              <a:t> до </a:t>
            </a:r>
            <a:r>
              <a:rPr lang="ru-RU" dirty="0" err="1"/>
              <a:t>світлого</a:t>
            </a:r>
            <a:r>
              <a:rPr lang="ru-RU" dirty="0"/>
              <a:t> в </a:t>
            </a:r>
            <a:r>
              <a:rPr lang="ru-RU" dirty="0" err="1"/>
              <a:t>цьому</a:t>
            </a:r>
            <a:r>
              <a:rPr lang="ru-RU" dirty="0"/>
              <a:t> </a:t>
            </a:r>
            <a:r>
              <a:rPr lang="ru-RU" dirty="0" err="1"/>
              <a:t>світі</a:t>
            </a:r>
            <a:r>
              <a:rPr lang="ru-RU" dirty="0"/>
              <a:t>.</a:t>
            </a:r>
          </a:p>
        </p:txBody>
      </p:sp>
      <p:pic>
        <p:nvPicPr>
          <p:cNvPr id="12290" name="Picture 2" descr="Результат пошуку зображень за запитом &quot;без насильства&quot;"/>
          <p:cNvPicPr>
            <a:picLocks noChangeAspect="1" noChangeArrowheads="1"/>
          </p:cNvPicPr>
          <p:nvPr/>
        </p:nvPicPr>
        <p:blipFill>
          <a:blip r:embed="rId2">
            <a:clrChange>
              <a:clrFrom>
                <a:srgbClr val="FFFFFD"/>
              </a:clrFrom>
              <a:clrTo>
                <a:srgbClr val="FFFFFD">
                  <a:alpha val="0"/>
                </a:srgbClr>
              </a:clrTo>
            </a:clrChange>
            <a:extLst>
              <a:ext uri="{28A0092B-C50C-407E-A947-70E740481C1C}">
                <a14:useLocalDpi xmlns:a14="http://schemas.microsoft.com/office/drawing/2010/main" val="0"/>
              </a:ext>
            </a:extLst>
          </a:blip>
          <a:srcRect/>
          <a:stretch>
            <a:fillRect/>
          </a:stretch>
        </p:blipFill>
        <p:spPr bwMode="auto">
          <a:xfrm>
            <a:off x="2267744" y="29618"/>
            <a:ext cx="5040560" cy="37804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57592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04800" y="260648"/>
            <a:ext cx="8686800" cy="6480720"/>
          </a:xfrm>
        </p:spPr>
        <p:txBody>
          <a:bodyPr>
            <a:normAutofit fontScale="92500" lnSpcReduction="20000"/>
          </a:bodyPr>
          <a:lstStyle/>
          <a:p>
            <a:pPr marL="0" indent="0">
              <a:buNone/>
            </a:pPr>
            <a:r>
              <a:rPr lang="uk-UA" i="1" dirty="0" smtClean="0"/>
              <a:t>Мій улюблений світ –</a:t>
            </a:r>
          </a:p>
          <a:p>
            <a:pPr marL="0" indent="0">
              <a:buNone/>
            </a:pPr>
            <a:r>
              <a:rPr lang="uk-UA" i="1" dirty="0" smtClean="0"/>
              <a:t>Без насильства.</a:t>
            </a:r>
          </a:p>
          <a:p>
            <a:pPr marL="0" indent="0">
              <a:buNone/>
            </a:pPr>
            <a:r>
              <a:rPr lang="uk-UA" i="1" dirty="0" smtClean="0"/>
              <a:t>Без жорстокості, болю, зла.</a:t>
            </a:r>
          </a:p>
          <a:p>
            <a:pPr marL="0" indent="0">
              <a:buNone/>
            </a:pPr>
            <a:r>
              <a:rPr lang="uk-UA" i="1" dirty="0" smtClean="0"/>
              <a:t>Тут народом складена пісня</a:t>
            </a:r>
          </a:p>
          <a:p>
            <a:pPr marL="0" indent="0">
              <a:buNone/>
            </a:pPr>
            <a:r>
              <a:rPr lang="uk-UA" i="1" dirty="0" smtClean="0"/>
              <a:t>Містить тільки хороші слова.</a:t>
            </a:r>
          </a:p>
          <a:p>
            <a:pPr marL="0" indent="0">
              <a:buNone/>
            </a:pPr>
            <a:r>
              <a:rPr lang="uk-UA" i="1" dirty="0" smtClean="0"/>
              <a:t>Мій улюблений світ –</a:t>
            </a:r>
          </a:p>
          <a:p>
            <a:pPr marL="0" indent="0">
              <a:buNone/>
            </a:pPr>
            <a:r>
              <a:rPr lang="uk-UA" i="1" dirty="0" smtClean="0"/>
              <a:t>Без насильства,</a:t>
            </a:r>
          </a:p>
          <a:p>
            <a:pPr marL="0" indent="0">
              <a:buNone/>
            </a:pPr>
            <a:r>
              <a:rPr lang="uk-UA" i="1" dirty="0" smtClean="0"/>
              <a:t>Де немає страждання й війни,</a:t>
            </a:r>
          </a:p>
          <a:p>
            <a:pPr marL="0" indent="0">
              <a:buNone/>
            </a:pPr>
            <a:r>
              <a:rPr lang="uk-UA" i="1" dirty="0" smtClean="0"/>
              <a:t>Де розквітла калина барвиста</a:t>
            </a:r>
          </a:p>
          <a:p>
            <a:pPr marL="0" indent="0">
              <a:buNone/>
            </a:pPr>
            <a:r>
              <a:rPr lang="uk-UA" i="1" dirty="0" smtClean="0"/>
              <a:t>І пісень не почуєш сумних.</a:t>
            </a:r>
          </a:p>
          <a:p>
            <a:pPr marL="0" indent="0">
              <a:buNone/>
            </a:pPr>
            <a:r>
              <a:rPr lang="uk-UA" i="1" dirty="0" smtClean="0"/>
              <a:t>Мій улюблений світ – це не казка</a:t>
            </a:r>
          </a:p>
          <a:p>
            <a:pPr marL="0" indent="0">
              <a:buNone/>
            </a:pPr>
            <a:r>
              <a:rPr lang="uk-UA" i="1" dirty="0" smtClean="0"/>
              <a:t>А реально щасливе життя.</a:t>
            </a:r>
          </a:p>
          <a:p>
            <a:pPr marL="0" indent="0">
              <a:buNone/>
            </a:pPr>
            <a:r>
              <a:rPr lang="uk-UA" i="1" dirty="0" smtClean="0"/>
              <a:t>Бо звільнивши наш світ без насильства</a:t>
            </a:r>
          </a:p>
          <a:p>
            <a:pPr marL="0" indent="0">
              <a:buNone/>
            </a:pPr>
            <a:r>
              <a:rPr lang="uk-UA" i="1" dirty="0" smtClean="0"/>
              <a:t>Можна сміло іти в майбуття.</a:t>
            </a:r>
          </a:p>
          <a:p>
            <a:endParaRPr lang="ru-RU" dirty="0"/>
          </a:p>
        </p:txBody>
      </p:sp>
      <p:pic>
        <p:nvPicPr>
          <p:cNvPr id="13314" name="Picture 2" descr="Результат пошуку зображень за запитом &quot;без насильства&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72008"/>
            <a:ext cx="3399983" cy="4797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38808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7130" y="3275000"/>
            <a:ext cx="8686800" cy="3240360"/>
          </a:xfrm>
        </p:spPr>
        <p:txBody>
          <a:bodyPr/>
          <a:lstStyle/>
          <a:p>
            <a:pPr marL="0" indent="0">
              <a:buNone/>
            </a:pPr>
            <a:r>
              <a:rPr lang="ru-RU" b="1" i="1" dirty="0"/>
              <a:t> І </a:t>
            </a:r>
            <a:r>
              <a:rPr lang="ru-RU" b="1" i="1" dirty="0" err="1"/>
              <a:t>якби</a:t>
            </a:r>
            <a:r>
              <a:rPr lang="ru-RU" b="1" i="1" dirty="0"/>
              <a:t> на те моя воля,           </a:t>
            </a:r>
            <a:endParaRPr lang="ru-RU" b="1" i="1" dirty="0" smtClean="0"/>
          </a:p>
          <a:p>
            <a:pPr marL="0" indent="0">
              <a:buNone/>
            </a:pPr>
            <a:r>
              <a:rPr lang="ru-RU" b="1" i="1" dirty="0" smtClean="0"/>
              <a:t>Написала </a:t>
            </a:r>
            <a:r>
              <a:rPr lang="ru-RU" b="1" i="1" dirty="0"/>
              <a:t>б я </a:t>
            </a:r>
            <a:r>
              <a:rPr lang="ru-RU" b="1" i="1" dirty="0" err="1"/>
              <a:t>скрізь</a:t>
            </a:r>
            <a:r>
              <a:rPr lang="ru-RU" b="1" i="1" dirty="0"/>
              <a:t> курсивами: </a:t>
            </a:r>
            <a:endParaRPr lang="ru-RU" b="1" i="1" dirty="0" smtClean="0"/>
          </a:p>
          <a:p>
            <a:pPr marL="0" indent="0">
              <a:buNone/>
            </a:pPr>
            <a:r>
              <a:rPr lang="ru-RU" b="1" i="1" dirty="0" smtClean="0"/>
              <a:t>—</a:t>
            </a:r>
            <a:r>
              <a:rPr lang="ru-RU" b="1" i="1" dirty="0"/>
              <a:t>Так </a:t>
            </a:r>
            <a:r>
              <a:rPr lang="ru-RU" b="1" i="1" dirty="0" err="1"/>
              <a:t>багато</a:t>
            </a:r>
            <a:r>
              <a:rPr lang="ru-RU" b="1" i="1" dirty="0"/>
              <a:t> на </a:t>
            </a:r>
            <a:r>
              <a:rPr lang="ru-RU" b="1" i="1" dirty="0" err="1"/>
              <a:t>світі</a:t>
            </a:r>
            <a:r>
              <a:rPr lang="ru-RU" b="1" i="1" dirty="0"/>
              <a:t> горя,                </a:t>
            </a:r>
            <a:endParaRPr lang="ru-RU" b="1" i="1" dirty="0" smtClean="0"/>
          </a:p>
          <a:p>
            <a:pPr marL="0" indent="0">
              <a:buNone/>
            </a:pPr>
            <a:r>
              <a:rPr lang="ru-RU" b="1" i="1" dirty="0" smtClean="0"/>
              <a:t>Люди</a:t>
            </a:r>
            <a:r>
              <a:rPr lang="ru-RU" b="1" i="1" dirty="0"/>
              <a:t>! Будьте </a:t>
            </a:r>
            <a:r>
              <a:rPr lang="ru-RU" b="1" i="1" dirty="0" err="1"/>
              <a:t>взаємно</a:t>
            </a:r>
            <a:r>
              <a:rPr lang="ru-RU" b="1" i="1" dirty="0"/>
              <a:t> </a:t>
            </a:r>
            <a:r>
              <a:rPr lang="ru-RU" b="1" i="1" dirty="0" err="1"/>
              <a:t>красивими</a:t>
            </a:r>
            <a:r>
              <a:rPr lang="ru-RU" b="1" i="1" dirty="0"/>
              <a:t>.</a:t>
            </a:r>
          </a:p>
          <a:p>
            <a:pPr marL="0" indent="0" algn="r">
              <a:buNone/>
            </a:pPr>
            <a:r>
              <a:rPr lang="ru-RU" dirty="0"/>
              <a:t>(</a:t>
            </a:r>
            <a:r>
              <a:rPr lang="ru-RU" dirty="0" err="1"/>
              <a:t>Ліна</a:t>
            </a:r>
            <a:r>
              <a:rPr lang="ru-RU" dirty="0"/>
              <a:t> Костенко)</a:t>
            </a:r>
          </a:p>
          <a:p>
            <a:endParaRPr lang="ru-RU" dirty="0"/>
          </a:p>
        </p:txBody>
      </p:sp>
      <p:pic>
        <p:nvPicPr>
          <p:cNvPr id="2050" name="Picture 2" descr="Результат пошуку зображень за запитом &quot;домашнє насилля діти слуги&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0974" y="116632"/>
            <a:ext cx="4422972" cy="3672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55690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260648"/>
            <a:ext cx="8686800" cy="838200"/>
          </a:xfrm>
        </p:spPr>
        <p:txBody>
          <a:bodyPr/>
          <a:lstStyle/>
          <a:p>
            <a:r>
              <a:rPr lang="ru-RU" dirty="0" err="1"/>
              <a:t>Насильство</a:t>
            </a:r>
            <a:r>
              <a:rPr lang="ru-RU" dirty="0"/>
              <a:t> - </a:t>
            </a:r>
          </a:p>
        </p:txBody>
      </p:sp>
      <p:sp>
        <p:nvSpPr>
          <p:cNvPr id="3" name="Объект 2"/>
          <p:cNvSpPr>
            <a:spLocks noGrp="1"/>
          </p:cNvSpPr>
          <p:nvPr>
            <p:ph idx="1"/>
          </p:nvPr>
        </p:nvSpPr>
        <p:spPr>
          <a:xfrm>
            <a:off x="323528" y="980728"/>
            <a:ext cx="8686800" cy="4525963"/>
          </a:xfrm>
        </p:spPr>
        <p:txBody>
          <a:bodyPr>
            <a:normAutofit/>
          </a:bodyPr>
          <a:lstStyle/>
          <a:p>
            <a:pPr algn="just"/>
            <a:r>
              <a:rPr lang="ru-RU" dirty="0"/>
              <a:t> </a:t>
            </a:r>
            <a:r>
              <a:rPr lang="ru-RU" sz="2800" dirty="0" err="1" smtClean="0"/>
              <a:t>це</a:t>
            </a:r>
            <a:r>
              <a:rPr lang="ru-RU" sz="2800" dirty="0" smtClean="0"/>
              <a:t> </a:t>
            </a:r>
            <a:r>
              <a:rPr lang="ru-RU" sz="2800" dirty="0"/>
              <a:t>примус, неволя, </a:t>
            </a:r>
            <a:r>
              <a:rPr lang="ru-RU" sz="2800" dirty="0" err="1"/>
              <a:t>соромлива</a:t>
            </a:r>
            <a:r>
              <a:rPr lang="ru-RU" sz="2800" dirty="0"/>
              <a:t>, об разлива, незаконна, </a:t>
            </a:r>
            <a:r>
              <a:rPr lang="ru-RU" sz="2800" dirty="0" err="1"/>
              <a:t>свавільна</a:t>
            </a:r>
            <a:r>
              <a:rPr lang="ru-RU" sz="2800" dirty="0"/>
              <a:t> </a:t>
            </a:r>
            <a:r>
              <a:rPr lang="ru-RU" sz="2800" dirty="0" err="1"/>
              <a:t>дія</a:t>
            </a:r>
            <a:r>
              <a:rPr lang="ru-RU" sz="2800" dirty="0"/>
              <a:t>. </a:t>
            </a:r>
            <a:r>
              <a:rPr lang="ru-RU" sz="2800" dirty="0" err="1"/>
              <a:t>Під</a:t>
            </a:r>
            <a:r>
              <a:rPr lang="ru-RU" sz="2800" dirty="0"/>
              <a:t> </a:t>
            </a:r>
            <a:r>
              <a:rPr lang="ru-RU" sz="2800" dirty="0" err="1"/>
              <a:t>сімейним</a:t>
            </a:r>
            <a:r>
              <a:rPr lang="ru-RU" sz="2800" dirty="0"/>
              <a:t> </a:t>
            </a:r>
            <a:r>
              <a:rPr lang="ru-RU" sz="2800" dirty="0" err="1"/>
              <a:t>насильством</a:t>
            </a:r>
            <a:r>
              <a:rPr lang="ru-RU" sz="2800" dirty="0"/>
              <a:t> </a:t>
            </a:r>
            <a:r>
              <a:rPr lang="ru-RU" sz="2800" dirty="0" err="1"/>
              <a:t>розуміють</a:t>
            </a:r>
            <a:r>
              <a:rPr lang="ru-RU" sz="2800" dirty="0"/>
              <a:t> </a:t>
            </a:r>
            <a:r>
              <a:rPr lang="ru-RU" sz="2800" dirty="0" err="1"/>
              <a:t>систематичні</a:t>
            </a:r>
            <a:r>
              <a:rPr lang="ru-RU" sz="2800" dirty="0"/>
              <a:t> </a:t>
            </a:r>
            <a:r>
              <a:rPr lang="ru-RU" sz="2800" dirty="0" err="1"/>
              <a:t>агресивні</a:t>
            </a:r>
            <a:r>
              <a:rPr lang="ru-RU" sz="2800" dirty="0"/>
              <a:t> і </a:t>
            </a:r>
            <a:r>
              <a:rPr lang="ru-RU" sz="2800" dirty="0" err="1"/>
              <a:t>ворожі</a:t>
            </a:r>
            <a:r>
              <a:rPr lang="ru-RU" sz="2800" dirty="0"/>
              <a:t> </a:t>
            </a:r>
            <a:r>
              <a:rPr lang="ru-RU" sz="2800" dirty="0" err="1"/>
              <a:t>дії</a:t>
            </a:r>
            <a:r>
              <a:rPr lang="ru-RU" sz="2800" dirty="0"/>
              <a:t> </a:t>
            </a:r>
            <a:r>
              <a:rPr lang="ru-RU" sz="2800" dirty="0" err="1"/>
              <a:t>стосовно</a:t>
            </a:r>
            <a:r>
              <a:rPr lang="ru-RU" sz="2800" dirty="0"/>
              <a:t> </a:t>
            </a:r>
            <a:r>
              <a:rPr lang="ru-RU" sz="2800" dirty="0" err="1"/>
              <a:t>членів</a:t>
            </a:r>
            <a:r>
              <a:rPr lang="ru-RU" sz="2800" dirty="0"/>
              <a:t> </a:t>
            </a:r>
            <a:r>
              <a:rPr lang="ru-RU" sz="2800" dirty="0" err="1"/>
              <a:t>сім'ї</a:t>
            </a:r>
            <a:r>
              <a:rPr lang="ru-RU" sz="2800" dirty="0"/>
              <a:t>, в </a:t>
            </a:r>
            <a:r>
              <a:rPr lang="ru-RU" sz="2800" dirty="0" err="1"/>
              <a:t>результаті</a:t>
            </a:r>
            <a:r>
              <a:rPr lang="ru-RU" sz="2800" dirty="0"/>
              <a:t> </a:t>
            </a:r>
            <a:r>
              <a:rPr lang="ru-RU" sz="2800" dirty="0" err="1"/>
              <a:t>чого</a:t>
            </a:r>
            <a:r>
              <a:rPr lang="ru-RU" sz="2800" dirty="0"/>
              <a:t> </a:t>
            </a:r>
            <a:r>
              <a:rPr lang="ru-RU" sz="2800" dirty="0" err="1"/>
              <a:t>об'єкту</a:t>
            </a:r>
            <a:r>
              <a:rPr lang="ru-RU" sz="2800" dirty="0"/>
              <a:t> </a:t>
            </a:r>
            <a:r>
              <a:rPr lang="ru-RU" sz="2800" dirty="0" err="1"/>
              <a:t>насильства</a:t>
            </a:r>
            <a:r>
              <a:rPr lang="ru-RU" sz="2800" dirty="0"/>
              <a:t> </a:t>
            </a:r>
            <a:r>
              <a:rPr lang="ru-RU" sz="2800" dirty="0" err="1"/>
              <a:t>можуть</a:t>
            </a:r>
            <a:r>
              <a:rPr lang="ru-RU" sz="2800" dirty="0"/>
              <a:t> бути </a:t>
            </a:r>
            <a:r>
              <a:rPr lang="ru-RU" sz="2800" dirty="0" err="1"/>
              <a:t>заподіяні</a:t>
            </a:r>
            <a:r>
              <a:rPr lang="ru-RU" sz="2800" dirty="0"/>
              <a:t> шкода, травма, </a:t>
            </a:r>
            <a:r>
              <a:rPr lang="ru-RU" sz="2800" dirty="0" err="1"/>
              <a:t>приниження</a:t>
            </a:r>
            <a:r>
              <a:rPr lang="ru-RU" sz="2800" dirty="0"/>
              <a:t> </a:t>
            </a:r>
            <a:r>
              <a:rPr lang="ru-RU" sz="2800" dirty="0" err="1"/>
              <a:t>чи</a:t>
            </a:r>
            <a:r>
              <a:rPr lang="ru-RU" sz="2800" dirty="0"/>
              <a:t> </a:t>
            </a:r>
            <a:r>
              <a:rPr lang="ru-RU" sz="2800" dirty="0" err="1"/>
              <a:t>іноді</a:t>
            </a:r>
            <a:r>
              <a:rPr lang="ru-RU" sz="2800" dirty="0"/>
              <a:t> смерть. </a:t>
            </a:r>
            <a:r>
              <a:rPr lang="ru-RU" sz="2800" dirty="0" err="1"/>
              <a:t>Насильство</a:t>
            </a:r>
            <a:r>
              <a:rPr lang="ru-RU" sz="2800" dirty="0"/>
              <a:t> </a:t>
            </a:r>
            <a:r>
              <a:rPr lang="ru-RU" sz="2800" dirty="0" err="1"/>
              <a:t>відбувається</a:t>
            </a:r>
            <a:r>
              <a:rPr lang="ru-RU" sz="2800" dirty="0"/>
              <a:t> і в </a:t>
            </a:r>
            <a:r>
              <a:rPr lang="ru-RU" sz="2800" dirty="0" err="1"/>
              <a:t>підлітковому</a:t>
            </a:r>
            <a:r>
              <a:rPr lang="ru-RU" sz="2800" dirty="0"/>
              <a:t> </a:t>
            </a:r>
            <a:r>
              <a:rPr lang="ru-RU" sz="2800" dirty="0" err="1"/>
              <a:t>середовищі</a:t>
            </a:r>
            <a:r>
              <a:rPr lang="ru-RU" sz="2800" dirty="0"/>
              <a:t>. </a:t>
            </a:r>
          </a:p>
          <a:p>
            <a:endParaRPr lang="ru-RU" sz="2800" dirty="0"/>
          </a:p>
        </p:txBody>
      </p:sp>
      <p:pic>
        <p:nvPicPr>
          <p:cNvPr id="4" name="Picture 2" descr="Пов’язане зображенн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4020021"/>
            <a:ext cx="4248472" cy="28379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06267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smtClean="0"/>
              <a:t>Закон розрізняє  чотири види  домашнього насильства:</a:t>
            </a:r>
            <a:endParaRPr lang="uk-UA" dirty="0"/>
          </a:p>
        </p:txBody>
      </p:sp>
      <p:sp>
        <p:nvSpPr>
          <p:cNvPr id="3" name="Объект 2"/>
          <p:cNvSpPr>
            <a:spLocks noGrp="1"/>
          </p:cNvSpPr>
          <p:nvPr>
            <p:ph idx="1"/>
          </p:nvPr>
        </p:nvSpPr>
        <p:spPr/>
        <p:txBody>
          <a:bodyPr/>
          <a:lstStyle/>
          <a:p>
            <a:r>
              <a:rPr lang="ru-RU" dirty="0"/>
              <a:t> </a:t>
            </a:r>
            <a:r>
              <a:rPr lang="uk-UA" i="1" dirty="0" smtClean="0"/>
              <a:t>фізичне; </a:t>
            </a:r>
          </a:p>
          <a:p>
            <a:r>
              <a:rPr lang="uk-UA" i="1" dirty="0" smtClean="0"/>
              <a:t> психологічне; </a:t>
            </a:r>
          </a:p>
          <a:p>
            <a:r>
              <a:rPr lang="uk-UA" i="1" dirty="0" smtClean="0"/>
              <a:t> економічне; </a:t>
            </a:r>
          </a:p>
          <a:p>
            <a:r>
              <a:rPr lang="uk-UA" i="1" dirty="0" smtClean="0"/>
              <a:t> сексуальне.</a:t>
            </a:r>
            <a:r>
              <a:rPr lang="ru-RU" i="1" dirty="0"/>
              <a:t> </a:t>
            </a:r>
          </a:p>
          <a:p>
            <a:endParaRPr lang="ru-RU" dirty="0"/>
          </a:p>
        </p:txBody>
      </p:sp>
      <p:pic>
        <p:nvPicPr>
          <p:cNvPr id="1026" name="Picture 2" descr="Результат пошуку зображень за запитом &quot;домашнє насилля діти слуги&quot;"/>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58528" y="3212976"/>
            <a:ext cx="5890198" cy="3563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25333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smtClean="0"/>
              <a:t>Фізичне насильство в сім'ї </a:t>
            </a:r>
            <a:r>
              <a:rPr lang="uk-UA" dirty="0" smtClean="0"/>
              <a:t>- </a:t>
            </a:r>
            <a:endParaRPr lang="uk-UA" dirty="0"/>
          </a:p>
        </p:txBody>
      </p:sp>
      <p:sp>
        <p:nvSpPr>
          <p:cNvPr id="3" name="Объект 2"/>
          <p:cNvSpPr>
            <a:spLocks noGrp="1"/>
          </p:cNvSpPr>
          <p:nvPr>
            <p:ph idx="1"/>
          </p:nvPr>
        </p:nvSpPr>
        <p:spPr/>
        <p:txBody>
          <a:bodyPr/>
          <a:lstStyle/>
          <a:p>
            <a:pPr algn="just"/>
            <a:r>
              <a:rPr lang="uk-UA" sz="2400" dirty="0" smtClean="0"/>
              <a:t>це навмисне нанесення побоїв, тілесних ушкоджень одного члена сім'ї іншому, яке може призвести чи призвело до порушення нормального стану фізичного чи психічного здоров'я або навіть до смерті постраждалого, а також до приниження його честі та гідності.</a:t>
            </a:r>
            <a:r>
              <a:rPr lang="ru-RU" dirty="0"/>
              <a:t> </a:t>
            </a:r>
          </a:p>
        </p:txBody>
      </p:sp>
      <p:pic>
        <p:nvPicPr>
          <p:cNvPr id="3074" name="Picture 2" descr="Результат пошуку зображень за запитом &quot;домашнє насилля діти слуги&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3584920"/>
            <a:ext cx="4968552" cy="3161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73395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smtClean="0"/>
              <a:t>Психологічне насильство в сім'ї</a:t>
            </a:r>
            <a:r>
              <a:rPr lang="uk-UA" dirty="0" smtClean="0"/>
              <a:t> - </a:t>
            </a:r>
            <a:endParaRPr lang="uk-UA" dirty="0"/>
          </a:p>
        </p:txBody>
      </p:sp>
      <p:sp>
        <p:nvSpPr>
          <p:cNvPr id="3" name="Объект 2"/>
          <p:cNvSpPr>
            <a:spLocks noGrp="1"/>
          </p:cNvSpPr>
          <p:nvPr>
            <p:ph idx="1"/>
          </p:nvPr>
        </p:nvSpPr>
        <p:spPr/>
        <p:txBody>
          <a:bodyPr/>
          <a:lstStyle/>
          <a:p>
            <a:pPr algn="just"/>
            <a:r>
              <a:rPr lang="uk-UA" sz="2400" dirty="0" smtClean="0"/>
              <a:t>це насильство, пов'язане з тиском одного члена сім'ї на психіку іншого через навмисні словесні образи або погрози, переслідування, залякування, які доводять постраждалого до стану емоційної невпевненості, втрати здатності захистити себе і можуть заподіяти або заподіяли шкоду психічному здоров'ю.</a:t>
            </a:r>
            <a:r>
              <a:rPr lang="ru-RU" dirty="0"/>
              <a:t> </a:t>
            </a:r>
          </a:p>
        </p:txBody>
      </p:sp>
      <p:pic>
        <p:nvPicPr>
          <p:cNvPr id="4100" name="Picture 4" descr="Результат пошуку зображень за запитом &quot;домашнє насилля економічне&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872" y="3413298"/>
            <a:ext cx="5164469" cy="3444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17436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a:t>Економічне насильство в сім'ї </a:t>
            </a:r>
            <a:r>
              <a:rPr lang="uk-UA" dirty="0"/>
              <a:t>- </a:t>
            </a:r>
            <a:endParaRPr lang="ru-RU" dirty="0"/>
          </a:p>
        </p:txBody>
      </p:sp>
      <p:sp>
        <p:nvSpPr>
          <p:cNvPr id="3" name="Объект 2"/>
          <p:cNvSpPr>
            <a:spLocks noGrp="1"/>
          </p:cNvSpPr>
          <p:nvPr>
            <p:ph idx="1"/>
          </p:nvPr>
        </p:nvSpPr>
        <p:spPr>
          <a:xfrm>
            <a:off x="304800" y="1196752"/>
            <a:ext cx="8686800" cy="4525963"/>
          </a:xfrm>
        </p:spPr>
        <p:txBody>
          <a:bodyPr/>
          <a:lstStyle/>
          <a:p>
            <a:pPr algn="just"/>
            <a:r>
              <a:rPr lang="uk-UA" dirty="0"/>
              <a:t> </a:t>
            </a:r>
            <a:r>
              <a:rPr lang="uk-UA" sz="2800" dirty="0" smtClean="0"/>
              <a:t>це </a:t>
            </a:r>
            <a:r>
              <a:rPr lang="uk-UA" sz="2800" dirty="0"/>
              <a:t>навмисні дії одного члена сім'ї щодо іншого, спрямовані на те, щоб позбавити постраждалого житла, їжі, одягу та іншого майна чи коштів, на які він має законне право. Такі дії можуть заподіяти шкоду фізичному чи психічному здоров'ю або навіть призвести до смерті постраждалого.</a:t>
            </a:r>
            <a:endParaRPr lang="ru-RU" sz="2800" dirty="0"/>
          </a:p>
        </p:txBody>
      </p:sp>
      <p:pic>
        <p:nvPicPr>
          <p:cNvPr id="8194" name="Picture 2" descr="Результат пошуку зображень за запитом &quot;домашнє насилля гроші&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3860227"/>
            <a:ext cx="5240758" cy="2994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91617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smtClean="0"/>
              <a:t>Сексуальне насильство в сім'ї </a:t>
            </a:r>
            <a:r>
              <a:rPr lang="uk-UA" dirty="0" smtClean="0"/>
              <a:t>- </a:t>
            </a:r>
            <a:endParaRPr lang="uk-UA" dirty="0"/>
          </a:p>
        </p:txBody>
      </p:sp>
      <p:sp>
        <p:nvSpPr>
          <p:cNvPr id="3" name="Объект 2"/>
          <p:cNvSpPr>
            <a:spLocks noGrp="1"/>
          </p:cNvSpPr>
          <p:nvPr>
            <p:ph idx="1"/>
          </p:nvPr>
        </p:nvSpPr>
        <p:spPr>
          <a:xfrm>
            <a:off x="323528" y="1196752"/>
            <a:ext cx="8686800" cy="4525963"/>
          </a:xfrm>
        </p:spPr>
        <p:txBody>
          <a:bodyPr>
            <a:normAutofit/>
          </a:bodyPr>
          <a:lstStyle/>
          <a:p>
            <a:pPr algn="just"/>
            <a:r>
              <a:rPr lang="uk-UA" sz="2800" dirty="0" smtClean="0"/>
              <a:t>це примушування до небажаних статевих стосунків у родині, а також сексуальні дії щодо неповнолітнього члена сім'ї.  Згода дитини на сексуальний контакт не дає підстави вважати її ненасильницьким, оскільки дитина не володіє свободою волі і не може передбачити всі негативні для себе наслідки. Іноді сексуальне насильство розглядають як різновид фізичного насильства</a:t>
            </a:r>
            <a:r>
              <a:rPr lang="ru-RU" sz="2800" dirty="0" smtClean="0"/>
              <a:t>.</a:t>
            </a:r>
            <a:endParaRPr lang="uk-UA" sz="2800" dirty="0"/>
          </a:p>
        </p:txBody>
      </p:sp>
      <p:pic>
        <p:nvPicPr>
          <p:cNvPr id="7170" name="Picture 2" descr="Результат пошуку зображень за запитом &quot;домашнє насилля гроші&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9992" y="4221088"/>
            <a:ext cx="4601322" cy="25948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15361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487213"/>
            <a:ext cx="8686800" cy="4525963"/>
          </a:xfrm>
        </p:spPr>
        <p:txBody>
          <a:bodyPr/>
          <a:lstStyle/>
          <a:p>
            <a:pPr algn="just"/>
            <a:r>
              <a:rPr lang="ru-RU" dirty="0"/>
              <a:t>В </a:t>
            </a:r>
            <a:r>
              <a:rPr lang="ru-RU" dirty="0" err="1"/>
              <a:t>Сімейному</a:t>
            </a:r>
            <a:r>
              <a:rPr lang="ru-RU" dirty="0"/>
              <a:t> </a:t>
            </a:r>
            <a:r>
              <a:rPr lang="ru-RU" dirty="0" err="1"/>
              <a:t>кодексі</a:t>
            </a:r>
            <a:r>
              <a:rPr lang="ru-RU" dirty="0"/>
              <a:t> (ст.  150, ч. 7) написано: </a:t>
            </a:r>
            <a:r>
              <a:rPr lang="ru-RU" i="1" dirty="0"/>
              <a:t>«</a:t>
            </a:r>
            <a:r>
              <a:rPr lang="ru-RU" i="1" dirty="0" err="1"/>
              <a:t>Забороняються</a:t>
            </a:r>
            <a:r>
              <a:rPr lang="ru-RU" i="1" dirty="0"/>
              <a:t>  </a:t>
            </a:r>
            <a:r>
              <a:rPr lang="ru-RU" i="1" dirty="0" err="1"/>
              <a:t>фізичні</a:t>
            </a:r>
            <a:r>
              <a:rPr lang="ru-RU" i="1" dirty="0"/>
              <a:t>  </a:t>
            </a:r>
            <a:r>
              <a:rPr lang="ru-RU" i="1" dirty="0" err="1"/>
              <a:t>покарання</a:t>
            </a:r>
            <a:r>
              <a:rPr lang="ru-RU" i="1" dirty="0"/>
              <a:t> </a:t>
            </a:r>
            <a:r>
              <a:rPr lang="ru-RU" i="1" dirty="0" err="1"/>
              <a:t>дітей</a:t>
            </a:r>
            <a:r>
              <a:rPr lang="ru-RU" i="1" dirty="0"/>
              <a:t>  батьками  та  </a:t>
            </a:r>
            <a:r>
              <a:rPr lang="ru-RU" i="1" dirty="0" err="1"/>
              <a:t>інші</a:t>
            </a:r>
            <a:r>
              <a:rPr lang="ru-RU" i="1" dirty="0"/>
              <a:t>  </a:t>
            </a:r>
            <a:r>
              <a:rPr lang="ru-RU" i="1" dirty="0" err="1"/>
              <a:t>види</a:t>
            </a:r>
            <a:r>
              <a:rPr lang="ru-RU" i="1" dirty="0"/>
              <a:t>  </a:t>
            </a:r>
            <a:r>
              <a:rPr lang="ru-RU" i="1" dirty="0" err="1"/>
              <a:t>покарань</a:t>
            </a:r>
            <a:r>
              <a:rPr lang="ru-RU" i="1" dirty="0"/>
              <a:t>  </a:t>
            </a:r>
            <a:r>
              <a:rPr lang="ru-RU" i="1" dirty="0" err="1"/>
              <a:t>які</a:t>
            </a:r>
            <a:r>
              <a:rPr lang="ru-RU" i="1" dirty="0"/>
              <a:t> </a:t>
            </a:r>
            <a:r>
              <a:rPr lang="ru-RU" i="1" dirty="0" err="1"/>
              <a:t>принижують</a:t>
            </a:r>
            <a:r>
              <a:rPr lang="ru-RU" i="1" dirty="0"/>
              <a:t> </a:t>
            </a:r>
            <a:r>
              <a:rPr lang="ru-RU" i="1" dirty="0" err="1"/>
              <a:t>людську</a:t>
            </a:r>
            <a:r>
              <a:rPr lang="ru-RU" i="1" dirty="0"/>
              <a:t> </a:t>
            </a:r>
            <a:r>
              <a:rPr lang="ru-RU" i="1" dirty="0" err="1"/>
              <a:t>гідність</a:t>
            </a:r>
            <a:r>
              <a:rPr lang="ru-RU" i="1" dirty="0"/>
              <a:t>. </a:t>
            </a:r>
            <a:r>
              <a:rPr lang="ru-RU" i="1" dirty="0" err="1"/>
              <a:t>Дитина</a:t>
            </a:r>
            <a:r>
              <a:rPr lang="ru-RU" i="1" dirty="0"/>
              <a:t> </a:t>
            </a:r>
            <a:r>
              <a:rPr lang="ru-RU" i="1" dirty="0" err="1"/>
              <a:t>може</a:t>
            </a:r>
            <a:r>
              <a:rPr lang="ru-RU" i="1" dirty="0"/>
              <a:t> подати </a:t>
            </a:r>
            <a:r>
              <a:rPr lang="ru-RU" i="1" dirty="0" err="1"/>
              <a:t>позов</a:t>
            </a:r>
            <a:r>
              <a:rPr lang="ru-RU" i="1" dirty="0"/>
              <a:t> до суду, до </a:t>
            </a:r>
            <a:r>
              <a:rPr lang="ru-RU" i="1" dirty="0" err="1"/>
              <a:t>громадських</a:t>
            </a:r>
            <a:r>
              <a:rPr lang="ru-RU" i="1" dirty="0"/>
              <a:t> </a:t>
            </a:r>
            <a:r>
              <a:rPr lang="ru-RU" i="1" dirty="0" err="1"/>
              <a:t>організацій</a:t>
            </a:r>
            <a:r>
              <a:rPr lang="ru-RU" i="1" dirty="0"/>
              <a:t>, </a:t>
            </a:r>
            <a:r>
              <a:rPr lang="ru-RU" i="1" dirty="0" err="1"/>
              <a:t>якщо</a:t>
            </a:r>
            <a:r>
              <a:rPr lang="ru-RU" i="1" dirty="0"/>
              <a:t> </a:t>
            </a:r>
            <a:r>
              <a:rPr lang="ru-RU" i="1" dirty="0" err="1"/>
              <a:t>виховання</a:t>
            </a:r>
            <a:r>
              <a:rPr lang="ru-RU" i="1" dirty="0"/>
              <a:t> не </a:t>
            </a:r>
            <a:r>
              <a:rPr lang="ru-RU" i="1" dirty="0" err="1"/>
              <a:t>належне</a:t>
            </a:r>
            <a:r>
              <a:rPr lang="ru-RU" i="1" dirty="0"/>
              <a:t>».</a:t>
            </a:r>
          </a:p>
        </p:txBody>
      </p:sp>
      <p:pic>
        <p:nvPicPr>
          <p:cNvPr id="16386" name="Picture 2" descr="Результат пошуку зображень за запитом &quot;картинка суд&quo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95736" y="3542818"/>
            <a:ext cx="5109704" cy="32705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226414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90</TotalTime>
  <Words>381</Words>
  <Application>Microsoft Office PowerPoint</Application>
  <PresentationFormat>Экран (4:3)</PresentationFormat>
  <Paragraphs>66</Paragraphs>
  <Slides>17</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17</vt:i4>
      </vt:variant>
    </vt:vector>
  </HeadingPairs>
  <TitlesOfParts>
    <vt:vector size="21" baseType="lpstr">
      <vt:lpstr>Franklin Gothic Book</vt:lpstr>
      <vt:lpstr>Franklin Gothic Medium</vt:lpstr>
      <vt:lpstr>Wingdings 2</vt:lpstr>
      <vt:lpstr>Трек</vt:lpstr>
      <vt:lpstr>попередження насильства в сім’ї</vt:lpstr>
      <vt:lpstr>Презентация PowerPoint</vt:lpstr>
      <vt:lpstr>Насильство - </vt:lpstr>
      <vt:lpstr>Закон розрізняє  чотири види  домашнього насильства:</vt:lpstr>
      <vt:lpstr>Фізичне насильство в сім'ї - </vt:lpstr>
      <vt:lpstr>Психологічне насильство в сім'ї - </vt:lpstr>
      <vt:lpstr>Економічне насильство в сім'ї - </vt:lpstr>
      <vt:lpstr>Сексуальне насильство в сім'ї - </vt:lpstr>
      <vt:lpstr>Презентация PowerPoint</vt:lpstr>
      <vt:lpstr>Діти-свідки = діти-жертви </vt:lpstr>
      <vt:lpstr>Причини виникнення насилия:: </vt:lpstr>
      <vt:lpstr>Наслідки насильства: </vt:lpstr>
      <vt:lpstr>Ознаками  насильства можуть слугувати:  </vt:lpstr>
      <vt:lpstr>Презентация PowerPoint</vt:lpstr>
      <vt:lpstr>ПАМЯТАЙТЕ!</vt:lpstr>
      <vt:lpstr>Презентация PowerPoint</vt:lpstr>
      <vt:lpstr>Презентация PowerPoint</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попередження насильства в сім’ї</dc:title>
  <dc:creator>1</dc:creator>
  <cp:lastModifiedBy>Оля</cp:lastModifiedBy>
  <cp:revision>18</cp:revision>
  <dcterms:created xsi:type="dcterms:W3CDTF">2018-02-02T18:39:47Z</dcterms:created>
  <dcterms:modified xsi:type="dcterms:W3CDTF">2022-11-25T18:29:36Z</dcterms:modified>
</cp:coreProperties>
</file>