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08" r:id="rId2"/>
    <p:sldMasterId id="2147483696" r:id="rId3"/>
    <p:sldMasterId id="2147483684" r:id="rId4"/>
  </p:sldMasterIdLst>
  <p:notesMasterIdLst>
    <p:notesMasterId r:id="rId30"/>
  </p:notesMasterIdLst>
  <p:sldIdLst>
    <p:sldId id="256" r:id="rId5"/>
    <p:sldId id="258" r:id="rId6"/>
    <p:sldId id="304" r:id="rId7"/>
    <p:sldId id="305" r:id="rId8"/>
    <p:sldId id="306" r:id="rId9"/>
    <p:sldId id="290" r:id="rId10"/>
    <p:sldId id="269" r:id="rId11"/>
    <p:sldId id="291" r:id="rId12"/>
    <p:sldId id="292" r:id="rId13"/>
    <p:sldId id="293" r:id="rId14"/>
    <p:sldId id="294" r:id="rId15"/>
    <p:sldId id="295" r:id="rId16"/>
    <p:sldId id="307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288" r:id="rId26"/>
    <p:sldId id="308" r:id="rId27"/>
    <p:sldId id="309" r:id="rId28"/>
    <p:sldId id="274" r:id="rId2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FF99"/>
    <a:srgbClr val="CCFF99"/>
    <a:srgbClr val="99FF99"/>
    <a:srgbClr val="66FF33"/>
    <a:srgbClr val="FFFF66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9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97CD0F-D3A6-4367-A689-827AD3CD819D}" type="datetimeFigureOut">
              <a:rPr lang="ru-RU" smtClean="0"/>
              <a:t>09.12.2018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D4464-5DED-4E47-AFEB-085BE87E13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906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D4464-5DED-4E47-AFEB-085BE87E13F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0877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BB3D-D498-410D-94E9-19E0A08A1A11}" type="datetime1">
              <a:rPr lang="ru-RU" smtClean="0"/>
              <a:t>09.12.2018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423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1650D-70CE-441E-93FB-7492E5E31DE0}" type="datetime1">
              <a:rPr lang="ru-RU" smtClean="0"/>
              <a:t>09.12.2018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891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2C22D-B3ED-4388-B20F-81FFA7B9CC87}" type="datetime1">
              <a:rPr lang="ru-RU" smtClean="0"/>
              <a:t>09.12.2018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7140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9D8E1-491D-410A-BD53-C174F24FB4BE}" type="datetime1">
              <a:rPr lang="ru-RU" smtClean="0"/>
              <a:t>09.12.2018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637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A154-2093-40DF-92D9-AF0B03472828}" type="datetimeFigureOut">
              <a:rPr lang="ru-RU" smtClean="0"/>
              <a:t>09.12.2018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6868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A154-2093-40DF-92D9-AF0B03472828}" type="datetimeFigureOut">
              <a:rPr lang="ru-RU" smtClean="0"/>
              <a:t>09.12.2018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4624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A154-2093-40DF-92D9-AF0B03472828}" type="datetimeFigureOut">
              <a:rPr lang="ru-RU" smtClean="0"/>
              <a:t>09.12.2018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67977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A154-2093-40DF-92D9-AF0B03472828}" type="datetimeFigureOut">
              <a:rPr lang="ru-RU" smtClean="0"/>
              <a:t>09.12.2018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92647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A154-2093-40DF-92D9-AF0B03472828}" type="datetimeFigureOut">
              <a:rPr lang="ru-RU" smtClean="0"/>
              <a:t>09.12.2018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40529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A154-2093-40DF-92D9-AF0B03472828}" type="datetimeFigureOut">
              <a:rPr lang="ru-RU" smtClean="0"/>
              <a:t>09.12.2018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10595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A154-2093-40DF-92D9-AF0B03472828}" type="datetimeFigureOut">
              <a:rPr lang="ru-RU" smtClean="0"/>
              <a:t>09.12.2018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8737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A4F6-6C5B-457B-A153-D6B02C364149}" type="datetime1">
              <a:rPr lang="ru-RU" smtClean="0"/>
              <a:t>09.12.2018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5358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A154-2093-40DF-92D9-AF0B03472828}" type="datetimeFigureOut">
              <a:rPr lang="ru-RU" smtClean="0"/>
              <a:t>09.12.2018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6918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A154-2093-40DF-92D9-AF0B03472828}" type="datetimeFigureOut">
              <a:rPr lang="ru-RU" smtClean="0"/>
              <a:t>09.12.2018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0114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A154-2093-40DF-92D9-AF0B03472828}" type="datetimeFigureOut">
              <a:rPr lang="ru-RU" smtClean="0"/>
              <a:t>09.12.2018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6359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A154-2093-40DF-92D9-AF0B03472828}" type="datetimeFigureOut">
              <a:rPr lang="ru-RU" smtClean="0"/>
              <a:t>09.12.2018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0122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AE87-7975-4C38-B5E3-C84E8D507B80}" type="datetimeFigureOut">
              <a:rPr lang="ru-RU" smtClean="0"/>
              <a:t>09.12.2018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88701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AE87-7975-4C38-B5E3-C84E8D507B80}" type="datetimeFigureOut">
              <a:rPr lang="ru-RU" smtClean="0"/>
              <a:t>09.12.2018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4532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AE87-7975-4C38-B5E3-C84E8D507B80}" type="datetimeFigureOut">
              <a:rPr lang="ru-RU" smtClean="0"/>
              <a:t>09.12.2018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4379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AE87-7975-4C38-B5E3-C84E8D507B80}" type="datetimeFigureOut">
              <a:rPr lang="ru-RU" smtClean="0"/>
              <a:t>09.12.2018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9818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AE87-7975-4C38-B5E3-C84E8D507B80}" type="datetimeFigureOut">
              <a:rPr lang="ru-RU" smtClean="0"/>
              <a:t>09.12.2018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45599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AE87-7975-4C38-B5E3-C84E8D507B80}" type="datetimeFigureOut">
              <a:rPr lang="ru-RU" smtClean="0"/>
              <a:t>09.12.2018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527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6B6D1-2B10-4808-8A21-BC0A2DF98893}" type="datetime1">
              <a:rPr lang="ru-RU" smtClean="0"/>
              <a:t>09.12.2018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921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AE87-7975-4C38-B5E3-C84E8D507B80}" type="datetimeFigureOut">
              <a:rPr lang="ru-RU" smtClean="0"/>
              <a:t>09.12.2018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16405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AE87-7975-4C38-B5E3-C84E8D507B80}" type="datetimeFigureOut">
              <a:rPr lang="ru-RU" smtClean="0"/>
              <a:t>09.12.2018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3906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AE87-7975-4C38-B5E3-C84E8D507B80}" type="datetimeFigureOut">
              <a:rPr lang="ru-RU" smtClean="0"/>
              <a:t>09.12.2018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9778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AE87-7975-4C38-B5E3-C84E8D507B80}" type="datetimeFigureOut">
              <a:rPr lang="ru-RU" smtClean="0"/>
              <a:t>09.12.2018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86866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AE87-7975-4C38-B5E3-C84E8D507B80}" type="datetimeFigureOut">
              <a:rPr lang="ru-RU" smtClean="0"/>
              <a:t>09.12.2018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203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0AAF-CC66-47AA-A48D-D3B482408E76}" type="datetimeFigureOut">
              <a:rPr lang="ru-RU" smtClean="0"/>
              <a:t>09.12.2018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606716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0AAF-CC66-47AA-A48D-D3B482408E76}" type="datetimeFigureOut">
              <a:rPr lang="ru-RU" smtClean="0"/>
              <a:t>09.12.2018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3612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0AAF-CC66-47AA-A48D-D3B482408E76}" type="datetimeFigureOut">
              <a:rPr lang="ru-RU" smtClean="0"/>
              <a:t>09.12.2018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16617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0AAF-CC66-47AA-A48D-D3B482408E76}" type="datetimeFigureOut">
              <a:rPr lang="ru-RU" smtClean="0"/>
              <a:t>09.12.2018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01438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0AAF-CC66-47AA-A48D-D3B482408E76}" type="datetimeFigureOut">
              <a:rPr lang="ru-RU" smtClean="0"/>
              <a:t>09.12.2018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479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23982-CBE6-473D-B28E-184987276580}" type="datetime1">
              <a:rPr lang="ru-RU" smtClean="0"/>
              <a:t>09.12.2018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9002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0AAF-CC66-47AA-A48D-D3B482408E76}" type="datetimeFigureOut">
              <a:rPr lang="ru-RU" smtClean="0"/>
              <a:t>09.12.2018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17692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0AAF-CC66-47AA-A48D-D3B482408E76}" type="datetimeFigureOut">
              <a:rPr lang="ru-RU" smtClean="0"/>
              <a:t>09.12.2018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677048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0AAF-CC66-47AA-A48D-D3B482408E76}" type="datetimeFigureOut">
              <a:rPr lang="ru-RU" smtClean="0"/>
              <a:t>09.12.2018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79047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0AAF-CC66-47AA-A48D-D3B482408E76}" type="datetimeFigureOut">
              <a:rPr lang="ru-RU" smtClean="0"/>
              <a:t>09.12.2018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491498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0AAF-CC66-47AA-A48D-D3B482408E76}" type="datetimeFigureOut">
              <a:rPr lang="ru-RU" smtClean="0"/>
              <a:t>09.12.2018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485207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0AAF-CC66-47AA-A48D-D3B482408E76}" type="datetimeFigureOut">
              <a:rPr lang="ru-RU" smtClean="0"/>
              <a:t>09.12.2018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581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8818-66BC-4D8E-B8C2-CD5505C089AC}" type="datetime1">
              <a:rPr lang="ru-RU" smtClean="0"/>
              <a:t>09.12.2018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682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5142-EC91-4FEE-99F7-2438B89DB774}" type="datetime1">
              <a:rPr lang="ru-RU" smtClean="0"/>
              <a:t>09.12.2018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869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CDCB2-53EA-479D-8AA1-CC760163AB65}" type="datetime1">
              <a:rPr lang="ru-RU" smtClean="0"/>
              <a:t>09.12.2018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615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7B003-8205-4039-9AC9-E295C160B146}" type="datetime1">
              <a:rPr lang="ru-RU" smtClean="0"/>
              <a:t>09.12.2018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526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54FA4-5DF8-4FBE-B85C-362795FB5A2A}" type="datetime1">
              <a:rPr lang="ru-RU" smtClean="0"/>
              <a:t>09.12.2018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223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7000"/>
              </a:schemeClr>
            </a:gs>
            <a:gs pos="20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9D8E1-491D-410A-BD53-C174F24FB4BE}" type="datetime1">
              <a:rPr lang="ru-RU" smtClean="0"/>
              <a:t>09.12.2018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15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041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720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DA154-2093-40DF-92D9-AF0B03472828}" type="datetimeFigureOut">
              <a:rPr lang="ru-RU" smtClean="0"/>
              <a:t>09.12.2018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7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AAE87-7975-4C38-B5E3-C84E8D507B80}" type="datetimeFigureOut">
              <a:rPr lang="ru-RU" smtClean="0"/>
              <a:t>09.12.2018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848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E0AAF-CC66-47AA-A48D-D3B482408E76}" type="datetimeFigureOut">
              <a:rPr lang="ru-RU" smtClean="0"/>
              <a:t>09.12.2018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9497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gif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5.jpeg"/><Relationship Id="rId7" Type="http://schemas.openxmlformats.org/officeDocument/2006/relationships/image" Target="../media/image12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gi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5155" y="2292440"/>
            <a:ext cx="10818253" cy="3348506"/>
          </a:xfrm>
        </p:spPr>
        <p:txBody>
          <a:bodyPr>
            <a:normAutofit fontScale="90000"/>
          </a:bodyPr>
          <a:lstStyle/>
          <a:p>
            <a:r>
              <a:rPr lang="ru-RU" sz="5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Оформлення </a:t>
            </a:r>
            <a:r>
              <a:rPr lang="ru-RU" sz="5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бібліографічних</a:t>
            </a:r>
            <a:r>
              <a:rPr lang="ru-RU" sz="5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списків та покажчиків.</a:t>
            </a:r>
            <a:br>
              <a:rPr lang="ru-RU" sz="5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Правила та вимоги оформлення письмової роботи. Стандарти та </a:t>
            </a:r>
            <a:r>
              <a:rPr lang="ru-RU" sz="5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уніфіковані</a:t>
            </a:r>
            <a:r>
              <a:rPr lang="ru-RU" sz="5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системи документації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Лента лицом вниз 4"/>
          <p:cNvSpPr/>
          <p:nvPr/>
        </p:nvSpPr>
        <p:spPr>
          <a:xfrm>
            <a:off x="4038600" y="993002"/>
            <a:ext cx="2853175" cy="819633"/>
          </a:xfrm>
          <a:prstGeom prst="ribbon">
            <a:avLst>
              <a:gd name="adj1" fmla="val 16667"/>
              <a:gd name="adj2" fmla="val 75000"/>
            </a:avLst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 5</a:t>
            </a:r>
            <a:endParaRPr lang="ru-RU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99992" y="0"/>
            <a:ext cx="89115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>
                <a:ln w="9525">
                  <a:solidFill>
                    <a:srgbClr val="C00000"/>
                  </a:solidFill>
                  <a:prstDash val="solid"/>
                </a:ln>
                <a:solidFill>
                  <a:srgbClr val="C00000">
                    <a:alpha val="99000"/>
                  </a:srgb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Основи електронного документообігу</a:t>
            </a:r>
          </a:p>
        </p:txBody>
      </p:sp>
    </p:spTree>
    <p:extLst>
      <p:ext uri="{BB962C8B-B14F-4D97-AF65-F5344CB8AC3E}">
        <p14:creationId xmlns:p14="http://schemas.microsoft.com/office/powerpoint/2010/main" val="14387040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311370" y="1378517"/>
            <a:ext cx="11668259" cy="1000305"/>
          </a:xfrm>
          <a:prstGeom prst="round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 потрібно підкреслити ставлення автора статті до окремих слів або думок з цитованого тексту, то після них у круглих дужках ставлять знак оклику або знак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4"/>
          <p:cNvSpPr txBox="1">
            <a:spLocks/>
          </p:cNvSpPr>
          <p:nvPr/>
        </p:nvSpPr>
        <p:spPr>
          <a:xfrm>
            <a:off x="311368" y="2563094"/>
            <a:ext cx="11569257" cy="1464582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 автор статті, наводячи цитату, виділяє в ній деякі слова, робиться спеціальне застереження, тобто після тексту, який пояснює виділення, ставиться крапка, потім дефіс і вказуються ініціали автора статті, а весь текст застереження вміщується у круглі дужки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4"/>
          <p:cNvSpPr txBox="1">
            <a:spLocks/>
          </p:cNvSpPr>
          <p:nvPr/>
        </p:nvSpPr>
        <p:spPr>
          <a:xfrm>
            <a:off x="311368" y="4211948"/>
            <a:ext cx="11569257" cy="1142114"/>
          </a:xfrm>
          <a:prstGeom prst="round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Цитати в статті використовуються рідко; можна зазначити основну ідею, а після неї в дужках указати прізвище автора, який уперше її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висловив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с двумя усеченными соседними углами 8"/>
          <p:cNvSpPr/>
          <p:nvPr/>
        </p:nvSpPr>
        <p:spPr>
          <a:xfrm>
            <a:off x="1983346" y="145634"/>
            <a:ext cx="8757634" cy="988532"/>
          </a:xfrm>
          <a:prstGeom prst="snip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7950" algn="ctr">
              <a:lnSpc>
                <a:spcPct val="107000"/>
              </a:lnSpc>
              <a:spcAft>
                <a:spcPts val="0"/>
              </a:spcAft>
            </a:pPr>
            <a:r>
              <a:rPr lang="ru-RU" sz="4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Особливі вимоги при цитуванні</a:t>
            </a:r>
            <a:endParaRPr lang="ru-RU" sz="36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4"/>
          <p:cNvSpPr txBox="1">
            <a:spLocks/>
          </p:cNvSpPr>
          <p:nvPr/>
        </p:nvSpPr>
        <p:spPr>
          <a:xfrm>
            <a:off x="311368" y="5538334"/>
            <a:ext cx="11569257" cy="998869"/>
          </a:xfrm>
          <a:prstGeom prst="roundRect">
            <a:avLst/>
          </a:prstGeom>
          <a:solidFill>
            <a:srgbClr val="66FF33">
              <a:alpha val="7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Відомі тези і твердження авторитетних дослідників подаються на початку статті, а основний обсяг статті присвячується викладу власних думок</a:t>
            </a:r>
          </a:p>
        </p:txBody>
      </p:sp>
    </p:spTree>
    <p:extLst>
      <p:ext uri="{BB962C8B-B14F-4D97-AF65-F5344CB8AC3E}">
        <p14:creationId xmlns:p14="http://schemas.microsoft.com/office/powerpoint/2010/main" val="343836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410370" y="1518091"/>
            <a:ext cx="11569257" cy="1004075"/>
          </a:xfrm>
          <a:prstGeom prst="round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використаних джерел – елемент бібліографічного апарату, котрий містить бібліо­графічні описи використаних джерел і розміщується після висновків</a:t>
            </a:r>
          </a:p>
        </p:txBody>
      </p:sp>
      <p:sp>
        <p:nvSpPr>
          <p:cNvPr id="6" name="Заголовок 4"/>
          <p:cNvSpPr txBox="1">
            <a:spLocks/>
          </p:cNvSpPr>
          <p:nvPr/>
        </p:nvSpPr>
        <p:spPr>
          <a:xfrm>
            <a:off x="410370" y="2761664"/>
            <a:ext cx="11569257" cy="863232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Оформлення списку використаних джерел повинно відповідати вимогам ВАК до бібліографічного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опису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4"/>
          <p:cNvSpPr txBox="1">
            <a:spLocks/>
          </p:cNvSpPr>
          <p:nvPr/>
        </p:nvSpPr>
        <p:spPr>
          <a:xfrm>
            <a:off x="459872" y="3864394"/>
            <a:ext cx="11519755" cy="1142114"/>
          </a:xfrm>
          <a:prstGeom prst="round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 можна розміщувати одним із таких способів: у порядку появи посилань у тексті, або в алфавітному порядку прізвищ перших авторів заголовків</a:t>
            </a:r>
          </a:p>
        </p:txBody>
      </p:sp>
      <p:sp>
        <p:nvSpPr>
          <p:cNvPr id="9" name="Прямоугольник с двумя усеченными соседними углами 8"/>
          <p:cNvSpPr/>
          <p:nvPr/>
        </p:nvSpPr>
        <p:spPr>
          <a:xfrm>
            <a:off x="1854559" y="145634"/>
            <a:ext cx="9092483" cy="988532"/>
          </a:xfrm>
          <a:prstGeom prst="snip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7950" algn="ctr">
              <a:lnSpc>
                <a:spcPct val="107000"/>
              </a:lnSpc>
              <a:spcAft>
                <a:spcPts val="0"/>
              </a:spcAft>
            </a:pPr>
            <a:r>
              <a:rPr lang="ru-RU" sz="3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Основні правила оформлення джерел</a:t>
            </a:r>
            <a:endParaRPr lang="ru-RU" sz="3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4"/>
          <p:cNvSpPr txBox="1">
            <a:spLocks/>
          </p:cNvSpPr>
          <p:nvPr/>
        </p:nvSpPr>
        <p:spPr>
          <a:xfrm>
            <a:off x="410370" y="5214236"/>
            <a:ext cx="11569257" cy="1142114"/>
          </a:xfrm>
          <a:prstGeom prst="roundRect">
            <a:avLst/>
          </a:prstGeom>
          <a:solidFill>
            <a:srgbClr val="66FF33">
              <a:alpha val="8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Нумерація джерел проставляється вручну. Не використовуйте автонумерацію та автоматично генеровані кінцеві посилання</a:t>
            </a:r>
          </a:p>
        </p:txBody>
      </p:sp>
    </p:spTree>
    <p:extLst>
      <p:ext uri="{BB962C8B-B14F-4D97-AF65-F5344CB8AC3E}">
        <p14:creationId xmlns:p14="http://schemas.microsoft.com/office/powerpoint/2010/main" val="327138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476470" y="2966481"/>
            <a:ext cx="11451072" cy="1004075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lvl="0"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Назви статей, монографій, збірників, конференцій, тез, доповідей, авторефератів дисертацій вказуються повністю.</a:t>
            </a:r>
          </a:p>
        </p:txBody>
      </p:sp>
      <p:sp>
        <p:nvSpPr>
          <p:cNvPr id="6" name="Заголовок 4"/>
          <p:cNvSpPr txBox="1">
            <a:spLocks/>
          </p:cNvSpPr>
          <p:nvPr/>
        </p:nvSpPr>
        <p:spPr>
          <a:xfrm>
            <a:off x="476469" y="4167079"/>
            <a:ext cx="11451073" cy="863232"/>
          </a:xfrm>
          <a:prstGeom prst="round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статей обов’язково дається їх назва, назва видання, рік, номер (випуск, том), початкова та кінцева сторінки</a:t>
            </a:r>
          </a:p>
        </p:txBody>
      </p:sp>
      <p:sp>
        <p:nvSpPr>
          <p:cNvPr id="8" name="Заголовок 4"/>
          <p:cNvSpPr txBox="1">
            <a:spLocks/>
          </p:cNvSpPr>
          <p:nvPr/>
        </p:nvSpPr>
        <p:spPr>
          <a:xfrm>
            <a:off x="476469" y="5212158"/>
            <a:ext cx="11451073" cy="965398"/>
          </a:xfrm>
          <a:prstGeom prst="round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монографій, довідкових, енциклопедичних видань – назва, місце видання (місто), видавництво, рік видання, (том, частина – якщо є), загальна кількість сторінок.</a:t>
            </a:r>
          </a:p>
        </p:txBody>
      </p:sp>
      <p:sp>
        <p:nvSpPr>
          <p:cNvPr id="9" name="Прямоугольник с двумя усеченными соседними углами 8"/>
          <p:cNvSpPr/>
          <p:nvPr/>
        </p:nvSpPr>
        <p:spPr>
          <a:xfrm>
            <a:off x="1854559" y="145634"/>
            <a:ext cx="9092483" cy="988532"/>
          </a:xfrm>
          <a:prstGeom prst="snip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7950" algn="ctr">
              <a:lnSpc>
                <a:spcPct val="107000"/>
              </a:lnSpc>
              <a:spcAft>
                <a:spcPts val="0"/>
              </a:spcAft>
            </a:pPr>
            <a:r>
              <a:rPr lang="ru-RU" sz="3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Основні правила оформлення джерел</a:t>
            </a:r>
            <a:endParaRPr lang="ru-RU" sz="3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476469" y="1627844"/>
            <a:ext cx="11451072" cy="1142114"/>
          </a:xfrm>
          <a:prstGeom prst="round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 іноземною мовою розміщуються після всіх джерел кирилицею, виключенням є коли список формується у порядку появи посилання в тексті.</a:t>
            </a:r>
          </a:p>
        </p:txBody>
      </p:sp>
    </p:spTree>
    <p:extLst>
      <p:ext uri="{BB962C8B-B14F-4D97-AF65-F5344CB8AC3E}">
        <p14:creationId xmlns:p14="http://schemas.microsoft.com/office/powerpoint/2010/main" val="202869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9" name="Прямоугольник с двумя усеченными соседними углами 8"/>
          <p:cNvSpPr/>
          <p:nvPr/>
        </p:nvSpPr>
        <p:spPr>
          <a:xfrm>
            <a:off x="1854559" y="145634"/>
            <a:ext cx="9092483" cy="988532"/>
          </a:xfrm>
          <a:prstGeom prst="snip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7950" algn="ctr">
              <a:lnSpc>
                <a:spcPct val="107000"/>
              </a:lnSpc>
              <a:spcAft>
                <a:spcPts val="0"/>
              </a:spcAft>
            </a:pPr>
            <a:r>
              <a:rPr lang="ru-RU" sz="3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Основні правила оформлення джерел</a:t>
            </a:r>
            <a:endParaRPr lang="ru-RU" sz="3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4"/>
          <p:cNvSpPr txBox="1">
            <a:spLocks/>
          </p:cNvSpPr>
          <p:nvPr/>
        </p:nvSpPr>
        <p:spPr>
          <a:xfrm>
            <a:off x="410371" y="1663055"/>
            <a:ext cx="11569257" cy="1142114"/>
          </a:xfrm>
          <a:prstGeom prst="round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списку джерел з маленької букви пишуть відомості, що відносяться до заголовку (підруч. для вузів, матеріали конф., тези, навчально-методичний посібник тощо), відомості про відповідальність (ред., упоряд., редкол. та ін.)</a:t>
            </a:r>
          </a:p>
        </p:txBody>
      </p:sp>
      <p:sp>
        <p:nvSpPr>
          <p:cNvPr id="10" name="Заголовок 4"/>
          <p:cNvSpPr txBox="1">
            <a:spLocks/>
          </p:cNvSpPr>
          <p:nvPr/>
        </p:nvSpPr>
        <p:spPr>
          <a:xfrm>
            <a:off x="410370" y="3010098"/>
            <a:ext cx="11569257" cy="1142114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 бути проміжок в один друкований знак (пробіл) до і після приписного знака: тире (–), скісна риска (/), дві скісні (//), двокрапка (:). Виняток – крапка (.) та кома (,) – проміжки залишають тільки після них.</a:t>
            </a:r>
          </a:p>
        </p:txBody>
      </p:sp>
      <p:sp>
        <p:nvSpPr>
          <p:cNvPr id="12" name="Заголовок 4"/>
          <p:cNvSpPr txBox="1">
            <a:spLocks/>
          </p:cNvSpPr>
          <p:nvPr/>
        </p:nvSpPr>
        <p:spPr>
          <a:xfrm>
            <a:off x="410370" y="4507269"/>
            <a:ext cx="11569257" cy="1127049"/>
          </a:xfrm>
          <a:prstGeom prst="round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Після скісної риски (/) пишеться автор (автори) саме у такому вигляді, в якому зазначено на титульному листі або у змісті (якщо це стаття), тобто, це може бути Попов В.В., В.В. Попов, Василь Васильович Попов, Василь Попов.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43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6" name="Заголовок 4"/>
          <p:cNvSpPr txBox="1">
            <a:spLocks/>
          </p:cNvSpPr>
          <p:nvPr/>
        </p:nvSpPr>
        <p:spPr>
          <a:xfrm>
            <a:off x="311365" y="1708242"/>
            <a:ext cx="11569258" cy="863232"/>
          </a:xfrm>
          <a:prstGeom prst="round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 двох і більше авторів: спочатку перший автор, після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лешу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(/) вказуються два/три/чорити автора</a:t>
            </a:r>
          </a:p>
        </p:txBody>
      </p:sp>
      <p:sp>
        <p:nvSpPr>
          <p:cNvPr id="8" name="Заголовок 4"/>
          <p:cNvSpPr txBox="1">
            <a:spLocks/>
          </p:cNvSpPr>
          <p:nvPr/>
        </p:nvSpPr>
        <p:spPr>
          <a:xfrm>
            <a:off x="311365" y="2867363"/>
            <a:ext cx="11569257" cy="1665053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оформлення статті з електронного видання:</a:t>
            </a:r>
          </a:p>
          <a:p>
            <a:pPr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Прізвище ініціали автора. Назва статті [Електронний ресурс] / ім'я, по батькові автора або ініціали прізвище автора // Назва журналу. – Рік. – № . – Режим доступу: http://www… (з нової строки) електронна адреса, за якою розміщена стаття.</a:t>
            </a:r>
          </a:p>
        </p:txBody>
      </p:sp>
      <p:sp>
        <p:nvSpPr>
          <p:cNvPr id="9" name="Прямоугольник с двумя усеченными соседними углами 8"/>
          <p:cNvSpPr/>
          <p:nvPr/>
        </p:nvSpPr>
        <p:spPr>
          <a:xfrm>
            <a:off x="1854559" y="145634"/>
            <a:ext cx="9092483" cy="988532"/>
          </a:xfrm>
          <a:prstGeom prst="snip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7950" algn="ctr">
              <a:lnSpc>
                <a:spcPct val="107000"/>
              </a:lnSpc>
              <a:spcAft>
                <a:spcPts val="0"/>
              </a:spcAft>
            </a:pPr>
            <a:r>
              <a:rPr lang="ru-RU" sz="3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Основні правила оформлення джерел</a:t>
            </a:r>
            <a:endParaRPr lang="ru-RU" sz="3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Заголовок 4"/>
          <p:cNvSpPr txBox="1">
            <a:spLocks/>
          </p:cNvSpPr>
          <p:nvPr/>
        </p:nvSpPr>
        <p:spPr>
          <a:xfrm>
            <a:off x="311365" y="4873326"/>
            <a:ext cx="11569257" cy="1142114"/>
          </a:xfrm>
          <a:prstGeom prst="round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того, щоб прізвище та ініціали автора залишалися в одному рядку і не розривалися користуйтеся комбінацією Shift+Ctrl+Space (пробіл)</a:t>
            </a:r>
          </a:p>
        </p:txBody>
      </p:sp>
    </p:spTree>
    <p:extLst>
      <p:ext uri="{BB962C8B-B14F-4D97-AF65-F5344CB8AC3E}">
        <p14:creationId xmlns:p14="http://schemas.microsoft.com/office/powerpoint/2010/main" val="153061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459871" y="4896786"/>
            <a:ext cx="11569257" cy="1459564"/>
          </a:xfrm>
          <a:prstGeom prst="round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Друкарські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помилки, описки і графічні неточності, які виявилися в процесі написання, можна виправляти підчищенням або зафарбуванням білою фарбою і нанесенням на тому ж місці або між рядками виправленого тексту машинописним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способом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4"/>
          <p:cNvSpPr txBox="1">
            <a:spLocks/>
          </p:cNvSpPr>
          <p:nvPr/>
        </p:nvSpPr>
        <p:spPr>
          <a:xfrm>
            <a:off x="459871" y="2680232"/>
            <a:ext cx="11569257" cy="1021058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Відступи: зверху, знизу – 2 см; зліва – 3 см; справа – 1 см) друкують машинописним способом на одній стороні аркуша білого паперу формату А4 (210х297 мм), через два міжрядкових інтервали до тридцяти рядків на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сторінці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4"/>
          <p:cNvSpPr txBox="1">
            <a:spLocks/>
          </p:cNvSpPr>
          <p:nvPr/>
        </p:nvSpPr>
        <p:spPr>
          <a:xfrm>
            <a:off x="459871" y="3837816"/>
            <a:ext cx="11569257" cy="922444"/>
          </a:xfrm>
          <a:prstGeom prst="round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Щільність тексту письмової роботи повинна бути однаковою.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с двумя усеченными соседними углами 8"/>
          <p:cNvSpPr/>
          <p:nvPr/>
        </p:nvSpPr>
        <p:spPr>
          <a:xfrm>
            <a:off x="1854560" y="145634"/>
            <a:ext cx="8422782" cy="988532"/>
          </a:xfrm>
          <a:prstGeom prst="snip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7950" algn="ctr">
              <a:lnSpc>
                <a:spcPct val="107000"/>
              </a:lnSpc>
              <a:spcAft>
                <a:spcPts val="0"/>
              </a:spcAft>
            </a:pPr>
            <a:r>
              <a:rPr lang="ru-RU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Оформлення письмової роботи</a:t>
            </a:r>
            <a:endParaRPr lang="ru-RU" sz="4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Заголовок 4"/>
          <p:cNvSpPr txBox="1">
            <a:spLocks/>
          </p:cNvSpPr>
          <p:nvPr/>
        </p:nvSpPr>
        <p:spPr>
          <a:xfrm>
            <a:off x="459871" y="1401593"/>
            <a:ext cx="11569257" cy="1142114"/>
          </a:xfrm>
          <a:prstGeom prst="round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Письмову роботу виготовляють рукописним способом або за допомогою комп’ютера (шрифт 14 Times New Roman, 1,5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інтервал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84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182582" y="4407336"/>
            <a:ext cx="11785300" cy="2150526"/>
          </a:xfrm>
          <a:prstGeom prst="round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Кожну структурну частину письмової роботи треба починати з нової сторінки. Нумерація сторінок, розділів, підрозділів, пунктів, підпунктів, малюнків, таблиць, формул здійснюється арабськими цифрами без знака №. Першою сторінкою письмової роботи є титульний аркуш, який включають до загальної нумерації сторінок, але номер сторінки не ставлять, на наступних сторінках номер проставляють у правому верхньому куті сторінки без крапки в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кінці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4"/>
          <p:cNvSpPr txBox="1">
            <a:spLocks/>
          </p:cNvSpPr>
          <p:nvPr/>
        </p:nvSpPr>
        <p:spPr>
          <a:xfrm>
            <a:off x="182582" y="2740473"/>
            <a:ext cx="11785300" cy="1574364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Заголовки підрозділів друкують маленькими літерами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абзацного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відступу.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Заголовки пунктів друкують маленькими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літерами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абзацного відступу в розрядці в підбір до тексту, в кінці ставиться крапка. Відстань між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заголовком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текстом повинна дорівнювати 3-4 інтервалам.</a:t>
            </a:r>
          </a:p>
        </p:txBody>
      </p:sp>
      <p:sp>
        <p:nvSpPr>
          <p:cNvPr id="9" name="Прямоугольник с двумя усеченными соседними углами 8"/>
          <p:cNvSpPr/>
          <p:nvPr/>
        </p:nvSpPr>
        <p:spPr>
          <a:xfrm>
            <a:off x="1884609" y="64342"/>
            <a:ext cx="8422782" cy="988532"/>
          </a:xfrm>
          <a:prstGeom prst="snip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7950" algn="ctr">
              <a:lnSpc>
                <a:spcPct val="107000"/>
              </a:lnSpc>
              <a:spcAft>
                <a:spcPts val="0"/>
              </a:spcAft>
            </a:pPr>
            <a:r>
              <a:rPr lang="ru-RU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Оформлення письмової роботи</a:t>
            </a:r>
            <a:endParaRPr lang="ru-RU" sz="4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Заголовок 4"/>
          <p:cNvSpPr txBox="1">
            <a:spLocks/>
          </p:cNvSpPr>
          <p:nvPr/>
        </p:nvSpPr>
        <p:spPr>
          <a:xfrm>
            <a:off x="182582" y="1186773"/>
            <a:ext cx="11785300" cy="1461201"/>
          </a:xfrm>
          <a:prstGeom prst="round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Заголовки структурних частин письмової роботи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«ЗМІСТ», «ПЕРЕЛІК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УМОВНИХ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СКОРОЧЕНЬ», «ВСТУП», «РОЗДІЛ», «ВИСНОВКИ», «СПИСОК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ВИКОРИСТАНИХ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ДЖЕРЕЛ», «ДОДАТКИ»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друкують великими літерами симетрично до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тексту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56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61112" y="4388386"/>
            <a:ext cx="11705064" cy="1967964"/>
          </a:xfrm>
          <a:prstGeom prst="round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Пункти нумерують у межах кожного підрозділу. Номер пункту складається з порядкових номерів розділу, підрозділу, пункту, між якими ставлять крапку. У кінці номера повинна стояти крапка, наприклад: «1.3.2.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Потім у тому ж рядку йде заголовок пункту. Пункт може не мати заголовка. Підпункти нумерують у межах кожного пункту за такими ж правилами, як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пункти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4"/>
          <p:cNvSpPr txBox="1">
            <a:spLocks/>
          </p:cNvSpPr>
          <p:nvPr/>
        </p:nvSpPr>
        <p:spPr>
          <a:xfrm>
            <a:off x="103293" y="2783043"/>
            <a:ext cx="11770013" cy="1501458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Підрозділи нумерують у межах кожного розділу. Номер підрозділу складається з номера розділу і порядкового номера підрозділу, між якими ставлять крапку. У кінці номера підрозділу повинна стояти крапка, наприклад: «2.3.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Потім у тому ж рядку йде заголовок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підрозділу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с двумя усеченными соседними углами 8"/>
          <p:cNvSpPr/>
          <p:nvPr/>
        </p:nvSpPr>
        <p:spPr>
          <a:xfrm>
            <a:off x="1854560" y="145634"/>
            <a:ext cx="8422782" cy="988532"/>
          </a:xfrm>
          <a:prstGeom prst="snip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7950" algn="ctr">
              <a:lnSpc>
                <a:spcPct val="107000"/>
              </a:lnSpc>
              <a:spcAft>
                <a:spcPts val="0"/>
              </a:spcAft>
            </a:pPr>
            <a:r>
              <a:rPr lang="ru-RU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Оформлення письмової роботи</a:t>
            </a:r>
            <a:endParaRPr lang="ru-RU" sz="4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Заголовок 4"/>
          <p:cNvSpPr txBox="1">
            <a:spLocks/>
          </p:cNvSpPr>
          <p:nvPr/>
        </p:nvSpPr>
        <p:spPr>
          <a:xfrm>
            <a:off x="61112" y="1236780"/>
            <a:ext cx="11812194" cy="1398844"/>
          </a:xfrm>
          <a:prstGeom prst="round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Зміст, перелік умовних позначень, вступ, висновки, список використаних джерел не нумерують. Номер розділу ставлять після слова “РОЗДІЛ”, після номера крапку не ставлять, потім з нового рядка друкують заголовок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розділу</a:t>
            </a:r>
          </a:p>
        </p:txBody>
      </p:sp>
    </p:spTree>
    <p:extLst>
      <p:ext uri="{BB962C8B-B14F-4D97-AF65-F5344CB8AC3E}">
        <p14:creationId xmlns:p14="http://schemas.microsoft.com/office/powerpoint/2010/main" val="49172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290158" y="2971800"/>
            <a:ext cx="11489969" cy="2067380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Ілюстрації і таблиці, які розміщені на окремих сторінках, включають до загальної нумерації сторінок. Ілюстрації позначають словом «Рис.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нумерують послідовно в межах розділу, за ви­ключенням ілюстрацій, поданих у додатках. Номер ілюстрації повинен складатися з номера розділу і порядкового номера ілюстрації, між якими ставиться крапка. Наприклад: «Рис. 1.2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с двумя усеченными соседними углами 8"/>
          <p:cNvSpPr/>
          <p:nvPr/>
        </p:nvSpPr>
        <p:spPr>
          <a:xfrm>
            <a:off x="1854560" y="145634"/>
            <a:ext cx="8422782" cy="988532"/>
          </a:xfrm>
          <a:prstGeom prst="snip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7950" algn="ctr">
              <a:lnSpc>
                <a:spcPct val="107000"/>
              </a:lnSpc>
              <a:spcAft>
                <a:spcPts val="0"/>
              </a:spcAft>
            </a:pPr>
            <a:r>
              <a:rPr lang="ru-RU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Оформлення письмової роботи</a:t>
            </a:r>
            <a:endParaRPr lang="ru-RU" sz="4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Заголовок 4"/>
          <p:cNvSpPr txBox="1">
            <a:spLocks/>
          </p:cNvSpPr>
          <p:nvPr/>
        </p:nvSpPr>
        <p:spPr>
          <a:xfrm>
            <a:off x="290158" y="1537008"/>
            <a:ext cx="11489969" cy="1300322"/>
          </a:xfrm>
          <a:prstGeom prst="round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Ілюстрації (фотографії, схеми, графіки, карти) і таблиці необхідно подавати в письмовій роботі безпосередньо після тексту, де вони згадані вперше, або на наступній сторінці. </a:t>
            </a:r>
          </a:p>
        </p:txBody>
      </p:sp>
      <p:sp>
        <p:nvSpPr>
          <p:cNvPr id="7" name="Заголовок 4"/>
          <p:cNvSpPr txBox="1">
            <a:spLocks/>
          </p:cNvSpPr>
          <p:nvPr/>
        </p:nvSpPr>
        <p:spPr>
          <a:xfrm>
            <a:off x="311372" y="5241592"/>
            <a:ext cx="11468756" cy="1114758"/>
          </a:xfrm>
          <a:prstGeom prst="round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Номер ілюстрації, її назва і пояснювальні підписи розмішують послідовно під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ілюстрацією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13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240851" y="4178845"/>
            <a:ext cx="11650200" cy="750981"/>
          </a:xfrm>
          <a:prstGeom prst="round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 в письмовій роботі (якщо їх більше одної) нумерують у межах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розділу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с двумя усеченными соседними углами 8"/>
          <p:cNvSpPr/>
          <p:nvPr/>
        </p:nvSpPr>
        <p:spPr>
          <a:xfrm>
            <a:off x="1854560" y="145634"/>
            <a:ext cx="8422782" cy="988532"/>
          </a:xfrm>
          <a:prstGeom prst="snip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7950" algn="ctr">
              <a:lnSpc>
                <a:spcPct val="107000"/>
              </a:lnSpc>
              <a:spcAft>
                <a:spcPts val="0"/>
              </a:spcAft>
            </a:pPr>
            <a:r>
              <a:rPr lang="ru-RU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Оформлення письмової роботи</a:t>
            </a:r>
            <a:endParaRPr lang="ru-RU" sz="4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Заголовок 4"/>
          <p:cNvSpPr txBox="1">
            <a:spLocks/>
          </p:cNvSpPr>
          <p:nvPr/>
        </p:nvSpPr>
        <p:spPr>
          <a:xfrm>
            <a:off x="142937" y="1316729"/>
            <a:ext cx="11771157" cy="963720"/>
          </a:xfrm>
          <a:prstGeom prst="round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Таблиці нумерують послідовно (за винятком таблиць, поданих у додатках) в межах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розділу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4"/>
          <p:cNvSpPr txBox="1">
            <a:spLocks/>
          </p:cNvSpPr>
          <p:nvPr/>
        </p:nvSpPr>
        <p:spPr>
          <a:xfrm>
            <a:off x="184606" y="2455450"/>
            <a:ext cx="11729488" cy="1573305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правому верхньому куті над відповідним заголовком таблиці розміщують напис «Таблиця» із зазначенням її номера. Номер таблиці повинен складатися з номера розділу і порядкового номера таблиці, між якими ставиться крапка, наприклад: «Таблиця 1.2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4"/>
          <p:cNvSpPr txBox="1">
            <a:spLocks/>
          </p:cNvSpPr>
          <p:nvPr/>
        </p:nvSpPr>
        <p:spPr>
          <a:xfrm>
            <a:off x="277147" y="5079917"/>
            <a:ext cx="11636947" cy="1084567"/>
          </a:xfrm>
          <a:prstGeom prst="round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Номер формули складається з номера розділу і порядкового номера формули в розділі, між якими ставлять крапку. Номери формул пишуть біля правого поля аркуша на рівні відповідної формули в круглих дужках, наприклад: (3.1)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62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Пятиугольник 4"/>
          <p:cNvSpPr/>
          <p:nvPr/>
        </p:nvSpPr>
        <p:spPr>
          <a:xfrm>
            <a:off x="768246" y="2483613"/>
            <a:ext cx="7161551" cy="1035337"/>
          </a:xfrm>
          <a:prstGeom prst="homePlate">
            <a:avLst/>
          </a:prstGeom>
          <a:solidFill>
            <a:srgbClr val="CCECFF"/>
          </a:solidFill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таке 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цитата</a:t>
            </a:r>
            <a:endParaRPr lang="ru-RU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768246" y="1440659"/>
            <a:ext cx="5887387" cy="1035337"/>
          </a:xfrm>
          <a:prstGeom prst="homePlate">
            <a:avLst/>
          </a:prstGeom>
          <a:solidFill>
            <a:srgbClr val="CCFF99"/>
          </a:solidFill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таке 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посилання</a:t>
            </a:r>
            <a:endParaRPr lang="ru-RU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768246" y="4610161"/>
            <a:ext cx="9305144" cy="1035337"/>
          </a:xfrm>
          <a:prstGeom prst="homePlate">
            <a:avLst/>
          </a:prstGeom>
          <a:solidFill>
            <a:srgbClr val="CCECFF"/>
          </a:solidFill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равила оформлення списку джерел</a:t>
            </a:r>
            <a:endParaRPr lang="ru-RU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768246" y="5686138"/>
            <a:ext cx="10238282" cy="1035337"/>
          </a:xfrm>
          <a:prstGeom prst="homePlate">
            <a:avLst/>
          </a:prstGeom>
          <a:solidFill>
            <a:srgbClr val="CCFF99"/>
          </a:solidFill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равила оформлення письмової роботи</a:t>
            </a:r>
            <a:endParaRPr lang="ru-RU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ятиугольник 8"/>
          <p:cNvSpPr/>
          <p:nvPr/>
        </p:nvSpPr>
        <p:spPr>
          <a:xfrm>
            <a:off x="768247" y="3534184"/>
            <a:ext cx="8210862" cy="1035337"/>
          </a:xfrm>
          <a:prstGeom prst="homePlate">
            <a:avLst/>
          </a:prstGeom>
          <a:solidFill>
            <a:srgbClr val="CCFF99"/>
          </a:solidFill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равила цитування</a:t>
            </a:r>
            <a:endParaRPr lang="ru-RU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с двумя усеченными соседними углами 9"/>
          <p:cNvSpPr/>
          <p:nvPr/>
        </p:nvSpPr>
        <p:spPr>
          <a:xfrm>
            <a:off x="3651979" y="117021"/>
            <a:ext cx="4721901" cy="988532"/>
          </a:xfrm>
          <a:prstGeom prst="snip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Дізнаєтесь: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4717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222225" y="2669517"/>
            <a:ext cx="11489969" cy="1116108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 додатки оформлюють на наступних сторінках роботи, кожний такий додаток повинен починатися з нової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сторінки 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с двумя усеченными соседними углами 8"/>
          <p:cNvSpPr/>
          <p:nvPr/>
        </p:nvSpPr>
        <p:spPr>
          <a:xfrm>
            <a:off x="1854560" y="145634"/>
            <a:ext cx="8422782" cy="988532"/>
          </a:xfrm>
          <a:prstGeom prst="snip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7950" algn="ctr">
              <a:lnSpc>
                <a:spcPct val="107000"/>
              </a:lnSpc>
              <a:spcAft>
                <a:spcPts val="0"/>
              </a:spcAft>
            </a:pPr>
            <a:r>
              <a:rPr lang="ru-RU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Оформлення письмової роботи</a:t>
            </a:r>
            <a:endParaRPr lang="ru-RU" sz="4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Заголовок 4"/>
          <p:cNvSpPr txBox="1">
            <a:spLocks/>
          </p:cNvSpPr>
          <p:nvPr/>
        </p:nvSpPr>
        <p:spPr>
          <a:xfrm>
            <a:off x="222225" y="1280945"/>
            <a:ext cx="11569257" cy="1255243"/>
          </a:xfrm>
          <a:prstGeom prst="round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Цифровий матеріал, як правило, повинен оформлятися у вигляді таблиць. Кожна таблиця повинна мати назву, яку розмішують над таблицею і друкують симетрично до тексту</a:t>
            </a:r>
          </a:p>
        </p:txBody>
      </p:sp>
      <p:sp>
        <p:nvSpPr>
          <p:cNvPr id="6" name="Заголовок 4"/>
          <p:cNvSpPr txBox="1">
            <a:spLocks/>
          </p:cNvSpPr>
          <p:nvPr/>
        </p:nvSpPr>
        <p:spPr>
          <a:xfrm>
            <a:off x="261868" y="3898508"/>
            <a:ext cx="11489969" cy="1108464"/>
          </a:xfrm>
          <a:prstGeom prst="round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Додаток повинен мати заголовок, надрукований вгорі малими літерами з першої великої літери симетрично відносно тексту сторінки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4"/>
          <p:cNvSpPr txBox="1">
            <a:spLocks/>
          </p:cNvSpPr>
          <p:nvPr/>
        </p:nvSpPr>
        <p:spPr>
          <a:xfrm>
            <a:off x="222225" y="5115189"/>
            <a:ext cx="11489969" cy="1606286"/>
          </a:xfrm>
          <a:prstGeom prst="round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Посередині рядка над заголовком малими літерами з першої великої друкується слово «Додаток» і велика літера, що позначає додаток. Додатки слід позначати послідовно великими літерами української абетки, за винятком літер Г, Є, Ї, І, Й, О, Ч, Ь, наприклад, додаток А, додаток Б тощо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70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301513" y="3487330"/>
            <a:ext cx="11489969" cy="935047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Стандартизація - це форма юридичного закріплення проведеної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уніфікації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с двумя усеченными соседними углами 8"/>
          <p:cNvSpPr/>
          <p:nvPr/>
        </p:nvSpPr>
        <p:spPr>
          <a:xfrm>
            <a:off x="1854560" y="145634"/>
            <a:ext cx="8422782" cy="988532"/>
          </a:xfrm>
          <a:prstGeom prst="snip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7950" algn="ctr">
              <a:lnSpc>
                <a:spcPct val="107000"/>
              </a:lnSpc>
              <a:spcAft>
                <a:spcPts val="0"/>
              </a:spcAft>
            </a:pPr>
            <a:r>
              <a:rPr lang="ru-RU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Уніфікація та стандартизація</a:t>
            </a:r>
            <a:endParaRPr lang="ru-RU" sz="4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Заголовок 4"/>
          <p:cNvSpPr txBox="1">
            <a:spLocks/>
          </p:cNvSpPr>
          <p:nvPr/>
        </p:nvSpPr>
        <p:spPr>
          <a:xfrm>
            <a:off x="261868" y="1882995"/>
            <a:ext cx="11569257" cy="1436497"/>
          </a:xfrm>
          <a:prstGeom prst="round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Уніфікація документів заключається в установленні одностайного складу та форм управлінських документів, що фіксують здійснення однотипових управлінських функцій</a:t>
            </a:r>
          </a:p>
        </p:txBody>
      </p:sp>
      <p:sp>
        <p:nvSpPr>
          <p:cNvPr id="6" name="Заголовок 4"/>
          <p:cNvSpPr txBox="1">
            <a:spLocks/>
          </p:cNvSpPr>
          <p:nvPr/>
        </p:nvSpPr>
        <p:spPr>
          <a:xfrm>
            <a:off x="261868" y="4584177"/>
            <a:ext cx="11489969" cy="1772173"/>
          </a:xfrm>
          <a:prstGeom prst="round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Уніфікація документів проводиться з ціллю скорочення застосованих документів, типізація їх форм, зниження трудомісткості їх обробки, досягнення інформаційної сумісності різних систем документації по сумісним функціям управління, більш ефективного використання обчислювальної техніки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35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Прямоугольник с двумя усеченными соседними углами 4"/>
          <p:cNvSpPr/>
          <p:nvPr/>
        </p:nvSpPr>
        <p:spPr>
          <a:xfrm>
            <a:off x="2812530" y="117021"/>
            <a:ext cx="6946067" cy="988532"/>
          </a:xfrm>
          <a:prstGeom prst="snip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Відпрацьовуємо навички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18859" y="1326467"/>
            <a:ext cx="1133340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Завдання</a:t>
            </a:r>
            <a:r>
              <a:rPr lang="en-US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uk-UA" sz="4400" b="1" dirty="0" smtClean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Підібрати літературу для написання реферату на тему: «Історія розвитку комп'ютерної техніки» та оформити згідно </a:t>
            </a:r>
            <a:r>
              <a:rPr lang="uk-UA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</a:t>
            </a:r>
            <a:endParaRPr lang="ru-RU" sz="4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13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pic>
        <p:nvPicPr>
          <p:cNvPr id="2062" name="Picture 14" descr="ÑÐµÐ±ÑÑÐ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3098" y="2220061"/>
            <a:ext cx="2381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8596230" y="5050297"/>
            <a:ext cx="28878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ru-RU" sz="5400" b="1" cap="none" spc="0" dirty="0" smtClean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</a:t>
            </a:r>
            <a:endParaRPr lang="ru-RU" sz="5400" b="1" cap="none" spc="0" dirty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с двумя усеченными соседними углами 16"/>
          <p:cNvSpPr/>
          <p:nvPr/>
        </p:nvSpPr>
        <p:spPr>
          <a:xfrm>
            <a:off x="3933668" y="176982"/>
            <a:ext cx="4721901" cy="988532"/>
          </a:xfrm>
          <a:prstGeom prst="snip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Подумай</a:t>
            </a:r>
            <a:endParaRPr lang="ru-RU" dirty="0"/>
          </a:p>
        </p:txBody>
      </p:sp>
      <p:pic>
        <p:nvPicPr>
          <p:cNvPr id="2050" name="Picture 2" descr="ÑÐµÐ±ÑÑÐ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905" y="2220061"/>
            <a:ext cx="1143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4" descr="ÑÐµÐ±ÑÑÐ¸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8415" y="2342419"/>
            <a:ext cx="2381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6" descr="ÑÐµÐ±ÑÑÐ¸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6699" y="2321945"/>
            <a:ext cx="2381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ÑÐµÐ±ÑÑÐ¸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1522" y="2097539"/>
            <a:ext cx="16764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 descr="ÑÐµÐ±ÑÑÐ¸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086" y="2213272"/>
            <a:ext cx="2381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6" descr="ÑÐµÐ±ÑÑÐ¸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6029" y="2213272"/>
            <a:ext cx="2381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0" descr="ÑÐµÐ±ÑÑÐ¸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6346" y="2184102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2" descr="ÑÐµÐ±ÑÑÐ¸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9540" y="2184102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9630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pic>
        <p:nvPicPr>
          <p:cNvPr id="2062" name="Picture 14" descr="ÑÐµÐ±ÑÑÐ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8039" y="2318682"/>
            <a:ext cx="2381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7791523" y="5050297"/>
            <a:ext cx="36925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ru-RU" sz="5400" b="1" cap="none" spc="0" dirty="0" smtClean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Цитування</a:t>
            </a:r>
            <a:endParaRPr lang="ru-RU" sz="5400" b="1" cap="none" spc="0" dirty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с двумя усеченными соседними углами 16"/>
          <p:cNvSpPr/>
          <p:nvPr/>
        </p:nvSpPr>
        <p:spPr>
          <a:xfrm>
            <a:off x="3933668" y="176982"/>
            <a:ext cx="4721901" cy="988532"/>
          </a:xfrm>
          <a:prstGeom prst="snip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Подумай</a:t>
            </a:r>
            <a:endParaRPr lang="ru-RU" dirty="0"/>
          </a:p>
        </p:txBody>
      </p:sp>
      <p:pic>
        <p:nvPicPr>
          <p:cNvPr id="22" name="Picture 6" descr="ÑÐµÐ±ÑÑÐ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7373" y="2365226"/>
            <a:ext cx="2381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ÑÐµÐ±ÑÑÐ¸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68" y="2487706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ÑÐµÐ±ÑÑÐ¸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286" y="2564090"/>
            <a:ext cx="1905000" cy="1657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ÑÐµÐ±ÑÑÐ¸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5713" y="2453762"/>
            <a:ext cx="13906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ÑÐµÐ±ÑÑÐ¸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5391" y="2440265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4" descr="ÑÐµÐ±ÑÑÐ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5569" y="2263262"/>
            <a:ext cx="2381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4" descr="ÑÐµÐ±ÑÑÐ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3498" y="2263262"/>
            <a:ext cx="2381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ÑÐµÐ±ÑÑÐ¸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9903" y="2512863"/>
            <a:ext cx="1905000" cy="1609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5286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720402" y="206934"/>
            <a:ext cx="6751195" cy="1019332"/>
          </a:xfrm>
          <a:prstGeom prst="snip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Домашнє завдання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Скласти план для написання реферату згідно літератури підібраної на уроці та оформити згідно </a:t>
            </a:r>
            <a:r>
              <a:rPr lang="uk-UA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</a:t>
            </a:r>
            <a:endParaRPr lang="ru-RU" sz="4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09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8173" y="1722685"/>
            <a:ext cx="9282734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20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Повторюємо</a:t>
            </a:r>
          </a:p>
          <a:p>
            <a:pPr algn="ctr"/>
            <a:r>
              <a:rPr lang="uk-UA" sz="120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C00000"/>
                </a:solidFill>
              </a:rPr>
              <a:t>п</a:t>
            </a:r>
            <a:r>
              <a:rPr lang="uk-UA" sz="12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C00000"/>
                </a:solidFill>
              </a:rPr>
              <a:t>равила БЖД</a:t>
            </a:r>
            <a:endParaRPr lang="ru-RU" sz="12000" b="1" cap="none" spc="0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C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9980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Прямоугольник 1"/>
          <p:cNvSpPr>
            <a:spLocks noChangeArrowheads="1"/>
          </p:cNvSpPr>
          <p:nvPr/>
        </p:nvSpPr>
        <p:spPr bwMode="auto">
          <a:xfrm>
            <a:off x="1120462" y="1907483"/>
            <a:ext cx="9994006" cy="4216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altLang="ru-RU" sz="2400" b="1" i="1" dirty="0" smtClean="0"/>
              <a:t> </a:t>
            </a:r>
            <a:r>
              <a:rPr lang="uk-UA" altLang="ru-RU" sz="2400" i="1" dirty="0"/>
              <a:t/>
            </a:r>
            <a:br>
              <a:rPr lang="uk-UA" altLang="ru-RU" sz="2400" i="1" dirty="0"/>
            </a:br>
            <a:endParaRPr lang="uk-UA" altLang="ru-RU" sz="2400" i="1" dirty="0"/>
          </a:p>
          <a:p>
            <a:pPr algn="just" eaLnBrk="1" hangingPunct="1"/>
            <a:r>
              <a:rPr lang="uk-UA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altLang="ru-RU" sz="2800" b="1" dirty="0"/>
              <a:t> </a:t>
            </a:r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 час роботи за комп’ютером руки мають бути чистими та сухими.</a:t>
            </a:r>
          </a:p>
          <a:p>
            <a:pPr algn="just" eaLnBrk="1" hangingPunct="1"/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Чи можна торкатися проводів, розеток, роз’ємів?</a:t>
            </a:r>
          </a:p>
          <a:p>
            <a:pPr algn="just" eaLnBrk="1" hangingPunct="1"/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Чи можна приносити їжу та їсти за комп’ютером?</a:t>
            </a:r>
          </a:p>
          <a:p>
            <a:pPr algn="just" eaLnBrk="1" hangingPunct="1"/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4.Чи можна торкатися пальцями екрана монітора?</a:t>
            </a:r>
          </a:p>
          <a:p>
            <a:pPr algn="just" eaLnBrk="1" hangingPunct="1"/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Чи можна засовувати в розетки різні предмети?</a:t>
            </a:r>
          </a:p>
          <a:p>
            <a:pPr algn="just" eaLnBrk="1" hangingPunct="1"/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Бруд навколо ніколи не зашкодить роботі за комп’ютером.</a:t>
            </a:r>
          </a:p>
          <a:p>
            <a:pPr algn="just" eaLnBrk="1" hangingPunct="1"/>
            <a:endParaRPr lang="ru-RU" altLang="ru-RU" sz="24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238375" y="1785939"/>
            <a:ext cx="2071688" cy="42862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4400" b="1" dirty="0"/>
              <a:t>ТАК</a:t>
            </a:r>
            <a:endParaRPr lang="ru-RU" sz="4400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667625" y="1785939"/>
            <a:ext cx="2071688" cy="428625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4400" b="1" dirty="0"/>
              <a:t>НІ</a:t>
            </a:r>
            <a:endParaRPr lang="ru-RU" sz="4400" b="1" dirty="0"/>
          </a:p>
        </p:txBody>
      </p:sp>
      <p:sp>
        <p:nvSpPr>
          <p:cNvPr id="7" name="Прямоугольник с двумя усеченными соседними углами 6"/>
          <p:cNvSpPr/>
          <p:nvPr/>
        </p:nvSpPr>
        <p:spPr>
          <a:xfrm>
            <a:off x="3480281" y="209367"/>
            <a:ext cx="4721901" cy="988532"/>
          </a:xfrm>
          <a:prstGeom prst="snip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alt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 «Так чи Ні?»</a:t>
            </a:r>
            <a:endParaRPr lang="uk-UA" altLang="ru-RU" sz="4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48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mph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2000" fill="hold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2000" fill="hold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8" presetClass="emph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4" grpId="1" animBg="1"/>
      <p:bldP spid="4" grpId="2" animBg="1"/>
      <p:bldP spid="4" grpId="3" animBg="1"/>
      <p:bldP spid="4" grpId="4" animBg="1"/>
      <p:bldP spid="4" grpId="5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Прямоугольник 1"/>
          <p:cNvSpPr>
            <a:spLocks noChangeArrowheads="1"/>
          </p:cNvSpPr>
          <p:nvPr/>
        </p:nvSpPr>
        <p:spPr bwMode="auto">
          <a:xfrm>
            <a:off x="1324377" y="2583423"/>
            <a:ext cx="9543245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Чи має бути гарне освітлення?</a:t>
            </a:r>
          </a:p>
          <a:p>
            <a:pPr algn="just" eaLnBrk="1" hangingPunct="1"/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Сидіти за комп’ютером потрібно рівно.</a:t>
            </a:r>
          </a:p>
          <a:p>
            <a:pPr algn="just" eaLnBrk="1" hangingPunct="1"/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Клавіатуру треба розмістити на колінах.</a:t>
            </a:r>
          </a:p>
          <a:p>
            <a:pPr algn="just" eaLnBrk="1" hangingPunct="1"/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Клавіатура має знаходитися на столі на рівні ліктів.</a:t>
            </a:r>
          </a:p>
          <a:p>
            <a:pPr algn="just" eaLnBrk="1" hangingPunct="1"/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Працюй за комп’ютером, поки не заснеш.</a:t>
            </a:r>
          </a:p>
          <a:p>
            <a:pPr algn="just" eaLnBrk="1" hangingPunct="1"/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Треба раз-у-раз відпочивати, робити рухову розминку та вправи для очей.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24125" y="1785939"/>
            <a:ext cx="2071688" cy="42862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4400" b="1" dirty="0"/>
              <a:t>ТАК</a:t>
            </a:r>
            <a:endParaRPr lang="ru-RU" sz="44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310439" y="1785939"/>
            <a:ext cx="2071687" cy="428625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4400" b="1" dirty="0"/>
              <a:t>НІ</a:t>
            </a:r>
            <a:endParaRPr lang="ru-RU" sz="4400" b="1" dirty="0"/>
          </a:p>
        </p:txBody>
      </p:sp>
      <p:sp>
        <p:nvSpPr>
          <p:cNvPr id="6" name="WordArt 15"/>
          <p:cNvSpPr>
            <a:spLocks noChangeArrowheads="1" noChangeShapeType="1" noTextEdit="1"/>
          </p:cNvSpPr>
          <p:nvPr/>
        </p:nvSpPr>
        <p:spPr bwMode="auto">
          <a:xfrm>
            <a:off x="1847850" y="188914"/>
            <a:ext cx="8496300" cy="549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8" name="Прямоугольник с двумя усеченными соседними углами 7"/>
          <p:cNvSpPr/>
          <p:nvPr/>
        </p:nvSpPr>
        <p:spPr>
          <a:xfrm>
            <a:off x="3559969" y="243923"/>
            <a:ext cx="4721901" cy="988532"/>
          </a:xfrm>
          <a:prstGeom prst="snip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alt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 «Так чи Ні?»</a:t>
            </a:r>
            <a:endParaRPr lang="uk-UA" altLang="ru-RU" sz="4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426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5" grpId="0" animBg="1"/>
      <p:bldP spid="5" grpId="1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15"/>
          <p:cNvSpPr>
            <a:spLocks noChangeArrowheads="1"/>
          </p:cNvSpPr>
          <p:nvPr/>
        </p:nvSpPr>
        <p:spPr bwMode="auto">
          <a:xfrm>
            <a:off x="1524001" y="5011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uk-UA" altLang="ru-RU"/>
          </a:p>
        </p:txBody>
      </p:sp>
      <p:sp>
        <p:nvSpPr>
          <p:cNvPr id="6" name="Прямоугольник с двумя усеченными соседними углами 5"/>
          <p:cNvSpPr/>
          <p:nvPr/>
        </p:nvSpPr>
        <p:spPr>
          <a:xfrm>
            <a:off x="2459865" y="117021"/>
            <a:ext cx="8178084" cy="988532"/>
          </a:xfrm>
          <a:prstGeom prst="snip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Актуалізація опорних знань</a:t>
            </a:r>
            <a:endParaRPr lang="ru-RU" dirty="0"/>
          </a:p>
        </p:txBody>
      </p:sp>
      <p:sp>
        <p:nvSpPr>
          <p:cNvPr id="8" name="Заголовок 4"/>
          <p:cNvSpPr txBox="1">
            <a:spLocks/>
          </p:cNvSpPr>
          <p:nvPr/>
        </p:nvSpPr>
        <p:spPr>
          <a:xfrm>
            <a:off x="2557298" y="2040016"/>
            <a:ext cx="7983218" cy="1037223"/>
          </a:xfrm>
          <a:prstGeom prst="round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Aft>
                <a:spcPts val="0"/>
              </a:spcAft>
              <a:tabLst>
                <a:tab pos="90170" algn="l"/>
              </a:tabLst>
            </a:pP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Створити карту знань «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Правила створення формуляр-зразка» </a:t>
            </a:r>
            <a:endParaRPr lang="ru-RU" sz="28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247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188260" y="1285599"/>
            <a:ext cx="11819963" cy="965826"/>
          </a:xfrm>
          <a:prstGeom prst="round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lvl="0" algn="just">
              <a:spcBef>
                <a:spcPts val="1000"/>
              </a:spcBef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науковій статті обов’язково мають бути посилання на джерела та список використаних джерел після висновків тексту</a:t>
            </a:r>
          </a:p>
        </p:txBody>
      </p:sp>
      <p:sp>
        <p:nvSpPr>
          <p:cNvPr id="6" name="Заголовок 4"/>
          <p:cNvSpPr txBox="1">
            <a:spLocks/>
          </p:cNvSpPr>
          <p:nvPr/>
        </p:nvSpPr>
        <p:spPr>
          <a:xfrm>
            <a:off x="188260" y="2324314"/>
            <a:ext cx="11819964" cy="1304724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spcBef>
                <a:spcPts val="0"/>
              </a:spcBef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Посилання в тексті статті подавати тільки у квадратних дужках, наприклад [1], [1; 6], де цифри 1 і 6 відповідають порядковому номеру праці або джерела у Списку використаних джерел. Якщо посилання на джерела підряд з 1 по 6, тоді [1-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</p:txBody>
      </p:sp>
      <p:sp>
        <p:nvSpPr>
          <p:cNvPr id="8" name="Заголовок 4"/>
          <p:cNvSpPr txBox="1">
            <a:spLocks/>
          </p:cNvSpPr>
          <p:nvPr/>
        </p:nvSpPr>
        <p:spPr>
          <a:xfrm>
            <a:off x="188259" y="3701927"/>
            <a:ext cx="11819963" cy="1142114"/>
          </a:xfrm>
          <a:prstGeom prst="round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Посилання на конкретні сторінки наводити після номера джерела через кому з маленької букви “с.”), наприклад: [1, с. 5]. Якщо посилання на кілька праць, вони розділяються крапкою з комою: [1, с. 5; 6, с. 25-33].</a:t>
            </a:r>
          </a:p>
        </p:txBody>
      </p:sp>
      <p:sp>
        <p:nvSpPr>
          <p:cNvPr id="9" name="Заголовок 4"/>
          <p:cNvSpPr txBox="1">
            <a:spLocks/>
          </p:cNvSpPr>
          <p:nvPr/>
        </p:nvSpPr>
        <p:spPr>
          <a:xfrm>
            <a:off x="188260" y="5161802"/>
            <a:ext cx="11819962" cy="119454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spcBef>
                <a:spcPts val="0"/>
              </a:spcBef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 використано відомості, матеріали чи твердження з монографій, оглядових статей, інших джерел з великою кількістю сторінок, тоді в посиланні необхідно точно вказати номери сторінок, ілюстрацій, таблиць тощо з джерела, на яке дано посилання</a:t>
            </a:r>
          </a:p>
        </p:txBody>
      </p:sp>
      <p:sp>
        <p:nvSpPr>
          <p:cNvPr id="7" name="Прямоугольник с двумя усеченными соседними углами 6"/>
          <p:cNvSpPr/>
          <p:nvPr/>
        </p:nvSpPr>
        <p:spPr>
          <a:xfrm>
            <a:off x="3059111" y="105293"/>
            <a:ext cx="6394172" cy="988532"/>
          </a:xfrm>
          <a:prstGeom prst="snip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7950" algn="ctr">
              <a:lnSpc>
                <a:spcPct val="107000"/>
              </a:lnSpc>
              <a:spcAft>
                <a:spcPts val="0"/>
              </a:spcAft>
            </a:pPr>
            <a:r>
              <a:rPr lang="ru-RU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Посилання на джерела</a:t>
            </a:r>
            <a:endParaRPr lang="ru-RU" sz="36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29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311368" y="1647458"/>
            <a:ext cx="11569257" cy="705777"/>
          </a:xfrm>
          <a:prstGeom prst="round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Посилання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тексті зазвичай робиться в кінці речення.</a:t>
            </a:r>
            <a:b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4"/>
          <p:cNvSpPr txBox="1">
            <a:spLocks/>
          </p:cNvSpPr>
          <p:nvPr/>
        </p:nvSpPr>
        <p:spPr>
          <a:xfrm>
            <a:off x="311368" y="2648300"/>
            <a:ext cx="11569257" cy="1571003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spcBef>
                <a:spcPts val="0"/>
              </a:spcBef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Слід давати посилання на джерело при непрямому цитуванні – переказі, викладі думок інших авторів своїми словами; при огляді загальних тенденцій наукових досліджень; при зазначенні фактичних даних і результатів попередніх досліджень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4"/>
          <p:cNvSpPr txBox="1">
            <a:spLocks/>
          </p:cNvSpPr>
          <p:nvPr/>
        </p:nvSpPr>
        <p:spPr>
          <a:xfrm>
            <a:off x="311369" y="4608533"/>
            <a:ext cx="11569257" cy="969357"/>
          </a:xfrm>
          <a:prstGeom prst="roundRect">
            <a:avLst/>
          </a:prstGeom>
          <a:solidFill>
            <a:srgbClr val="CC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Цитата береться в лапки і обов’язково має посилання на джерело із зазначеним номером сторінки</a:t>
            </a:r>
          </a:p>
        </p:txBody>
      </p:sp>
      <p:sp>
        <p:nvSpPr>
          <p:cNvPr id="7" name="Прямоугольник с двумя усеченными соседними углами 6"/>
          <p:cNvSpPr/>
          <p:nvPr/>
        </p:nvSpPr>
        <p:spPr>
          <a:xfrm>
            <a:off x="3059111" y="105293"/>
            <a:ext cx="6394172" cy="988532"/>
          </a:xfrm>
          <a:prstGeom prst="snip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7950" algn="ctr">
              <a:lnSpc>
                <a:spcPct val="107000"/>
              </a:lnSpc>
              <a:spcAft>
                <a:spcPts val="0"/>
              </a:spcAft>
            </a:pPr>
            <a:r>
              <a:rPr lang="ru-RU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Посилання на джерела</a:t>
            </a:r>
            <a:endParaRPr lang="ru-RU" sz="36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83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311370" y="1492625"/>
            <a:ext cx="11569257" cy="1207864"/>
          </a:xfrm>
          <a:prstGeom prst="round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цитати починається і закінчується лапками і наводиться в тій граматичній формі, в якій він поданий у джерелі, із збереженням особливостей авторського написання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4"/>
          <p:cNvSpPr txBox="1">
            <a:spLocks/>
          </p:cNvSpPr>
          <p:nvPr/>
        </p:nvSpPr>
        <p:spPr>
          <a:xfrm>
            <a:off x="311370" y="2789851"/>
            <a:ext cx="11569257" cy="2335022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Цитування повинно бути повним, без довільного скорочення авторського тексту і без перекручень думок автора. Пропуск слів, речень, абзаців при цитуванні допускається без перекручення авторського тексту і позначається трьома крапками. Вони ставляться у будь-якому місці цитати (на початку, всередині, на кінці). Якщо перед випущеним текстом або за ним стояв розділовий знак, то він не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зберігається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4"/>
          <p:cNvSpPr txBox="1">
            <a:spLocks/>
          </p:cNvSpPr>
          <p:nvPr/>
        </p:nvSpPr>
        <p:spPr>
          <a:xfrm>
            <a:off x="311371" y="5214236"/>
            <a:ext cx="11569257" cy="1142114"/>
          </a:xfrm>
          <a:prstGeom prst="roundRect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 терміни, запропоновані іншими авторами, не виділяються лапками, за винятком тих, що викликали загальну полеміку. У цих випадках використовується вираз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 званий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с двумя усеченными соседними углами 8"/>
          <p:cNvSpPr/>
          <p:nvPr/>
        </p:nvSpPr>
        <p:spPr>
          <a:xfrm>
            <a:off x="1983346" y="145634"/>
            <a:ext cx="8757634" cy="988532"/>
          </a:xfrm>
          <a:prstGeom prst="snip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7950" algn="ctr">
              <a:lnSpc>
                <a:spcPct val="107000"/>
              </a:lnSpc>
              <a:spcAft>
                <a:spcPts val="0"/>
              </a:spcAft>
            </a:pPr>
            <a:r>
              <a:rPr lang="ru-RU" sz="4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Особливі вимоги при цитуванні</a:t>
            </a:r>
            <a:endParaRPr lang="ru-RU" sz="36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6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4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4" id="{35E13BC7-C468-4B9E-9F65-87B43EE4A948}" vid="{99FEA341-2D82-4F02-A87E-06F9D10B7A99}"/>
    </a:ext>
  </a:extLst>
</a:theme>
</file>

<file path=ppt/theme/theme2.xml><?xml version="1.0" encoding="utf-8"?>
<a:theme xmlns:a="http://schemas.openxmlformats.org/drawingml/2006/main" name="2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Презентация4</Template>
  <TotalTime>6665</TotalTime>
  <Words>1882</Words>
  <Application>Microsoft Office PowerPoint</Application>
  <PresentationFormat>Широкоэкранный</PresentationFormat>
  <Paragraphs>132</Paragraphs>
  <Slides>25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25</vt:i4>
      </vt:variant>
    </vt:vector>
  </HeadingPairs>
  <TitlesOfParts>
    <vt:vector size="34" baseType="lpstr">
      <vt:lpstr>Arial</vt:lpstr>
      <vt:lpstr>Calibri</vt:lpstr>
      <vt:lpstr>Calibri Light</vt:lpstr>
      <vt:lpstr>Impact</vt:lpstr>
      <vt:lpstr>Times New Roman</vt:lpstr>
      <vt:lpstr>Презентация4</vt:lpstr>
      <vt:lpstr>2_Специальное оформление</vt:lpstr>
      <vt:lpstr>1_Специальное оформление</vt:lpstr>
      <vt:lpstr>Специальное оформление</vt:lpstr>
      <vt:lpstr>Оформлення бібліографічних списків та покажчиків.  Правила та вимоги оформлення письмової роботи. Стандарти та уніфіковані системи документації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 науковій статті обов’язково мають бути посилання на джерела та список використаних джерел після висновків тексту</vt:lpstr>
      <vt:lpstr> Посилання у тексті зазвичай робиться в кінці речення. </vt:lpstr>
      <vt:lpstr>Текст цитати починається і закінчується лапками і наводиться в тій граматичній формі, в якій він поданий у джерелі, із збереженням особливостей авторського написання</vt:lpstr>
      <vt:lpstr>Якщо потрібно підкреслити ставлення автора статті до окремих слів або думок з цитованого тексту, то після них у круглих дужках ставлять знак оклику або знак питання</vt:lpstr>
      <vt:lpstr>Список використаних джерел – елемент бібліографічного апарату, котрий містить бібліо­графічні описи використаних джерел і розміщується після висновків</vt:lpstr>
      <vt:lpstr>Назви статей, монографій, збірників, конференцій, тез, доповідей, авторефератів дисертацій вказуються повністю.</vt:lpstr>
      <vt:lpstr>Презентация PowerPoint</vt:lpstr>
      <vt:lpstr>Презентация PowerPoint</vt:lpstr>
      <vt:lpstr>Друкарські помилки, описки і графічні неточності, які виявилися в процесі написання, можна виправляти підчищенням або зафарбуванням білою фарбою і нанесенням на тому ж місці або між рядками виправленого тексту машинописним способом</vt:lpstr>
      <vt:lpstr>Кожну структурну частину письмової роботи треба починати з нової сторінки. Нумерація сторінок, розділів, підрозділів, пунктів, підпунктів, малюнків, таблиць, формул здійснюється арабськими цифрами без знака №. Першою сторінкою письмової роботи є титульний аркуш, який включають до загальної нумерації сторінок, але номер сторінки не ставлять, на наступних сторінках номер проставляють у правому верхньому куті сторінки без крапки в кінці</vt:lpstr>
      <vt:lpstr>Пункти нумерують у межах кожного підрозділу. Номер пункту складається з порядкових номерів розділу, підрозділу, пункту, між якими ставлять крапку. У кінці номера повинна стояти крапка, наприклад: «1.3.2.». Потім у тому ж рядку йде заголовок пункту. Пункт може не мати заголовка. Підпункти нумерують у межах кожного пункту за такими ж правилами, як пункти</vt:lpstr>
      <vt:lpstr>Ілюстрації і таблиці, які розміщені на окремих сторінках, включають до загальної нумерації сторінок. Ілюстрації позначають словом «Рис.» і нумерують послідовно в межах розділу, за ви­ключенням ілюстрацій, поданих у додатках. Номер ілюстрації повинен складатися з номера розділу і порядкового номера ілюстрації, між якими ставиться крапка. Наприклад: «Рис. 1.2»</vt:lpstr>
      <vt:lpstr>Формули в письмовій роботі (якщо їх більше одної) нумерують у межах розділу</vt:lpstr>
      <vt:lpstr>Якщо додатки оформлюють на наступних сторінках роботи, кожний такий додаток повинен починатися з нової сторінки </vt:lpstr>
      <vt:lpstr>Стандартизація - це форма юридичного закріплення проведеної уніфікації</vt:lpstr>
      <vt:lpstr>Презентация PowerPoint</vt:lpstr>
      <vt:lpstr>Презентация PowerPoint</vt:lpstr>
      <vt:lpstr>Презентация PowerPoint</vt:lpstr>
      <vt:lpstr>Домашнє завдання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 Шолом</dc:creator>
  <cp:lastModifiedBy>Анна Шолом</cp:lastModifiedBy>
  <cp:revision>55</cp:revision>
  <dcterms:created xsi:type="dcterms:W3CDTF">2018-08-20T13:30:15Z</dcterms:created>
  <dcterms:modified xsi:type="dcterms:W3CDTF">2018-12-09T20:24:17Z</dcterms:modified>
</cp:coreProperties>
</file>