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8" r:id="rId2"/>
    <p:sldMasterId id="2147483696" r:id="rId3"/>
    <p:sldMasterId id="2147483684" r:id="rId4"/>
  </p:sldMasterIdLst>
  <p:notesMasterIdLst>
    <p:notesMasterId r:id="rId25"/>
  </p:notesMasterIdLst>
  <p:sldIdLst>
    <p:sldId id="290" r:id="rId5"/>
    <p:sldId id="291" r:id="rId6"/>
    <p:sldId id="335" r:id="rId7"/>
    <p:sldId id="345" r:id="rId8"/>
    <p:sldId id="295" r:id="rId9"/>
    <p:sldId id="322" r:id="rId10"/>
    <p:sldId id="346" r:id="rId11"/>
    <p:sldId id="347" r:id="rId12"/>
    <p:sldId id="348" r:id="rId13"/>
    <p:sldId id="292" r:id="rId14"/>
    <p:sldId id="349" r:id="rId15"/>
    <p:sldId id="350" r:id="rId16"/>
    <p:sldId id="351" r:id="rId17"/>
    <p:sldId id="352" r:id="rId18"/>
    <p:sldId id="354" r:id="rId19"/>
    <p:sldId id="276" r:id="rId20"/>
    <p:sldId id="332" r:id="rId21"/>
    <p:sldId id="344" r:id="rId22"/>
    <p:sldId id="333" r:id="rId23"/>
    <p:sldId id="274" r:id="rId2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FFFF99"/>
    <a:srgbClr val="99FF99"/>
    <a:srgbClr val="CCFF99"/>
    <a:srgbClr val="FF99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9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97CD0F-D3A6-4367-A689-827AD3CD819D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D4464-5DED-4E47-AFEB-085BE87E13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3906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0D4464-5DED-4E47-AFEB-085BE87E13F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869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BB3D-D498-410D-94E9-19E0A08A1A11}" type="datetime1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423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1650D-70CE-441E-93FB-7492E5E31DE0}" type="datetime1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89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2C22D-B3ED-4388-B20F-81FFA7B9CC87}" type="datetime1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7140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D8E1-491D-410A-BD53-C174F24FB4BE}" type="datetime1">
              <a:rPr lang="ru-RU" smtClean="0"/>
              <a:t>01.12.2018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637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686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84624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7977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2647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0529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10595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873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9A4F6-6C5B-457B-A153-D6B02C364149}" type="datetime1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85358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6918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0114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86359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0122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87016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45326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4379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9818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4559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527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86B6D1-2B10-4808-8A21-BC0A2DF98893}" type="datetime1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6921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6405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39061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97786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868660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203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606716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3612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1661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01438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4794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23982-CBE6-473D-B28E-184987276580}" type="datetime1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9002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01769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677048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79047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491498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485207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581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18818-66BC-4D8E-B8C2-CD5505C089AC}" type="datetime1">
              <a:rPr lang="ru-RU" smtClean="0"/>
              <a:t>01.12.2018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68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35142-EC91-4FEE-99F7-2438B89DB774}" type="datetime1">
              <a:rPr lang="ru-RU" smtClean="0"/>
              <a:t>01.12.2018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2869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CDCB2-53EA-479D-8AA1-CC760163AB65}" type="datetime1">
              <a:rPr lang="ru-RU" smtClean="0"/>
              <a:t>01.12.2018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615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7B003-8205-4039-9AC9-E295C160B146}" type="datetime1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526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54FA4-5DF8-4FBE-B85C-362795FB5A2A}" type="datetime1">
              <a:rPr lang="ru-RU" smtClean="0"/>
              <a:t>01.12.2018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223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67000"/>
              </a:schemeClr>
            </a:gs>
            <a:gs pos="20000">
              <a:schemeClr val="accent2">
                <a:lumMod val="97000"/>
                <a:lumOff val="3000"/>
              </a:schemeClr>
            </a:gs>
            <a:gs pos="100000">
              <a:schemeClr val="accent2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9D8E1-491D-410A-BD53-C174F24FB4BE}" type="datetime1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0CDA1-9351-4455-9A1D-0750C79211C4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15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7041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20" r:id="rId12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DA154-2093-40DF-92D9-AF0B03472828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C6372E-6EF7-445C-A561-65A156FFBAF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77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AAE87-7975-4C38-B5E3-C84E8D507B80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02176-9CFB-449B-BB13-732EB64DB98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0848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6E0AAF-CC66-47AA-A48D-D3B482408E76}" type="datetimeFigureOut">
              <a:rPr lang="ru-RU" smtClean="0"/>
              <a:t>01.12.2018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E238A-9161-403D-B08B-FF94BB40DA7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949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informatics.dp.ua/wp-content/uploads/2014/06/111.jpg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gif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11.jpeg"/><Relationship Id="rId7" Type="http://schemas.openxmlformats.org/officeDocument/2006/relationships/image" Target="../media/image17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jpeg"/><Relationship Id="rId5" Type="http://schemas.openxmlformats.org/officeDocument/2006/relationships/image" Target="../media/image15.jpeg"/><Relationship Id="rId10" Type="http://schemas.openxmlformats.org/officeDocument/2006/relationships/image" Target="../media/image19.jpeg"/><Relationship Id="rId4" Type="http://schemas.openxmlformats.org/officeDocument/2006/relationships/image" Target="../media/image14.gif"/><Relationship Id="rId9" Type="http://schemas.openxmlformats.org/officeDocument/2006/relationships/image" Target="../media/image18.gi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gif"/><Relationship Id="rId3" Type="http://schemas.openxmlformats.org/officeDocument/2006/relationships/image" Target="../media/image17.gif"/><Relationship Id="rId7" Type="http://schemas.openxmlformats.org/officeDocument/2006/relationships/image" Target="../media/image22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jpeg"/><Relationship Id="rId5" Type="http://schemas.openxmlformats.org/officeDocument/2006/relationships/image" Target="../media/image11.jpeg"/><Relationship Id="rId4" Type="http://schemas.openxmlformats.org/officeDocument/2006/relationships/image" Target="../media/image20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jpeg"/><Relationship Id="rId5" Type="http://schemas.openxmlformats.org/officeDocument/2006/relationships/image" Target="../media/image25.gif"/><Relationship Id="rId4" Type="http://schemas.openxmlformats.org/officeDocument/2006/relationships/image" Target="../media/image2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89969" y="2524259"/>
            <a:ext cx="10818253" cy="2535435"/>
          </a:xfrm>
        </p:spPr>
        <p:txBody>
          <a:bodyPr>
            <a:normAutofit/>
          </a:bodyPr>
          <a:lstStyle/>
          <a:p>
            <a:r>
              <a:rPr lang="ru-RU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Шаблони та формуляр-</a:t>
            </a:r>
            <a:r>
              <a:rPr lang="ru-RU" sz="5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зразки</a:t>
            </a:r>
            <a:r>
              <a:rPr lang="ru-RU" sz="5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документа. Реквізити документа. Правила оформлення сторінки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Лента лицом вниз 4"/>
          <p:cNvSpPr/>
          <p:nvPr/>
        </p:nvSpPr>
        <p:spPr>
          <a:xfrm>
            <a:off x="4038600" y="993002"/>
            <a:ext cx="2853175" cy="819633"/>
          </a:xfrm>
          <a:prstGeom prst="ribbon">
            <a:avLst>
              <a:gd name="adj1" fmla="val 16667"/>
              <a:gd name="adj2" fmla="val 75000"/>
            </a:avLst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Урок 3</a:t>
            </a:r>
            <a:endParaRPr lang="ru-RU" sz="2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99992" y="0"/>
            <a:ext cx="891154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ln w="9525">
                  <a:solidFill>
                    <a:srgbClr val="C00000"/>
                  </a:solidFill>
                  <a:prstDash val="solid"/>
                </a:ln>
                <a:solidFill>
                  <a:srgbClr val="C00000">
                    <a:alpha val="99000"/>
                  </a:srgb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електронного документообігу</a:t>
            </a:r>
          </a:p>
        </p:txBody>
      </p:sp>
    </p:spTree>
    <p:extLst>
      <p:ext uri="{BB962C8B-B14F-4D97-AF65-F5344CB8AC3E}">
        <p14:creationId xmlns:p14="http://schemas.microsoft.com/office/powerpoint/2010/main" val="2194721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Прямоугольник с двумя усеченными соседними углами 5"/>
          <p:cNvSpPr/>
          <p:nvPr/>
        </p:nvSpPr>
        <p:spPr>
          <a:xfrm>
            <a:off x="6160827" y="2398500"/>
            <a:ext cx="5894695" cy="4111482"/>
          </a:xfrm>
          <a:prstGeom prst="snip2Same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Однак на практиці здебільшого дотримуються розмірів берегів відповідно до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старого: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лівого - 35 мм (13 пробілів);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правого - не менше ніж 8 мм (3-4 пробіли);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верхнього - 20 мм (4-5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інт.);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нижнього - не менше ніж 19 мм (для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ф-ту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А4);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менше ніж 16 мм (для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ф-ту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А5)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с двумя усеченными соседними углами 21"/>
          <p:cNvSpPr/>
          <p:nvPr/>
        </p:nvSpPr>
        <p:spPr>
          <a:xfrm>
            <a:off x="3651979" y="117021"/>
            <a:ext cx="5123531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Формуляр-зразок</a:t>
            </a:r>
            <a:endParaRPr lang="ru-RU" dirty="0"/>
          </a:p>
        </p:txBody>
      </p:sp>
      <p:sp>
        <p:nvSpPr>
          <p:cNvPr id="7" name="Прямоугольник с двумя усеченными соседними углами 6"/>
          <p:cNvSpPr/>
          <p:nvPr/>
        </p:nvSpPr>
        <p:spPr>
          <a:xfrm>
            <a:off x="136478" y="2398500"/>
            <a:ext cx="5876451" cy="4111482"/>
          </a:xfrm>
          <a:prstGeom prst="snip2Same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ГОСТ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установлено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такі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 розміри   берегів формуляра-зразка: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лівого - 20 мм (8 пробілів);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правого - не менше ніж 8 мм (3-4 пробіли);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верхнього - не менше ніж 10 мм (3-4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інт.);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Wingdings" panose="05000000000000000000" pitchFamily="2" charset="2"/>
              <a:buChar char="q"/>
            </a:pP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нижнього - не менше ніж 8 мм (2-4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інт.)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4"/>
          <p:cNvSpPr txBox="1">
            <a:spLocks/>
          </p:cNvSpPr>
          <p:nvPr/>
        </p:nvSpPr>
        <p:spPr>
          <a:xfrm>
            <a:off x="993819" y="1211229"/>
            <a:ext cx="10515600" cy="1081595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встановлює 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два 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формати паперу 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виготовлення службових документів: А4 (210 х 297 мм) та А5 (210 х 148 мм)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93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pic>
        <p:nvPicPr>
          <p:cNvPr id="3" name="Рисунок 2" descr="http://ok-t.ru/studopediasu/baza2/451282248863.files/image001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7489" y="345308"/>
            <a:ext cx="4708027" cy="6376167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7101385" y="2845701"/>
            <a:ext cx="48949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Формуляр-зразок ОРД формату А4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реквізити (в кружечках) розташовані паралельно </a:t>
            </a:r>
            <a:r>
              <a:rPr lang="ru-RU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короткій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стороні аркуша]</a:t>
            </a:r>
            <a:endParaRPr lang="ru-RU" sz="24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6872850" y="1208842"/>
            <a:ext cx="5123531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Формуляр-зразок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35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pic>
        <p:nvPicPr>
          <p:cNvPr id="3" name="Рисунок 2" descr="http://ok-t.ru/studopediasu/baza2/451282248863.files/image002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710"/>
          <a:stretch/>
        </p:blipFill>
        <p:spPr bwMode="auto">
          <a:xfrm>
            <a:off x="0" y="2417288"/>
            <a:ext cx="5940425" cy="41216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ok-t.ru/studopediasu/baza2/451282248863.files/image002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143" b="2826"/>
          <a:stretch/>
        </p:blipFill>
        <p:spPr bwMode="auto">
          <a:xfrm>
            <a:off x="5946774" y="2299602"/>
            <a:ext cx="5940425" cy="424445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3534234" y="185260"/>
            <a:ext cx="5123531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Формуляр-зразок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59558" y="1365597"/>
            <a:ext cx="50901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90170" algn="l"/>
              </a:tabLst>
            </a:pP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Формуляр-зразок ОРД формату А4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[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реквізити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розташовані паралельно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довгій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стороні аркуша]</a:t>
            </a:r>
            <a:endParaRPr lang="ru-RU" sz="24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98220" y="1660518"/>
            <a:ext cx="512967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90170" algn="l"/>
              </a:tabLst>
            </a:pP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Формуляр-зразок ОРД формату </a:t>
            </a: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А5</a:t>
            </a:r>
            <a:endParaRPr lang="ru-RU" sz="24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4193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pic>
        <p:nvPicPr>
          <p:cNvPr id="3" name="Рисунок 2" descr="http://ok-t.ru/studopediasu/baza2/451282248863.files/image00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4658" y="117333"/>
            <a:ext cx="5472303" cy="6604142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6974007" y="3067688"/>
            <a:ext cx="488697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sz="24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Формуляр-зразок 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ОРД формату А4 з кутовим </a:t>
            </a:r>
            <a:r>
              <a:rPr lang="ru-RU" sz="2400" b="1" dirty="0" err="1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розташуванням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постійних реквізитів</a:t>
            </a:r>
            <a:endParaRPr lang="ru-RU" sz="2400" b="1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7062717" y="1311988"/>
            <a:ext cx="4982504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Формуляр-зразок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7923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pic>
        <p:nvPicPr>
          <p:cNvPr id="3" name="Рисунок 2" descr="http://ito.vspu.net/ENK/KT%20V%20biznes/laboratorni/Lab_W.files/image016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895833" cy="6754453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Рисунок 3" descr="http://ito.vspu.net/ENK/KT%20V%20biznes/laboratorni/Lab_W.files/image018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2687" y="97931"/>
            <a:ext cx="5486401" cy="65585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16122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pic>
        <p:nvPicPr>
          <p:cNvPr id="3" name="Рисунок 2" descr="11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246" y="2081595"/>
            <a:ext cx="7724633" cy="437593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Прямоугольник 3"/>
          <p:cNvSpPr/>
          <p:nvPr/>
        </p:nvSpPr>
        <p:spPr>
          <a:xfrm>
            <a:off x="750626" y="1105553"/>
            <a:ext cx="1069984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  <a:tabLst>
                <a:tab pos="90170" algn="l"/>
              </a:tabLst>
            </a:pPr>
            <a:r>
              <a:rPr lang="uk-UA" sz="3600" b="1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 1</a:t>
            </a:r>
            <a:endParaRPr lang="ru-RU" sz="3600" dirty="0">
              <a:solidFill>
                <a:srgbClr val="0070C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 fontAlgn="base">
              <a:spcAft>
                <a:spcPts val="0"/>
              </a:spcAft>
              <a:tabLst>
                <a:tab pos="180340" algn="l"/>
              </a:tabLst>
            </a:pPr>
            <a:r>
              <a:rPr lang="ru-RU" sz="2800" b="1" i="1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Створити бланк документу за </a:t>
            </a:r>
            <a:r>
              <a:rPr lang="ru-RU" sz="2800" b="1" i="1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зразком</a:t>
            </a:r>
            <a:endParaRPr lang="ru-RU" sz="28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2812530" y="117021"/>
            <a:ext cx="6946067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Відпрацьовуємо навички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38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3933668" y="176982"/>
            <a:ext cx="4721901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Подумай</a:t>
            </a:r>
            <a:endParaRPr lang="ru-RU" dirty="0"/>
          </a:p>
        </p:txBody>
      </p:sp>
      <p:pic>
        <p:nvPicPr>
          <p:cNvPr id="2062" name="Picture 14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2930" y="2266748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731010" y="5050297"/>
            <a:ext cx="275306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5400" b="1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Шаблон</a:t>
            </a:r>
            <a:endParaRPr lang="ru-RU" sz="5400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ÑÐµÐ±ÑÑÐ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7381" y="2253018"/>
            <a:ext cx="13716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ÑÐµÐ±ÑÑÐ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1975" y="2266748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ÑÐµÐ±ÑÑÐ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106" y="2223222"/>
            <a:ext cx="19050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ÑÐµÐ±ÑÑÐ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371" y="4227309"/>
            <a:ext cx="40005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8352945" y="4118843"/>
            <a:ext cx="792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0000"/>
                </a:solidFill>
                <a:latin typeface="Arial" panose="020B0604020202020204" pitchFamily="34" charset="0"/>
              </a:rPr>
              <a:t>1  = Б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5519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3933668" y="176982"/>
            <a:ext cx="4721901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Подумай</a:t>
            </a:r>
            <a:endParaRPr lang="ru-RU" dirty="0"/>
          </a:p>
        </p:txBody>
      </p:sp>
      <p:pic>
        <p:nvPicPr>
          <p:cNvPr id="2062" name="Picture 14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2805" y="2041296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775137" y="5050297"/>
            <a:ext cx="570893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5400" b="1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Формуляр-зразок</a:t>
            </a:r>
            <a:endParaRPr lang="ru-RU" sz="5400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80" name="Picture 8" descr="ÑÐµÐ±ÑÑÐ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7952" y="2154782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ÑÐµÐ±ÑÑÐ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15" y="2145936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ÑÐµÐ±ÑÑÐ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8562" y="2260213"/>
            <a:ext cx="19050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ÑÐµÐ±ÑÑÐ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867" y="1954299"/>
            <a:ext cx="1905000" cy="173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ÑÐµÐ±ÑÑÐ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782343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ÑÐµÐ±ÑÑÐ¸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8383" y="3969998"/>
            <a:ext cx="1003118" cy="382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592857" y="3802150"/>
            <a:ext cx="11323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1=М</a:t>
            </a:r>
            <a:endParaRPr lang="ru-RU" sz="3600" b="1" dirty="0"/>
          </a:p>
        </p:txBody>
      </p:sp>
      <p:pic>
        <p:nvPicPr>
          <p:cNvPr id="3" name="Picture 2" descr="ÑÐµÐ±ÑÑÐ¸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5952" y="1868574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ÑÐµÐ±ÑÑÐ¸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0952" y="1897150"/>
            <a:ext cx="12954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0" descr="ÑÐµÐ±ÑÑÐ¸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09251" y="4029795"/>
            <a:ext cx="1003118" cy="382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11059667" y="4021243"/>
            <a:ext cx="11323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rgbClr val="000000"/>
                </a:solidFill>
                <a:latin typeface="Arial" panose="020B0604020202020204" pitchFamily="34" charset="0"/>
              </a:rPr>
              <a:t>1=Р</a:t>
            </a:r>
            <a:endParaRPr lang="ru-RU" sz="3600" b="1" dirty="0"/>
          </a:p>
        </p:txBody>
      </p:sp>
      <p:sp>
        <p:nvSpPr>
          <p:cNvPr id="9" name="Блок-схема: процесс 8"/>
          <p:cNvSpPr/>
          <p:nvPr/>
        </p:nvSpPr>
        <p:spPr>
          <a:xfrm>
            <a:off x="8010659" y="2498501"/>
            <a:ext cx="618945" cy="236342"/>
          </a:xfrm>
          <a:prstGeom prst="flowChartProcess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46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3933668" y="176982"/>
            <a:ext cx="4721901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Подумай</a:t>
            </a:r>
            <a:endParaRPr lang="ru-RU" dirty="0"/>
          </a:p>
        </p:txBody>
      </p:sp>
      <p:pic>
        <p:nvPicPr>
          <p:cNvPr id="2062" name="Picture 14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725" y="1979318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195479" y="5050297"/>
            <a:ext cx="328859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5400" b="1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</a:t>
            </a:r>
            <a:endParaRPr lang="ru-RU" sz="5400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4" descr="ÑÐµÐ±ÑÑÐ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54" y="2047921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ÑÐµÐ±ÑÑÐ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0690" y="2362291"/>
            <a:ext cx="190500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ÑÐµÐ±ÑÑÐ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9345" y="2155405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2" name="Picture 20" descr="ÑÐµÐ±ÑÑÐ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350" y="2454879"/>
            <a:ext cx="1905000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4" name="Picture 22" descr="ÑÐµÐ±ÑÑÐ¸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184" y="2219481"/>
            <a:ext cx="1905000" cy="1657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14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4582" y="1855932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96" name="Picture 24" descr="ÑÐµÐ±ÑÑÐ¸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9641" y="2226967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8" descr="ÑÐµÐ±ÑÑÐ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1516" y="2226967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692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рямоугольник с двумя усеченными соседними углами 4"/>
          <p:cNvSpPr/>
          <p:nvPr/>
        </p:nvSpPr>
        <p:spPr>
          <a:xfrm>
            <a:off x="3933668" y="176982"/>
            <a:ext cx="4721901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Подумай</a:t>
            </a:r>
            <a:endParaRPr lang="ru-RU" dirty="0"/>
          </a:p>
        </p:txBody>
      </p:sp>
      <p:pic>
        <p:nvPicPr>
          <p:cNvPr id="2062" name="Picture 14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9872" y="2347857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8420220" y="5050297"/>
            <a:ext cx="30638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5400" b="1" cap="none" spc="0" dirty="0" smtClean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Сторінка</a:t>
            </a:r>
            <a:endParaRPr lang="ru-RU" sz="5400" b="1" cap="none" spc="0" dirty="0">
              <a:ln w="0"/>
              <a:solidFill>
                <a:srgbClr val="7030A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106" name="Picture 10" descr="ÑÐµÐ±ÑÑÐ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275" y="4202825"/>
            <a:ext cx="784613" cy="29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894039" y="4054363"/>
            <a:ext cx="89319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ru-RU" sz="36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=Р</a:t>
            </a:r>
            <a:endParaRPr lang="ru-RU" sz="36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" name="Picture 2" descr="ÑÐµÐ±ÑÑÐ¸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2275" y="2673237"/>
            <a:ext cx="1905000" cy="1381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ÑÐµÐ±ÑÑÐ¸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0450" y="2385216"/>
            <a:ext cx="9525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4" descr="ÑÐµÐ±ÑÑÐ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0109" y="2332748"/>
            <a:ext cx="238125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ÑÐµÐ±ÑÑÐ¸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4775" y="2347857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963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Пятиугольник 4"/>
          <p:cNvSpPr/>
          <p:nvPr/>
        </p:nvSpPr>
        <p:spPr>
          <a:xfrm>
            <a:off x="768246" y="2519191"/>
            <a:ext cx="7161551" cy="1035337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формуляр-зразок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ятиугольник 5"/>
          <p:cNvSpPr/>
          <p:nvPr/>
        </p:nvSpPr>
        <p:spPr>
          <a:xfrm>
            <a:off x="768246" y="1483854"/>
            <a:ext cx="5887387" cy="1035337"/>
          </a:xfrm>
          <a:prstGeom prst="homePlate">
            <a:avLst/>
          </a:prstGeom>
          <a:solidFill>
            <a:srgbClr val="CCECFF"/>
          </a:soli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таке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шаблон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ятиугольник 6"/>
          <p:cNvSpPr/>
          <p:nvPr/>
        </p:nvSpPr>
        <p:spPr>
          <a:xfrm>
            <a:off x="768246" y="4650801"/>
            <a:ext cx="9305144" cy="1035337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створення та розташування реквізитів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ятиугольник 7"/>
          <p:cNvSpPr/>
          <p:nvPr/>
        </p:nvSpPr>
        <p:spPr>
          <a:xfrm>
            <a:off x="768246" y="5686138"/>
            <a:ext cx="10238282" cy="1035337"/>
          </a:xfrm>
          <a:prstGeom prst="homePlate">
            <a:avLst/>
          </a:prstGeom>
          <a:solidFill>
            <a:srgbClr val="CCECFF"/>
          </a:soli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агальні правила оформлення сторінки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768246" y="3584996"/>
            <a:ext cx="8210862" cy="1035337"/>
          </a:xfrm>
          <a:prstGeom prst="homePlate">
            <a:avLst/>
          </a:prstGeom>
          <a:solidFill>
            <a:srgbClr val="CCECFF"/>
          </a:soli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призначення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реквізитів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3651979" y="117021"/>
            <a:ext cx="4721901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Дізнаєтесь: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8225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720402" y="206934"/>
            <a:ext cx="6751195" cy="10193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Домашнє завдання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uk-UA" dirty="0"/>
              <a:t> 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Скористайтесь шаблоном календарів </a:t>
            </a:r>
            <a:r>
              <a:rPr lang="uk-UA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створіть календар на </a:t>
            </a:r>
            <a:r>
              <a:rPr lang="ru-RU" sz="36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поточний </a:t>
            </a:r>
            <a:r>
              <a:rPr lang="ru-RU" sz="3600" b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місяць</a:t>
            </a:r>
            <a:endParaRPr lang="ru-RU" sz="36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09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15"/>
          <p:cNvSpPr>
            <a:spLocks noChangeArrowheads="1"/>
          </p:cNvSpPr>
          <p:nvPr/>
        </p:nvSpPr>
        <p:spPr bwMode="auto">
          <a:xfrm>
            <a:off x="1524001" y="501134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904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uk-UA" altLang="ru-RU"/>
          </a:p>
        </p:txBody>
      </p:sp>
      <p:sp>
        <p:nvSpPr>
          <p:cNvPr id="6" name="Прямоугольник с двумя усеченными соседними углами 5"/>
          <p:cNvSpPr/>
          <p:nvPr/>
        </p:nvSpPr>
        <p:spPr>
          <a:xfrm>
            <a:off x="2459865" y="117021"/>
            <a:ext cx="8178084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Актуалізація опорних знань</a:t>
            </a:r>
            <a:endParaRPr lang="ru-RU" dirty="0"/>
          </a:p>
        </p:txBody>
      </p:sp>
      <p:sp>
        <p:nvSpPr>
          <p:cNvPr id="8" name="Заголовок 4"/>
          <p:cNvSpPr txBox="1">
            <a:spLocks/>
          </p:cNvSpPr>
          <p:nvPr/>
        </p:nvSpPr>
        <p:spPr>
          <a:xfrm>
            <a:off x="980478" y="1318799"/>
            <a:ext cx="10515600" cy="1037223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Створити карту знань «Правила, яких слід дотримуватися під час укладання тексту документа» </a:t>
            </a:r>
            <a:endParaRPr lang="ru-RU" sz="2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Заголовок 4"/>
          <p:cNvSpPr txBox="1">
            <a:spLocks/>
          </p:cNvSpPr>
          <p:nvPr/>
        </p:nvSpPr>
        <p:spPr>
          <a:xfrm>
            <a:off x="980478" y="2443502"/>
            <a:ext cx="10515600" cy="930398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tabLst>
                <a:tab pos="90170" algn="l"/>
              </a:tabLst>
            </a:pPr>
            <a:r>
              <a:rPr lang="uk-UA" sz="28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uk-UA" sz="2900" b="1" dirty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Тестування: Урок </a:t>
            </a:r>
            <a:r>
              <a:rPr lang="uk-UA" sz="29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1_2</a:t>
            </a:r>
            <a:endParaRPr lang="ru-RU" sz="2900" b="1" dirty="0">
              <a:solidFill>
                <a:srgbClr val="7030A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Заголовок 4"/>
          <p:cNvSpPr txBox="1">
            <a:spLocks/>
          </p:cNvSpPr>
          <p:nvPr/>
        </p:nvSpPr>
        <p:spPr>
          <a:xfrm>
            <a:off x="980478" y="3461380"/>
            <a:ext cx="10515600" cy="2832328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uk-UA" sz="2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uk-UA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Самостійна робота учнів з довідковою системою </a:t>
            </a:r>
            <a:r>
              <a:rPr lang="en-US" sz="28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Microsoft Word</a:t>
            </a:r>
            <a:endParaRPr lang="ru-RU" sz="2800" b="1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spcAft>
                <a:spcPts val="0"/>
              </a:spcAft>
              <a:tabLst>
                <a:tab pos="180340" algn="l"/>
              </a:tabLst>
            </a:pP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Здійсніть пошук    ключових понять: 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шаблон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uk-UA" sz="2800" b="1" i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Майстер створення. </a:t>
            </a:r>
            <a:r>
              <a:rPr lang="uk-UA" sz="2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Узагальнення знайденого матеріалу знайденого матеріалу.</a:t>
            </a:r>
            <a:endParaRPr lang="ru-RU" sz="2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  <a:tabLst>
                <a:tab pos="90170" algn="l"/>
              </a:tabLst>
            </a:pPr>
            <a:endParaRPr lang="ru-RU" sz="2800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0216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 txBox="1">
            <a:spLocks/>
          </p:cNvSpPr>
          <p:nvPr/>
        </p:nvSpPr>
        <p:spPr>
          <a:xfrm>
            <a:off x="923328" y="1447800"/>
            <a:ext cx="10515600" cy="1736897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Шаблон</a:t>
            </a:r>
            <a:r>
              <a:rPr lang="ru-RU" sz="28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– це відформатований певним чином документ-заготовка, який зберігається в окремому файлі та використовується як основа для створення нових документів певного типу.</a:t>
            </a:r>
            <a:endParaRPr lang="uk-UA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с двумя усеченными соседними углами 6"/>
          <p:cNvSpPr/>
          <p:nvPr/>
        </p:nvSpPr>
        <p:spPr>
          <a:xfrm>
            <a:off x="3651979" y="117021"/>
            <a:ext cx="4721901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Шаблон</a:t>
            </a:r>
            <a:endParaRPr lang="ru-RU" dirty="0"/>
          </a:p>
        </p:txBody>
      </p:sp>
      <p:grpSp>
        <p:nvGrpSpPr>
          <p:cNvPr id="13" name="Группа 12"/>
          <p:cNvGrpSpPr/>
          <p:nvPr/>
        </p:nvGrpSpPr>
        <p:grpSpPr>
          <a:xfrm>
            <a:off x="923328" y="3278766"/>
            <a:ext cx="10515600" cy="2873139"/>
            <a:chOff x="923328" y="3278766"/>
            <a:chExt cx="10515600" cy="2873139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3494467" y="3278766"/>
              <a:ext cx="5203065" cy="892565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В</a:t>
              </a:r>
              <a:r>
                <a:rPr lang="ru-RU" sz="24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ідмінність </a:t>
              </a:r>
              <a:r>
                <a:rPr lang="ru-RU" sz="24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між документами і шаблонами </a:t>
              </a: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923328" y="4375775"/>
              <a:ext cx="5382222" cy="1776130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Шаблон </a:t>
              </a:r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– це </a:t>
              </a:r>
              <a:r>
                <a:rPr lang="ru-RU" sz="2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заготовка документа </a:t>
              </a:r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 готовими елементами тексту та оформлення, яка призначена для подальшого заповнення даними</a:t>
              </a: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6880123" y="4410013"/>
              <a:ext cx="4558805" cy="1707654"/>
            </a:xfrm>
            <a:prstGeom prst="roundRect">
              <a:avLst/>
            </a:prstGeom>
            <a:solidFill>
              <a:schemeClr val="accent5">
                <a:lumMod val="40000"/>
                <a:lumOff val="60000"/>
              </a:schemeClr>
            </a:solidFill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Д</a:t>
              </a:r>
              <a:r>
                <a:rPr lang="ru-RU" sz="2200" b="1" dirty="0" smtClean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окумент </a:t>
              </a:r>
              <a:r>
                <a:rPr lang="ru-RU" sz="2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– це вже підготовлений текст, можливо на основі якогось шаблону</a:t>
              </a:r>
            </a:p>
          </p:txBody>
        </p:sp>
        <p:cxnSp>
          <p:nvCxnSpPr>
            <p:cNvPr id="4" name="Прямая со стрелкой 3"/>
            <p:cNvCxnSpPr>
              <a:stCxn id="8" idx="2"/>
            </p:cNvCxnSpPr>
            <p:nvPr/>
          </p:nvCxnSpPr>
          <p:spPr>
            <a:xfrm flipH="1">
              <a:off x="3494467" y="4171331"/>
              <a:ext cx="2601533" cy="204444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>
              <a:stCxn id="8" idx="2"/>
            </p:cNvCxnSpPr>
            <p:nvPr/>
          </p:nvCxnSpPr>
          <p:spPr>
            <a:xfrm>
              <a:off x="6096000" y="4171331"/>
              <a:ext cx="3190875" cy="238682"/>
            </a:xfrm>
            <a:prstGeom prst="straightConnector1">
              <a:avLst/>
            </a:prstGeom>
            <a:ln w="317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66924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657600" y="1497544"/>
            <a:ext cx="4675031" cy="62153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групи шаблонів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201759" y="2463043"/>
            <a:ext cx="2729587" cy="68351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інстальовані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88816" y="2451037"/>
            <a:ext cx="2848227" cy="69782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Microsoft Office Online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139834" y="3505489"/>
            <a:ext cx="2848229" cy="3215986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шаблони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 певних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типів,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інстальовані на комп’ютері у складі пакета Microsoft Office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12806" y="3641347"/>
            <a:ext cx="2848229" cy="3080128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шаблони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документів різноманітних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типів,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розташовані на веб-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сайті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Microsoft Office Online</a:t>
            </a:r>
          </a:p>
        </p:txBody>
      </p:sp>
      <p:cxnSp>
        <p:nvCxnSpPr>
          <p:cNvPr id="12" name="Прямая со стрелкой 11"/>
          <p:cNvCxnSpPr>
            <a:stCxn id="6" idx="2"/>
            <a:endCxn id="8" idx="0"/>
          </p:cNvCxnSpPr>
          <p:nvPr/>
        </p:nvCxnSpPr>
        <p:spPr>
          <a:xfrm flipH="1">
            <a:off x="2566553" y="2119075"/>
            <a:ext cx="3428563" cy="343968"/>
          </a:xfrm>
          <a:prstGeom prst="straightConnector1">
            <a:avLst/>
          </a:prstGeom>
          <a:solidFill>
            <a:schemeClr val="accent5">
              <a:lumMod val="40000"/>
              <a:lumOff val="60000"/>
            </a:schemeClr>
          </a:solidFill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6" idx="2"/>
            <a:endCxn id="9" idx="0"/>
          </p:cNvCxnSpPr>
          <p:nvPr/>
        </p:nvCxnSpPr>
        <p:spPr>
          <a:xfrm>
            <a:off x="5995116" y="2119075"/>
            <a:ext cx="17814" cy="331962"/>
          </a:xfrm>
          <a:prstGeom prst="straightConnector1">
            <a:avLst/>
          </a:prstGeom>
          <a:solidFill>
            <a:schemeClr val="accent5">
              <a:lumMod val="40000"/>
              <a:lumOff val="60000"/>
            </a:schemeClr>
          </a:solidFill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563949" y="3146558"/>
            <a:ext cx="0" cy="358931"/>
          </a:xfrm>
          <a:prstGeom prst="straightConnector1">
            <a:avLst/>
          </a:prstGeom>
          <a:solidFill>
            <a:schemeClr val="accent5">
              <a:lumMod val="40000"/>
              <a:lumOff val="60000"/>
            </a:schemeClr>
          </a:solidFill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9" idx="2"/>
            <a:endCxn id="11" idx="0"/>
          </p:cNvCxnSpPr>
          <p:nvPr/>
        </p:nvCxnSpPr>
        <p:spPr>
          <a:xfrm>
            <a:off x="6012930" y="3148862"/>
            <a:ext cx="23991" cy="492485"/>
          </a:xfrm>
          <a:prstGeom prst="straightConnector1">
            <a:avLst/>
          </a:prstGeom>
          <a:solidFill>
            <a:schemeClr val="accent5">
              <a:lumMod val="40000"/>
              <a:lumOff val="60000"/>
            </a:schemeClr>
          </a:solidFill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Скругленный прямоугольник 31"/>
          <p:cNvSpPr/>
          <p:nvPr/>
        </p:nvSpPr>
        <p:spPr>
          <a:xfrm>
            <a:off x="8030445" y="2503408"/>
            <a:ext cx="2848227" cy="697825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шаблони </a:t>
            </a:r>
            <a:r>
              <a:rPr lang="ru-RU" sz="2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користувача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8030443" y="3667531"/>
            <a:ext cx="2848229" cy="294842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schemeClr val="tx1"/>
                </a:solidFill>
              </a:rPr>
              <a:t> 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шаблони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які створені користувачем</a:t>
            </a:r>
          </a:p>
        </p:txBody>
      </p:sp>
      <p:cxnSp>
        <p:nvCxnSpPr>
          <p:cNvPr id="51" name="Прямая со стрелкой 50"/>
          <p:cNvCxnSpPr>
            <a:stCxn id="32" idx="2"/>
            <a:endCxn id="40" idx="0"/>
          </p:cNvCxnSpPr>
          <p:nvPr/>
        </p:nvCxnSpPr>
        <p:spPr>
          <a:xfrm flipH="1">
            <a:off x="9454558" y="3201233"/>
            <a:ext cx="1" cy="46629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>
            <a:stCxn id="6" idx="2"/>
            <a:endCxn id="32" idx="0"/>
          </p:cNvCxnSpPr>
          <p:nvPr/>
        </p:nvCxnSpPr>
        <p:spPr>
          <a:xfrm>
            <a:off x="5995116" y="2119075"/>
            <a:ext cx="3459443" cy="384333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рямоугольник с двумя усеченными соседними углами 16"/>
          <p:cNvSpPr/>
          <p:nvPr/>
        </p:nvSpPr>
        <p:spPr>
          <a:xfrm>
            <a:off x="3931346" y="130102"/>
            <a:ext cx="4721901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Шаблон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341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993819" y="1470963"/>
            <a:ext cx="10515600" cy="1325563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lvl="0" algn="ctr">
              <a:spcBef>
                <a:spcPts val="1000"/>
              </a:spcBef>
            </a:pP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Формуляр-зразок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це модель побудови форми документа, яка встановлює галузь використання, формати, розміри берегів, вимоги до побудови конструкційної сітки та основні реквізити</a:t>
            </a:r>
            <a:endParaRPr lang="ru-RU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1012699" y="2911174"/>
            <a:ext cx="10496720" cy="127446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spcBef>
                <a:spcPts val="0"/>
              </a:spcBef>
            </a:pPr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сукупність обов'язкових даних у документі, без яких він не може бути підставою для обліку й не має юридичної сили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3651979" y="117021"/>
            <a:ext cx="5841645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Формуляр-зразок</a:t>
            </a:r>
            <a:endParaRPr lang="ru-RU" dirty="0"/>
          </a:p>
        </p:txBody>
      </p:sp>
      <p:sp>
        <p:nvSpPr>
          <p:cNvPr id="9" name="Заголовок 4"/>
          <p:cNvSpPr txBox="1">
            <a:spLocks/>
          </p:cNvSpPr>
          <p:nvPr/>
        </p:nvSpPr>
        <p:spPr>
          <a:xfrm>
            <a:off x="1012699" y="4330011"/>
            <a:ext cx="10496720" cy="1645785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uk-UA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 бувають:  постійні, </a:t>
            </a:r>
            <a:r>
              <a:rPr lang="uk-UA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endParaRPr lang="ru-RU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Постійні </a:t>
            </a:r>
            <a:r>
              <a:rPr lang="uk-UA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реквізити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наносять, коли виготовляють уніфіковану форму чи бланк документа, а </a:t>
            </a:r>
            <a:r>
              <a:rPr lang="uk-UA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змінні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під час його складання.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96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державний герб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емблема 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організації;</a:t>
            </a:r>
            <a:endParaRPr lang="ru-RU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зображення </a:t>
            </a: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нагород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 підприємства</a:t>
            </a: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                          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код документа;</a:t>
            </a: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 </a:t>
            </a: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міністерства чи 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відомства</a:t>
            </a: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                            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 підприємства;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 </a:t>
            </a: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структурного підрозділу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endParaRPr lang="ru-RU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індекс підприємства зв'язку, поштова й телеграфна адреси, номер телетайпа, номер телефону, номер рахунку в банку;</a:t>
            </a:r>
            <a:endParaRPr lang="ru-RU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 виду документа;</a:t>
            </a: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</a:t>
            </a:r>
            <a:endParaRPr lang="uk-UA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дата;</a:t>
            </a:r>
            <a:endParaRPr lang="ru-RU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індекс;</a:t>
            </a:r>
            <a:endParaRPr lang="ru-RU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q"/>
            </a:pPr>
            <a:r>
              <a:rPr lang="ru-RU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посилання </a:t>
            </a: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індекс і дату вхідного 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документа;</a:t>
            </a:r>
            <a:endParaRPr lang="ru-RU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місце </a:t>
            </a: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складання чи 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видання;</a:t>
            </a:r>
            <a:endParaRPr lang="ru-RU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ru-RU" dirty="0"/>
          </a:p>
          <a:p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Шолом Г.І.</a:t>
            </a:r>
            <a:endParaRPr lang="ru-RU" b="1" dirty="0"/>
          </a:p>
        </p:txBody>
      </p:sp>
      <p:sp>
        <p:nvSpPr>
          <p:cNvPr id="6" name="Прямоугольник с двумя усеченными соседними углами 5"/>
          <p:cNvSpPr/>
          <p:nvPr/>
        </p:nvSpPr>
        <p:spPr>
          <a:xfrm>
            <a:off x="4225186" y="253134"/>
            <a:ext cx="4277370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Реквізити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056013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29018" y="1623339"/>
            <a:ext cx="5181600" cy="4351338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гриф обмеження доступу до документа;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адресат</a:t>
            </a: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гриф затвердження;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резолюція;</a:t>
            </a:r>
            <a:endParaRPr lang="ru-RU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заголовок до тексту;</a:t>
            </a:r>
            <a:endParaRPr lang="ru-RU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позначка </a:t>
            </a: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контроль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текст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позначка про наявність додатка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підпис;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гриф </a:t>
            </a: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погодження;</a:t>
            </a:r>
            <a:endParaRPr lang="ru-RU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6096000" y="1623339"/>
            <a:ext cx="5181600" cy="4351338"/>
          </a:xfrm>
        </p:spPr>
        <p:txBody>
          <a:bodyPr>
            <a:normAutofit fontScale="2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візи;</a:t>
            </a:r>
            <a:endParaRPr lang="ru-RU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відбиток </a:t>
            </a: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печатки;</a:t>
            </a:r>
            <a:endParaRPr lang="ru-RU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позначка про завірення копії;</a:t>
            </a:r>
            <a:endParaRPr lang="ru-RU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прізвище виконавця та номер його 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телефону;</a:t>
            </a:r>
            <a:endParaRPr lang="ru-RU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позначка про виконання документа й направлення його до 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справи;</a:t>
            </a:r>
            <a:endParaRPr lang="ru-RU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позначка </a:t>
            </a: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перенесення даних на машинний носій</a:t>
            </a:r>
            <a:r>
              <a:rPr lang="uk-UA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uk-UA" sz="1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позначка про надходження.</a:t>
            </a:r>
            <a:endParaRPr lang="ru-RU" sz="1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dirty="0" smtClean="0"/>
              <a:t>Шолом Г.І.</a:t>
            </a:r>
            <a:endParaRPr lang="ru-RU" dirty="0"/>
          </a:p>
        </p:txBody>
      </p:sp>
      <p:sp>
        <p:nvSpPr>
          <p:cNvPr id="6" name="Прямоугольник с двумя усеченными соседними углами 5"/>
          <p:cNvSpPr/>
          <p:nvPr/>
        </p:nvSpPr>
        <p:spPr>
          <a:xfrm>
            <a:off x="4225186" y="253134"/>
            <a:ext cx="4277370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Реквізити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6121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Шолом Г.І.</a:t>
            </a:r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 idx="4294967295"/>
          </p:nvPr>
        </p:nvSpPr>
        <p:spPr>
          <a:xfrm>
            <a:off x="993819" y="1470963"/>
            <a:ext cx="10515600" cy="1325563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Довжина реквізиту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кількість графічних знаків та пробілів, потрібна для запису реквізиту на документі.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4"/>
          <p:cNvSpPr txBox="1">
            <a:spLocks/>
          </p:cNvSpPr>
          <p:nvPr/>
        </p:nvSpPr>
        <p:spPr>
          <a:xfrm>
            <a:off x="993819" y="2926038"/>
            <a:ext cx="10496720" cy="1274460"/>
          </a:xfrm>
          <a:prstGeom prst="round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Робоча площа документа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це площа уніфікованої форми чи бланка документа, призначена для заповнення основними реквізитами.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с двумя усеченными соседними углами 9"/>
          <p:cNvSpPr/>
          <p:nvPr/>
        </p:nvSpPr>
        <p:spPr>
          <a:xfrm>
            <a:off x="3651979" y="117021"/>
            <a:ext cx="5841645" cy="988532"/>
          </a:xfrm>
          <a:prstGeom prst="snip2SameRect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Формуляр-зразок</a:t>
            </a:r>
            <a:endParaRPr lang="ru-RU" dirty="0"/>
          </a:p>
        </p:txBody>
      </p:sp>
      <p:sp>
        <p:nvSpPr>
          <p:cNvPr id="9" name="Заголовок 4"/>
          <p:cNvSpPr txBox="1">
            <a:spLocks/>
          </p:cNvSpPr>
          <p:nvPr/>
        </p:nvSpPr>
        <p:spPr>
          <a:xfrm>
            <a:off x="1012699" y="4330011"/>
            <a:ext cx="10496720" cy="1645785"/>
          </a:xfrm>
          <a:prstGeom prst="roundRect">
            <a:avLst/>
          </a:prstGeom>
          <a:solidFill>
            <a:srgbClr val="CC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uk-UA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Береги документа </a:t>
            </a:r>
            <a:r>
              <a:rPr lang="uk-UA" sz="24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 </a:t>
            </a:r>
            <a:r>
              <a:rPr lang="uk-UA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площі, призначені для закріплення документа в технічних засобах зберігання, а також для нанесення спеціальних позначок і зображень.</a:t>
            </a:r>
            <a:endParaRPr lang="ru-RU" sz="2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50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резентация4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4" id="{35E13BC7-C468-4B9E-9F65-87B43EE4A948}" vid="{99FEA341-2D82-4F02-A87E-06F9D10B7A99}"/>
    </a:ext>
  </a:extLst>
</a:theme>
</file>

<file path=ppt/theme/theme2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Презентация4</Template>
  <TotalTime>9544</TotalTime>
  <Words>352</Words>
  <Application>Microsoft Office PowerPoint</Application>
  <PresentationFormat>Широкоэкранный</PresentationFormat>
  <Paragraphs>128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4</vt:i4>
      </vt:variant>
      <vt:variant>
        <vt:lpstr>Заголовки слайдов</vt:lpstr>
      </vt:variant>
      <vt:variant>
        <vt:i4>20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Wingdings</vt:lpstr>
      <vt:lpstr>Презентация4</vt:lpstr>
      <vt:lpstr>2_Специальное оформление</vt:lpstr>
      <vt:lpstr>1_Специальное оформление</vt:lpstr>
      <vt:lpstr>Специальное оформление</vt:lpstr>
      <vt:lpstr>Шаблони та формуляр-зразки документа. Реквізити документа. Правила оформлення сторінки</vt:lpstr>
      <vt:lpstr>Презентация PowerPoint</vt:lpstr>
      <vt:lpstr>Презентация PowerPoint</vt:lpstr>
      <vt:lpstr>Презентация PowerPoint</vt:lpstr>
      <vt:lpstr>Презентация PowerPoint</vt:lpstr>
      <vt:lpstr>Формуляр-зразок - це модель побудови форми документа, яка встановлює галузь використання, формати, розміри берегів, вимоги до побудови конструкційної сітки та основні реквізити</vt:lpstr>
      <vt:lpstr>Презентация PowerPoint</vt:lpstr>
      <vt:lpstr>Презентация PowerPoint</vt:lpstr>
      <vt:lpstr>Довжина реквізиту - це кількість графічних знаків та пробілів, потрібна для запису реквізиту на документі.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Домашнє завдання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Шолом</dc:creator>
  <cp:lastModifiedBy>Анна Шолом</cp:lastModifiedBy>
  <cp:revision>114</cp:revision>
  <dcterms:created xsi:type="dcterms:W3CDTF">2018-08-20T13:30:15Z</dcterms:created>
  <dcterms:modified xsi:type="dcterms:W3CDTF">2018-12-01T14:20:25Z</dcterms:modified>
</cp:coreProperties>
</file>