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  <p:sldMasterId id="2147483696" r:id="rId3"/>
    <p:sldMasterId id="2147483684" r:id="rId4"/>
  </p:sldMasterIdLst>
  <p:notesMasterIdLst>
    <p:notesMasterId r:id="rId25"/>
  </p:notesMasterIdLst>
  <p:sldIdLst>
    <p:sldId id="290" r:id="rId5"/>
    <p:sldId id="291" r:id="rId6"/>
    <p:sldId id="335" r:id="rId7"/>
    <p:sldId id="345" r:id="rId8"/>
    <p:sldId id="295" r:id="rId9"/>
    <p:sldId id="322" r:id="rId10"/>
    <p:sldId id="346" r:id="rId11"/>
    <p:sldId id="347" r:id="rId12"/>
    <p:sldId id="348" r:id="rId13"/>
    <p:sldId id="292" r:id="rId14"/>
    <p:sldId id="349" r:id="rId15"/>
    <p:sldId id="350" r:id="rId16"/>
    <p:sldId id="351" r:id="rId17"/>
    <p:sldId id="352" r:id="rId18"/>
    <p:sldId id="354" r:id="rId19"/>
    <p:sldId id="276" r:id="rId20"/>
    <p:sldId id="332" r:id="rId21"/>
    <p:sldId id="344" r:id="rId22"/>
    <p:sldId id="333" r:id="rId23"/>
    <p:sldId id="274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99"/>
    <a:srgbClr val="99FF99"/>
    <a:srgbClr val="CCFF99"/>
    <a:srgbClr val="FF99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7CD0F-D3A6-4367-A689-827AD3CD819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D4464-5DED-4E47-AFEB-085BE87E1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90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D4464-5DED-4E47-AFEB-085BE87E13F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869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BB3D-D498-410D-94E9-19E0A08A1A11}" type="datetime1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42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650D-70CE-441E-93FB-7492E5E31DE0}" type="datetime1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89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C22D-B3ED-4388-B20F-81FFA7B9CC87}" type="datetime1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714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D8E1-491D-410A-BD53-C174F24FB4BE}" type="datetime1">
              <a:rPr lang="ru-RU" smtClean="0"/>
              <a:t>01.12.2018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637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86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462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797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264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052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059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73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A4F6-6C5B-457B-A153-D6B02C364149}" type="datetime1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535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6918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0114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6359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122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8701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4532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4379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9818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559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52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B6D1-2B10-4808-8A21-BC0A2DF98893}" type="datetime1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921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6405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3906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9778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6866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20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0671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3612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1661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0143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47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3982-CBE6-473D-B28E-184987276580}" type="datetime1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900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1769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7704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7904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9149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8520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58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8818-66BC-4D8E-B8C2-CD5505C089AC}" type="datetime1">
              <a:rPr lang="ru-RU" smtClean="0"/>
              <a:t>01.12.2018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68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142-EC91-4FEE-99F7-2438B89DB774}" type="datetime1">
              <a:rPr lang="ru-RU" smtClean="0"/>
              <a:t>01.12.2018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86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DCB2-53EA-479D-8AA1-CC760163AB65}" type="datetime1">
              <a:rPr lang="ru-RU" smtClean="0"/>
              <a:t>01.12.2018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61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B003-8205-4039-9AC9-E295C160B146}" type="datetime1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52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4FA4-5DF8-4FBE-B85C-362795FB5A2A}" type="datetime1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22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20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9D8E1-491D-410A-BD53-C174F24FB4BE}" type="datetime1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5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041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2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DA154-2093-40DF-92D9-AF0B03472828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7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AAE87-7975-4C38-B5E3-C84E8D507B80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84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E0AAF-CC66-47AA-A48D-D3B482408E76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49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nformatics.dp.ua/wp-content/uploads/2014/06/111.jpg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11.jpeg"/><Relationship Id="rId7" Type="http://schemas.openxmlformats.org/officeDocument/2006/relationships/image" Target="../media/image17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10" Type="http://schemas.openxmlformats.org/officeDocument/2006/relationships/image" Target="../media/image19.jpeg"/><Relationship Id="rId4" Type="http://schemas.openxmlformats.org/officeDocument/2006/relationships/image" Target="../media/image14.gif"/><Relationship Id="rId9" Type="http://schemas.openxmlformats.org/officeDocument/2006/relationships/image" Target="../media/image18.gi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3" Type="http://schemas.openxmlformats.org/officeDocument/2006/relationships/image" Target="../media/image17.gif"/><Relationship Id="rId7" Type="http://schemas.openxmlformats.org/officeDocument/2006/relationships/image" Target="../media/image2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11.jpeg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gif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9969" y="2524259"/>
            <a:ext cx="10818253" cy="2535435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Шаблони та формуляр-</a:t>
            </a:r>
            <a:r>
              <a:rPr lang="ru-RU" sz="5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зразки</a:t>
            </a:r>
            <a:r>
              <a:rPr lang="ru-RU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документа. Реквізити документа. Правила оформлення сторінки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Лента лицом вниз 4"/>
          <p:cNvSpPr/>
          <p:nvPr/>
        </p:nvSpPr>
        <p:spPr>
          <a:xfrm>
            <a:off x="4038600" y="993002"/>
            <a:ext cx="2853175" cy="819633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3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9992" y="0"/>
            <a:ext cx="89115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C00000">
                    <a:alpha val="99000"/>
                  </a:srgb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електронного документообігу</a:t>
            </a:r>
          </a:p>
        </p:txBody>
      </p:sp>
    </p:spTree>
    <p:extLst>
      <p:ext uri="{BB962C8B-B14F-4D97-AF65-F5344CB8AC3E}">
        <p14:creationId xmlns:p14="http://schemas.microsoft.com/office/powerpoint/2010/main" val="219472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6" name="Прямоугольник с двумя усеченными соседними углами 5"/>
          <p:cNvSpPr/>
          <p:nvPr/>
        </p:nvSpPr>
        <p:spPr>
          <a:xfrm>
            <a:off x="6160827" y="2398500"/>
            <a:ext cx="5894695" cy="4111482"/>
          </a:xfrm>
          <a:prstGeom prst="snip2Same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 на практиці здебільшого дотримуються розмірів берегів відповідно до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старого: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лівого - 35 мм (13 пробілів);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правого - не менше ніж 8 мм (3-4 пробіли);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верхнього - 20 мм (4-5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інт.);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нижнього - не менше ніж 19 мм (для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ф-ту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А4);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менше ніж 16 мм (для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ф-ту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А5)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с двумя усеченными соседними углами 21"/>
          <p:cNvSpPr/>
          <p:nvPr/>
        </p:nvSpPr>
        <p:spPr>
          <a:xfrm>
            <a:off x="3651979" y="117021"/>
            <a:ext cx="5123531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Формуляр-зразок</a:t>
            </a:r>
            <a:endParaRPr lang="ru-RU" dirty="0"/>
          </a:p>
        </p:txBody>
      </p:sp>
      <p:sp>
        <p:nvSpPr>
          <p:cNvPr id="7" name="Прямоугольник с двумя усеченными соседними углами 6"/>
          <p:cNvSpPr/>
          <p:nvPr/>
        </p:nvSpPr>
        <p:spPr>
          <a:xfrm>
            <a:off x="136478" y="2398500"/>
            <a:ext cx="5876451" cy="4111482"/>
          </a:xfrm>
          <a:prstGeom prst="snip2Same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ГОСТ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розміри   берегів формуляра-зразка: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лівого - 20 мм (8 пробілів);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правого - не менше ніж 8 мм (3-4 пробіли);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верхнього - не менше ніж 10 мм (3-4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інт.);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нижнього - не менше ніж 8 мм (2-4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інт.)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4"/>
          <p:cNvSpPr txBox="1">
            <a:spLocks/>
          </p:cNvSpPr>
          <p:nvPr/>
        </p:nvSpPr>
        <p:spPr>
          <a:xfrm>
            <a:off x="993819" y="1211229"/>
            <a:ext cx="10515600" cy="1081595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 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формати паперу 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виготовлення службових документів: А4 (210 х 297 мм) та А5 (210 х 148 мм)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93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pic>
        <p:nvPicPr>
          <p:cNvPr id="3" name="Рисунок 2" descr="http://ok-t.ru/studopediasu/baza2/451282248863.files/image00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489" y="345308"/>
            <a:ext cx="4708027" cy="637616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7101385" y="2845701"/>
            <a:ext cx="48949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Формуляр-зразок ОРД формату А4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реквізити (в кружечках) розташовані паралельно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короткій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стороні аркуша]</a:t>
            </a:r>
            <a:endParaRPr lang="ru-RU" sz="2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6872850" y="1208842"/>
            <a:ext cx="5123531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Формуляр-зразок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5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pic>
        <p:nvPicPr>
          <p:cNvPr id="3" name="Рисунок 2" descr="http://ok-t.ru/studopediasu/baza2/451282248863.files/image002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710"/>
          <a:stretch/>
        </p:blipFill>
        <p:spPr bwMode="auto">
          <a:xfrm>
            <a:off x="0" y="2417288"/>
            <a:ext cx="5940425" cy="4121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ok-t.ru/studopediasu/baza2/451282248863.files/image002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43" b="2826"/>
          <a:stretch/>
        </p:blipFill>
        <p:spPr bwMode="auto">
          <a:xfrm>
            <a:off x="5946774" y="2299602"/>
            <a:ext cx="5940425" cy="424445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3534234" y="185260"/>
            <a:ext cx="5123531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Формуляр-зразок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9558" y="1365597"/>
            <a:ext cx="50901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90170" algn="l"/>
              </a:tabLst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Формуляр-зразок ОРД формату А4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реквізити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розташовані паралельно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довгій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стороні аркуша]</a:t>
            </a:r>
            <a:endParaRPr lang="ru-RU" sz="2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98220" y="1660518"/>
            <a:ext cx="5129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90170" algn="l"/>
              </a:tabLst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Формуляр-зразок ОРД формату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А5</a:t>
            </a:r>
            <a:endParaRPr lang="ru-RU" sz="2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419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pic>
        <p:nvPicPr>
          <p:cNvPr id="3" name="Рисунок 2" descr="http://ok-t.ru/studopediasu/baza2/451282248863.files/image00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658" y="117333"/>
            <a:ext cx="5472303" cy="660414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974007" y="3067688"/>
            <a:ext cx="48869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Формуляр-зразок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ОРД формату А4 з кутовим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розташуванням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постійних реквізитів</a:t>
            </a:r>
            <a:endParaRPr lang="ru-RU" sz="2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7062717" y="1311988"/>
            <a:ext cx="4982504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Формуляр-зразок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923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pic>
        <p:nvPicPr>
          <p:cNvPr id="3" name="Рисунок 2" descr="http://ito.vspu.net/ENK/KT%20V%20biznes/laboratorni/Lab_W.files/image01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895833" cy="6754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ito.vspu.net/ENK/KT%20V%20biznes/laboratorni/Lab_W.files/image018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687" y="97931"/>
            <a:ext cx="5486401" cy="65585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1612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pic>
        <p:nvPicPr>
          <p:cNvPr id="3" name="Рисунок 2" descr="11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246" y="2081595"/>
            <a:ext cx="7724633" cy="437593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750626" y="1105553"/>
            <a:ext cx="106998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90170" algn="l"/>
              </a:tabLst>
            </a:pPr>
            <a:r>
              <a:rPr lang="uk-UA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 1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spcAft>
                <a:spcPts val="0"/>
              </a:spcAft>
              <a:tabLst>
                <a:tab pos="180340" algn="l"/>
              </a:tabLst>
            </a:pPr>
            <a:r>
              <a:rPr lang="ru-RU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Створити бланк документу за 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зразком</a:t>
            </a:r>
            <a:endParaRPr lang="ru-RU" sz="28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2812530" y="117021"/>
            <a:ext cx="6946067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Відпрацьовуємо навички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38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3933668" y="176982"/>
            <a:ext cx="4721901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Подумай</a:t>
            </a:r>
            <a:endParaRPr lang="ru-RU" dirty="0"/>
          </a:p>
        </p:txBody>
      </p:sp>
      <p:pic>
        <p:nvPicPr>
          <p:cNvPr id="2062" name="Picture 14" descr="ÑÐµÐ±ÑÑ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930" y="2266748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31010" y="5050297"/>
            <a:ext cx="27530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5400" b="1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Шаблон</a:t>
            </a:r>
            <a:endParaRPr lang="ru-RU" sz="5400" b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ÑÐµÐ±ÑÑ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381" y="2253018"/>
            <a:ext cx="13716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ÑÐµÐ±ÑÑÐ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975" y="2266748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ÑÐµÐ±ÑÑÐ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106" y="2223222"/>
            <a:ext cx="19050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ÑÐµÐ±ÑÑÐ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371" y="4227309"/>
            <a:ext cx="4000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352945" y="4118843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1  = 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51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3933668" y="176982"/>
            <a:ext cx="4721901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Подумай</a:t>
            </a:r>
            <a:endParaRPr lang="ru-RU" dirty="0"/>
          </a:p>
        </p:txBody>
      </p:sp>
      <p:pic>
        <p:nvPicPr>
          <p:cNvPr id="2062" name="Picture 14" descr="ÑÐµÐ±ÑÑ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805" y="2041296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775137" y="5050297"/>
            <a:ext cx="5708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5400" b="1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Формуляр-зразок</a:t>
            </a:r>
            <a:endParaRPr lang="ru-RU" sz="5400" b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0" name="Picture 8" descr="ÑÐµÐ±ÑÑ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952" y="2154782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ÑÐµÐ±ÑÑÐ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5" y="214593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ÑÐµÐ±ÑÑÐ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62" y="2260213"/>
            <a:ext cx="19050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ÑÐµÐ±ÑÑÐ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867" y="1954299"/>
            <a:ext cx="1905000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ÑÐµÐ±ÑÑÐ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78234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ÑÐµÐ±ÑÑÐ¸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383" y="3969998"/>
            <a:ext cx="1003118" cy="382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592857" y="3802150"/>
            <a:ext cx="11323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1=М</a:t>
            </a:r>
            <a:endParaRPr lang="ru-RU" sz="3600" b="1" dirty="0"/>
          </a:p>
        </p:txBody>
      </p:sp>
      <p:pic>
        <p:nvPicPr>
          <p:cNvPr id="3" name="Picture 2" descr="ÑÐµÐ±ÑÑÐ¸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952" y="186857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ÑÐµÐ±ÑÑÐ¸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0952" y="1897150"/>
            <a:ext cx="12954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ÑÐµÐ±ÑÑÐ¸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251" y="4029795"/>
            <a:ext cx="1003118" cy="382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1059667" y="4021243"/>
            <a:ext cx="11323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1=Р</a:t>
            </a:r>
            <a:endParaRPr lang="ru-RU" sz="3600" b="1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8010659" y="2498501"/>
            <a:ext cx="618945" cy="236342"/>
          </a:xfrm>
          <a:prstGeom prst="flowChart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46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3933668" y="176982"/>
            <a:ext cx="4721901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Подумай</a:t>
            </a:r>
            <a:endParaRPr lang="ru-RU" dirty="0"/>
          </a:p>
        </p:txBody>
      </p:sp>
      <p:pic>
        <p:nvPicPr>
          <p:cNvPr id="2062" name="Picture 14" descr="ÑÐµÐ±ÑÑ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725" y="1979318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195479" y="5050297"/>
            <a:ext cx="3288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5400" b="1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Реквізити</a:t>
            </a:r>
            <a:endParaRPr lang="ru-RU" sz="5400" b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ÑÐµÐ±ÑÑ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4" y="204792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ÑÐµÐ±ÑÑÐ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690" y="2362291"/>
            <a:ext cx="190500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ÑÐµÐ±ÑÑÐ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345" y="2155405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ÑÐµÐ±ÑÑÐ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350" y="2454879"/>
            <a:ext cx="1905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ÑÐµÐ±ÑÑÐ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184" y="2219481"/>
            <a:ext cx="190500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4" descr="ÑÐµÐ±ÑÑ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582" y="1855932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ÑÐµÐ±ÑÑÐ¸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9641" y="222696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8" descr="ÑÐµÐ±ÑÑÐ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516" y="2226967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92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3933668" y="176982"/>
            <a:ext cx="4721901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Подумай</a:t>
            </a:r>
            <a:endParaRPr lang="ru-RU" dirty="0"/>
          </a:p>
        </p:txBody>
      </p:sp>
      <p:pic>
        <p:nvPicPr>
          <p:cNvPr id="2062" name="Picture 14" descr="ÑÐµÐ±ÑÑ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872" y="2347857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420220" y="5050297"/>
            <a:ext cx="30638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5400" b="1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Сторінка</a:t>
            </a:r>
            <a:endParaRPr lang="ru-RU" sz="5400" b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6" name="Picture 10" descr="ÑÐµÐ±ÑÑ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275" y="4202825"/>
            <a:ext cx="784613" cy="29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94039" y="4054363"/>
            <a:ext cx="89319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ru-RU" sz="3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=Р</a:t>
            </a:r>
            <a:endParaRPr lang="ru-RU" sz="3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2" descr="ÑÐµÐ±ÑÑÐ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275" y="2673237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ÑÐµÐ±ÑÑÐ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450" y="2385216"/>
            <a:ext cx="952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ÑÐµÐ±ÑÑ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109" y="2332748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ÑÐµÐ±ÑÑÐ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775" y="234785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96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>
            <a:off x="768246" y="2519191"/>
            <a:ext cx="7161551" cy="1035337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формуляр-зразок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768246" y="1483854"/>
            <a:ext cx="5887387" cy="1035337"/>
          </a:xfrm>
          <a:prstGeom prst="homePlate">
            <a:avLst/>
          </a:prstGeom>
          <a:solidFill>
            <a:srgbClr val="CCECFF"/>
          </a:solidFill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шаблон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768246" y="4650801"/>
            <a:ext cx="9305144" cy="1035337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та розташування реквізитів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768246" y="5686138"/>
            <a:ext cx="10238282" cy="1035337"/>
          </a:xfrm>
          <a:prstGeom prst="homePlate">
            <a:avLst/>
          </a:prstGeom>
          <a:solidFill>
            <a:srgbClr val="CCECFF"/>
          </a:solidFill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агальні правила оформлення сторінки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768246" y="3584996"/>
            <a:ext cx="8210862" cy="1035337"/>
          </a:xfrm>
          <a:prstGeom prst="homePlate">
            <a:avLst/>
          </a:prstGeom>
          <a:solidFill>
            <a:srgbClr val="CCECFF"/>
          </a:solidFill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реквізитів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двумя усеченными соседними углами 9"/>
          <p:cNvSpPr/>
          <p:nvPr/>
        </p:nvSpPr>
        <p:spPr>
          <a:xfrm>
            <a:off x="3651979" y="117021"/>
            <a:ext cx="4721901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Дізнаєтесь: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22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720402" y="206934"/>
            <a:ext cx="6751195" cy="10193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Домашнє завдання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uk-UA" dirty="0"/>
              <a:t> 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Скористайтесь шаблоном календарів </a:t>
            </a:r>
            <a:r>
              <a:rPr lang="uk-UA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створіть календар на </a:t>
            </a:r>
            <a:r>
              <a:rPr lang="ru-RU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поточний </a:t>
            </a:r>
            <a:r>
              <a:rPr lang="ru-RU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місяць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09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15"/>
          <p:cNvSpPr>
            <a:spLocks noChangeArrowheads="1"/>
          </p:cNvSpPr>
          <p:nvPr/>
        </p:nvSpPr>
        <p:spPr bwMode="auto">
          <a:xfrm>
            <a:off x="1524001" y="501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uk-UA" altLang="ru-RU"/>
          </a:p>
        </p:txBody>
      </p:sp>
      <p:sp>
        <p:nvSpPr>
          <p:cNvPr id="6" name="Прямоугольник с двумя усеченными соседними углами 5"/>
          <p:cNvSpPr/>
          <p:nvPr/>
        </p:nvSpPr>
        <p:spPr>
          <a:xfrm>
            <a:off x="2459865" y="117021"/>
            <a:ext cx="8178084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Актуалізація опорних знань</a:t>
            </a:r>
            <a:endParaRPr lang="ru-RU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980478" y="1318799"/>
            <a:ext cx="10515600" cy="1037223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Створити карту знань «Правила, яких слід дотримуватися під час укладання тексту документа» </a:t>
            </a:r>
            <a:endParaRPr lang="ru-RU" sz="2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4"/>
          <p:cNvSpPr txBox="1">
            <a:spLocks/>
          </p:cNvSpPr>
          <p:nvPr/>
        </p:nvSpPr>
        <p:spPr>
          <a:xfrm>
            <a:off x="980478" y="2443502"/>
            <a:ext cx="10515600" cy="93039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tabLst>
                <a:tab pos="90170" algn="l"/>
              </a:tabLst>
            </a:pP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uk-UA" sz="29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Тестування: Урок </a:t>
            </a:r>
            <a:r>
              <a:rPr lang="uk-UA" sz="29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1_2</a:t>
            </a:r>
            <a:endParaRPr lang="ru-RU" sz="29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980478" y="3461380"/>
            <a:ext cx="10515600" cy="2832328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Самостійна робота учнів з довідковою системою 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Microsoft Word</a:t>
            </a:r>
            <a:endParaRPr lang="ru-RU" sz="28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Здійсніть пошук    ключових понять: 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шаблон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Майстер створення.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Узагальнення знайденого матеріалу знайденого матеріалу.</a:t>
            </a:r>
            <a:endParaRPr lang="ru-RU" sz="2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170" algn="l"/>
              </a:tabLst>
            </a:pPr>
            <a:endParaRPr lang="ru-RU" sz="2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21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923328" y="1447800"/>
            <a:ext cx="10515600" cy="1736897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Шаблон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це відформатований певним чином документ-заготовка, який зберігається в окремому файлі та використовується як основа для створення нових документів певного типу.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с двумя усеченными соседними углами 6"/>
          <p:cNvSpPr/>
          <p:nvPr/>
        </p:nvSpPr>
        <p:spPr>
          <a:xfrm>
            <a:off x="3651979" y="117021"/>
            <a:ext cx="4721901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Шаблон</a:t>
            </a:r>
            <a:endParaRPr lang="ru-RU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923328" y="3278766"/>
            <a:ext cx="10515600" cy="2873139"/>
            <a:chOff x="923328" y="3278766"/>
            <a:chExt cx="10515600" cy="2873139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3494467" y="3278766"/>
              <a:ext cx="5203065" cy="892565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ідмінність 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 документами і шаблонами 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923328" y="4375775"/>
              <a:ext cx="5382222" cy="177613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Шаблон </a:t>
              </a:r>
              <a:r>
                <a:rPr lang="ru-RU" sz="2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– це </a:t>
              </a:r>
              <a:r>
                <a:rPr lang="ru-RU" sz="2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заготовка документа </a:t>
              </a:r>
              <a:r>
                <a:rPr lang="ru-RU" sz="2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 готовими елементами тексту та оформлення, яка призначена для подальшого заповнення даними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6880123" y="4410013"/>
              <a:ext cx="4558805" cy="1707654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</a:t>
              </a:r>
              <a:r>
                <a:rPr lang="ru-RU" sz="2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окумент </a:t>
              </a:r>
              <a:r>
                <a:rPr lang="ru-RU" sz="2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– це вже підготовлений текст, можливо на основі якогось шаблону</a:t>
              </a:r>
            </a:p>
          </p:txBody>
        </p:sp>
        <p:cxnSp>
          <p:nvCxnSpPr>
            <p:cNvPr id="4" name="Прямая со стрелкой 3"/>
            <p:cNvCxnSpPr>
              <a:stCxn id="8" idx="2"/>
            </p:cNvCxnSpPr>
            <p:nvPr/>
          </p:nvCxnSpPr>
          <p:spPr>
            <a:xfrm flipH="1">
              <a:off x="3494467" y="4171331"/>
              <a:ext cx="2601533" cy="204444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>
              <a:stCxn id="8" idx="2"/>
            </p:cNvCxnSpPr>
            <p:nvPr/>
          </p:nvCxnSpPr>
          <p:spPr>
            <a:xfrm>
              <a:off x="6096000" y="4171331"/>
              <a:ext cx="3190875" cy="238682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692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57600" y="1497544"/>
            <a:ext cx="4675031" cy="62153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групи шаблонів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01759" y="2463043"/>
            <a:ext cx="2729587" cy="68351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інстальовані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88816" y="2451037"/>
            <a:ext cx="2848227" cy="6978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 Office Online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39834" y="3505489"/>
            <a:ext cx="2848229" cy="321598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шаблони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 певних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типів,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інстальовані на комп’ютері у складі пакета Microsoft Office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12806" y="3641347"/>
            <a:ext cx="2848229" cy="30801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шаблони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 різноманітних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типів,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розташовані на веб-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Microsoft Office Online</a:t>
            </a:r>
          </a:p>
        </p:txBody>
      </p:sp>
      <p:cxnSp>
        <p:nvCxnSpPr>
          <p:cNvPr id="12" name="Прямая со стрелкой 11"/>
          <p:cNvCxnSpPr>
            <a:stCxn id="6" idx="2"/>
            <a:endCxn id="8" idx="0"/>
          </p:cNvCxnSpPr>
          <p:nvPr/>
        </p:nvCxnSpPr>
        <p:spPr>
          <a:xfrm flipH="1">
            <a:off x="2566553" y="2119075"/>
            <a:ext cx="3428563" cy="343968"/>
          </a:xfrm>
          <a:prstGeom prst="straightConnector1">
            <a:avLst/>
          </a:prstGeom>
          <a:solidFill>
            <a:schemeClr val="accent5">
              <a:lumMod val="40000"/>
              <a:lumOff val="60000"/>
            </a:schemeClr>
          </a:solidFill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2"/>
            <a:endCxn id="9" idx="0"/>
          </p:cNvCxnSpPr>
          <p:nvPr/>
        </p:nvCxnSpPr>
        <p:spPr>
          <a:xfrm>
            <a:off x="5995116" y="2119075"/>
            <a:ext cx="17814" cy="331962"/>
          </a:xfrm>
          <a:prstGeom prst="straightConnector1">
            <a:avLst/>
          </a:prstGeom>
          <a:solidFill>
            <a:schemeClr val="accent5">
              <a:lumMod val="40000"/>
              <a:lumOff val="60000"/>
            </a:schemeClr>
          </a:solidFill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563949" y="3146558"/>
            <a:ext cx="0" cy="358931"/>
          </a:xfrm>
          <a:prstGeom prst="straightConnector1">
            <a:avLst/>
          </a:prstGeom>
          <a:solidFill>
            <a:schemeClr val="accent5">
              <a:lumMod val="40000"/>
              <a:lumOff val="60000"/>
            </a:schemeClr>
          </a:solidFill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" idx="2"/>
            <a:endCxn id="11" idx="0"/>
          </p:cNvCxnSpPr>
          <p:nvPr/>
        </p:nvCxnSpPr>
        <p:spPr>
          <a:xfrm>
            <a:off x="6012930" y="3148862"/>
            <a:ext cx="23991" cy="492485"/>
          </a:xfrm>
          <a:prstGeom prst="straightConnector1">
            <a:avLst/>
          </a:prstGeom>
          <a:solidFill>
            <a:schemeClr val="accent5">
              <a:lumMod val="40000"/>
              <a:lumOff val="60000"/>
            </a:schemeClr>
          </a:solidFill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8030445" y="2503408"/>
            <a:ext cx="2848227" cy="6978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шаблони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користувача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030443" y="3667531"/>
            <a:ext cx="2848229" cy="294842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шаблони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які створені користувачем</a:t>
            </a:r>
          </a:p>
        </p:txBody>
      </p:sp>
      <p:cxnSp>
        <p:nvCxnSpPr>
          <p:cNvPr id="51" name="Прямая со стрелкой 50"/>
          <p:cNvCxnSpPr>
            <a:stCxn id="32" idx="2"/>
            <a:endCxn id="40" idx="0"/>
          </p:cNvCxnSpPr>
          <p:nvPr/>
        </p:nvCxnSpPr>
        <p:spPr>
          <a:xfrm flipH="1">
            <a:off x="9454558" y="3201233"/>
            <a:ext cx="1" cy="46629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6" idx="2"/>
            <a:endCxn id="32" idx="0"/>
          </p:cNvCxnSpPr>
          <p:nvPr/>
        </p:nvCxnSpPr>
        <p:spPr>
          <a:xfrm>
            <a:off x="5995116" y="2119075"/>
            <a:ext cx="3459443" cy="384333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с двумя усеченными соседними углами 16"/>
          <p:cNvSpPr/>
          <p:nvPr/>
        </p:nvSpPr>
        <p:spPr>
          <a:xfrm>
            <a:off x="3931346" y="130102"/>
            <a:ext cx="4721901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Шаблон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41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993819" y="1470963"/>
            <a:ext cx="10515600" cy="1325563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algn="ctr">
              <a:spcBef>
                <a:spcPts val="1000"/>
              </a:spcBef>
            </a:pP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Формуляр-зразок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 модель побудови форми документа, яка встановлює галузь використання, формати, розміри берегів, вимоги до побудови конструкційної сітки та основні реквізити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1012699" y="2911174"/>
            <a:ext cx="10496720" cy="127446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ts val="0"/>
              </a:spcBef>
            </a:pP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Реквізити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сукупність обов'язкових даних у документі, без яких він не може бути підставою для обліку й не має юридичної сили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двумя усеченными соседними углами 9"/>
          <p:cNvSpPr/>
          <p:nvPr/>
        </p:nvSpPr>
        <p:spPr>
          <a:xfrm>
            <a:off x="3651979" y="117021"/>
            <a:ext cx="5841645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Формуляр-зразок</a:t>
            </a:r>
            <a:endParaRPr lang="ru-RU" dirty="0"/>
          </a:p>
        </p:txBody>
      </p:sp>
      <p:sp>
        <p:nvSpPr>
          <p:cNvPr id="9" name="Заголовок 4"/>
          <p:cNvSpPr txBox="1">
            <a:spLocks/>
          </p:cNvSpPr>
          <p:nvPr/>
        </p:nvSpPr>
        <p:spPr>
          <a:xfrm>
            <a:off x="1012699" y="4330011"/>
            <a:ext cx="10496720" cy="1645785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Реквізити бувають:  постійні, </a:t>
            </a:r>
            <a:r>
              <a:rPr lang="uk-UA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 </a:t>
            </a:r>
            <a:r>
              <a:rPr lang="uk-UA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реквізити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наносять, коли виготовляють уніфіковану форму чи бланк документа, а </a:t>
            </a:r>
            <a:r>
              <a:rPr lang="uk-UA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під час його складання.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96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герб</a:t>
            </a: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емблема </a:t>
            </a: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організації;</a:t>
            </a:r>
            <a:endParaRPr lang="ru-RU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зображення </a:t>
            </a: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нагород</a:t>
            </a: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 підприємства</a:t>
            </a: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                          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 документа;</a:t>
            </a:r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 </a:t>
            </a: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 чи </a:t>
            </a: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відомства</a:t>
            </a: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                            </a:t>
            </a: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 підприємства;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 </a:t>
            </a: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структурного підрозділу</a:t>
            </a: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ru-RU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 підприємства зв'язку, поштова й телеграфна адреси, номер телетайпа, номер телефону, номер рахунку в банку;</a:t>
            </a:r>
            <a:endParaRPr lang="ru-RU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 виду документа;</a:t>
            </a: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endParaRPr lang="uk-UA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дата;</a:t>
            </a:r>
            <a:endParaRPr lang="ru-RU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індекс;</a:t>
            </a:r>
            <a:endParaRPr lang="ru-RU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 </a:t>
            </a: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індекс і дату вхідного </a:t>
            </a: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документа;</a:t>
            </a:r>
            <a:endParaRPr lang="ru-RU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місце </a:t>
            </a: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 чи </a:t>
            </a: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видання;</a:t>
            </a:r>
            <a:endParaRPr lang="ru-RU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ru-RU" dirty="0"/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Шолом Г.І.</a:t>
            </a:r>
            <a:endParaRPr lang="ru-RU" b="1" dirty="0"/>
          </a:p>
        </p:txBody>
      </p:sp>
      <p:sp>
        <p:nvSpPr>
          <p:cNvPr id="6" name="Прямоугольник с двумя усеченными соседними углами 5"/>
          <p:cNvSpPr/>
          <p:nvPr/>
        </p:nvSpPr>
        <p:spPr>
          <a:xfrm>
            <a:off x="4225186" y="253134"/>
            <a:ext cx="4277370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Реквізити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601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29018" y="1623339"/>
            <a:ext cx="5181600" cy="4351338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гриф обмеження доступу до документа;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адресат</a:t>
            </a: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гриф затвердження;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резолюція;</a:t>
            </a:r>
            <a:endParaRPr lang="ru-RU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до тексту;</a:t>
            </a:r>
            <a:endParaRPr lang="ru-RU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позначка </a:t>
            </a: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контроль</a:t>
            </a: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текст</a:t>
            </a: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позначка про наявність додатка</a:t>
            </a: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гриф </a:t>
            </a: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погодження;</a:t>
            </a:r>
            <a:endParaRPr lang="ru-RU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096000" y="1623339"/>
            <a:ext cx="5181600" cy="4351338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візи;</a:t>
            </a:r>
            <a:endParaRPr lang="ru-RU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відбиток </a:t>
            </a: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печатки;</a:t>
            </a:r>
            <a:endParaRPr lang="ru-RU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позначка про завірення копії;</a:t>
            </a:r>
            <a:endParaRPr lang="ru-RU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прізвище виконавця та номер його </a:t>
            </a: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телефону;</a:t>
            </a:r>
            <a:endParaRPr lang="ru-RU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позначка про виконання документа й направлення його до </a:t>
            </a: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справи;</a:t>
            </a:r>
            <a:endParaRPr lang="ru-RU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позначка </a:t>
            </a: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перенесення даних на машинний носій</a:t>
            </a:r>
            <a:r>
              <a:rPr lang="uk-UA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позначка про надходження.</a:t>
            </a:r>
            <a:endParaRPr lang="ru-RU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Шолом Г.І.</a:t>
            </a:r>
            <a:endParaRPr lang="ru-RU" dirty="0"/>
          </a:p>
        </p:txBody>
      </p:sp>
      <p:sp>
        <p:nvSpPr>
          <p:cNvPr id="6" name="Прямоугольник с двумя усеченными соседними углами 5"/>
          <p:cNvSpPr/>
          <p:nvPr/>
        </p:nvSpPr>
        <p:spPr>
          <a:xfrm>
            <a:off x="4225186" y="253134"/>
            <a:ext cx="4277370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Реквізити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121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993819" y="1470963"/>
            <a:ext cx="10515600" cy="1325563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Довжина реквізиту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кількість графічних знаків та пробілів, потрібна для запису реквізиту на документі.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993819" y="2926038"/>
            <a:ext cx="10496720" cy="127446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Робоча площа документа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 площа уніфікованої форми чи бланка документа, призначена для заповнення основними реквізитами.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двумя усеченными соседними углами 9"/>
          <p:cNvSpPr/>
          <p:nvPr/>
        </p:nvSpPr>
        <p:spPr>
          <a:xfrm>
            <a:off x="3651979" y="117021"/>
            <a:ext cx="5841645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Формуляр-зразок</a:t>
            </a:r>
            <a:endParaRPr lang="ru-RU" dirty="0"/>
          </a:p>
        </p:txBody>
      </p:sp>
      <p:sp>
        <p:nvSpPr>
          <p:cNvPr id="9" name="Заголовок 4"/>
          <p:cNvSpPr txBox="1">
            <a:spLocks/>
          </p:cNvSpPr>
          <p:nvPr/>
        </p:nvSpPr>
        <p:spPr>
          <a:xfrm>
            <a:off x="1012699" y="4330011"/>
            <a:ext cx="10496720" cy="1645785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Береги документа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площі, призначені для закріплення документа в технічних засобах зберігання, а також для нанесення спеціальних позначок і зображень.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50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4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4" id="{35E13BC7-C468-4B9E-9F65-87B43EE4A948}" vid="{99FEA341-2D82-4F02-A87E-06F9D10B7A99}"/>
    </a:ext>
  </a:extLst>
</a:theme>
</file>

<file path=ppt/theme/theme2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Презентация4</Template>
  <TotalTime>9544</TotalTime>
  <Words>352</Words>
  <Application>Microsoft Office PowerPoint</Application>
  <PresentationFormat>Широкоэкранный</PresentationFormat>
  <Paragraphs>128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Презентация4</vt:lpstr>
      <vt:lpstr>2_Специальное оформление</vt:lpstr>
      <vt:lpstr>1_Специальное оформление</vt:lpstr>
      <vt:lpstr>Специальное оформление</vt:lpstr>
      <vt:lpstr>Шаблони та формуляр-зразки документа. Реквізити документа. Правила оформлення сторінки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Формуляр-зразок - це модель побудови форми документа, яка встановлює галузь використання, формати, розміри берегів, вимоги до побудови конструкційної сітки та основні реквізити</vt:lpstr>
      <vt:lpstr>Презентация PowerPoint</vt:lpstr>
      <vt:lpstr>Презентация PowerPoint</vt:lpstr>
      <vt:lpstr>Довжина реквізиту - це кількість графічних знаків та пробілів, потрібна для запису реквізиту на документі.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Домашнє завдання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Шолом</dc:creator>
  <cp:lastModifiedBy>Анна Шолом</cp:lastModifiedBy>
  <cp:revision>114</cp:revision>
  <dcterms:created xsi:type="dcterms:W3CDTF">2018-08-20T13:30:15Z</dcterms:created>
  <dcterms:modified xsi:type="dcterms:W3CDTF">2018-12-01T14:20:25Z</dcterms:modified>
</cp:coreProperties>
</file>