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08" r:id="rId2"/>
    <p:sldMasterId id="2147483696" r:id="rId3"/>
    <p:sldMasterId id="2147483684" r:id="rId4"/>
  </p:sldMasterIdLst>
  <p:notesMasterIdLst>
    <p:notesMasterId r:id="rId34"/>
  </p:notesMasterIdLst>
  <p:sldIdLst>
    <p:sldId id="290" r:id="rId5"/>
    <p:sldId id="291" r:id="rId6"/>
    <p:sldId id="335" r:id="rId7"/>
    <p:sldId id="342" r:id="rId8"/>
    <p:sldId id="343" r:id="rId9"/>
    <p:sldId id="292" r:id="rId10"/>
    <p:sldId id="336" r:id="rId11"/>
    <p:sldId id="337" r:id="rId12"/>
    <p:sldId id="344" r:id="rId13"/>
    <p:sldId id="294" r:id="rId14"/>
    <p:sldId id="295" r:id="rId15"/>
    <p:sldId id="322" r:id="rId16"/>
    <p:sldId id="327" r:id="rId17"/>
    <p:sldId id="338" r:id="rId18"/>
    <p:sldId id="321" r:id="rId19"/>
    <p:sldId id="339" r:id="rId20"/>
    <p:sldId id="300" r:id="rId21"/>
    <p:sldId id="345" r:id="rId22"/>
    <p:sldId id="340" r:id="rId23"/>
    <p:sldId id="341" r:id="rId24"/>
    <p:sldId id="347" r:id="rId25"/>
    <p:sldId id="346" r:id="rId26"/>
    <p:sldId id="348" r:id="rId27"/>
    <p:sldId id="288" r:id="rId28"/>
    <p:sldId id="334" r:id="rId29"/>
    <p:sldId id="276" r:id="rId30"/>
    <p:sldId id="332" r:id="rId31"/>
    <p:sldId id="333" r:id="rId32"/>
    <p:sldId id="274" r:id="rId3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CCFF99"/>
    <a:srgbClr val="FFFF99"/>
    <a:srgbClr val="99FF99"/>
    <a:srgbClr val="FF99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26" autoAdjust="0"/>
    <p:restoredTop sz="94660"/>
  </p:normalViewPr>
  <p:slideViewPr>
    <p:cSldViewPr snapToGrid="0">
      <p:cViewPr varScale="1">
        <p:scale>
          <a:sx n="71" d="100"/>
          <a:sy n="71" d="100"/>
        </p:scale>
        <p:origin x="9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97CD0F-D3A6-4367-A689-827AD3CD819D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0D4464-5DED-4E47-AFEB-085BE87E13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906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D4464-5DED-4E47-AFEB-085BE87E13F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2869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BB3D-D498-410D-94E9-19E0A08A1A11}" type="datetime1">
              <a:rPr lang="ru-RU" smtClean="0"/>
              <a:t>01.12.2018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Шолом Г.І.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0CDA1-9351-4455-9A1D-0750C79211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9423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1650D-70CE-441E-93FB-7492E5E31DE0}" type="datetime1">
              <a:rPr lang="ru-RU" smtClean="0"/>
              <a:t>01.12.2018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Шолом Г.І.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0CDA1-9351-4455-9A1D-0750C79211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3891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2C22D-B3ED-4388-B20F-81FFA7B9CC87}" type="datetime1">
              <a:rPr lang="ru-RU" smtClean="0"/>
              <a:t>01.12.2018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Шолом Г.І.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0CDA1-9351-4455-9A1D-0750C79211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27140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9D8E1-491D-410A-BD53-C174F24FB4BE}" type="datetime1">
              <a:rPr lang="ru-RU" smtClean="0"/>
              <a:t>01.12.2018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Шолом Г.І.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0CDA1-9351-4455-9A1D-0750C79211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56374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DA154-2093-40DF-92D9-AF0B03472828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6372E-6EF7-445C-A561-65A156FFBA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96868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DA154-2093-40DF-92D9-AF0B03472828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6372E-6EF7-445C-A561-65A156FFBA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84624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DA154-2093-40DF-92D9-AF0B03472828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6372E-6EF7-445C-A561-65A156FFBA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67977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DA154-2093-40DF-92D9-AF0B03472828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6372E-6EF7-445C-A561-65A156FFBA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92647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DA154-2093-40DF-92D9-AF0B03472828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6372E-6EF7-445C-A561-65A156FFBA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40529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DA154-2093-40DF-92D9-AF0B03472828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6372E-6EF7-445C-A561-65A156FFBA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10595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DA154-2093-40DF-92D9-AF0B03472828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6372E-6EF7-445C-A561-65A156FFBA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8737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9A4F6-6C5B-457B-A153-D6B02C364149}" type="datetime1">
              <a:rPr lang="ru-RU" smtClean="0"/>
              <a:t>01.12.2018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Шолом Г.І.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0CDA1-9351-4455-9A1D-0750C79211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85358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DA154-2093-40DF-92D9-AF0B03472828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6372E-6EF7-445C-A561-65A156FFBA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6918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DA154-2093-40DF-92D9-AF0B03472828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6372E-6EF7-445C-A561-65A156FFBA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90114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DA154-2093-40DF-92D9-AF0B03472828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6372E-6EF7-445C-A561-65A156FFBA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86359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DA154-2093-40DF-92D9-AF0B03472828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6372E-6EF7-445C-A561-65A156FFBA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01222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AAE87-7975-4C38-B5E3-C84E8D507B80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02176-9CFB-449B-BB13-732EB64DB9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88701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AAE87-7975-4C38-B5E3-C84E8D507B80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02176-9CFB-449B-BB13-732EB64DB9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4532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AAE87-7975-4C38-B5E3-C84E8D507B80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02176-9CFB-449B-BB13-732EB64DB9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343793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AAE87-7975-4C38-B5E3-C84E8D507B80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02176-9CFB-449B-BB13-732EB64DB9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298184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AAE87-7975-4C38-B5E3-C84E8D507B80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02176-9CFB-449B-BB13-732EB64DB9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645599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AAE87-7975-4C38-B5E3-C84E8D507B80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02176-9CFB-449B-BB13-732EB64DB9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6527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6B6D1-2B10-4808-8A21-BC0A2DF98893}" type="datetime1">
              <a:rPr lang="ru-RU" smtClean="0"/>
              <a:t>01.12.2018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Шолом Г.І.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0CDA1-9351-4455-9A1D-0750C79211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69211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AAE87-7975-4C38-B5E3-C84E8D507B80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02176-9CFB-449B-BB13-732EB64DB9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164053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AAE87-7975-4C38-B5E3-C84E8D507B80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02176-9CFB-449B-BB13-732EB64DB9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39061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AAE87-7975-4C38-B5E3-C84E8D507B80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02176-9CFB-449B-BB13-732EB64DB9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197786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AAE87-7975-4C38-B5E3-C84E8D507B80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02176-9CFB-449B-BB13-732EB64DB9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868660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AAE87-7975-4C38-B5E3-C84E8D507B80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02176-9CFB-449B-BB13-732EB64DB9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203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E0AAF-CC66-47AA-A48D-D3B482408E76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238A-9161-403D-B08B-FF94BB40D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606716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E0AAF-CC66-47AA-A48D-D3B482408E76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238A-9161-403D-B08B-FF94BB40D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136126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E0AAF-CC66-47AA-A48D-D3B482408E76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238A-9161-403D-B08B-FF94BB40D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016617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E0AAF-CC66-47AA-A48D-D3B482408E76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238A-9161-403D-B08B-FF94BB40D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601438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E0AAF-CC66-47AA-A48D-D3B482408E76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238A-9161-403D-B08B-FF94BB40D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6479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3982-CBE6-473D-B28E-184987276580}" type="datetime1">
              <a:rPr lang="ru-RU" smtClean="0"/>
              <a:t>01.12.2018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Шолом Г.І.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0CDA1-9351-4455-9A1D-0750C79211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190021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E0AAF-CC66-47AA-A48D-D3B482408E76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238A-9161-403D-B08B-FF94BB40D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017692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E0AAF-CC66-47AA-A48D-D3B482408E76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238A-9161-403D-B08B-FF94BB40D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677048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E0AAF-CC66-47AA-A48D-D3B482408E76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238A-9161-403D-B08B-FF94BB40D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379047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E0AAF-CC66-47AA-A48D-D3B482408E76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238A-9161-403D-B08B-FF94BB40D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491498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E0AAF-CC66-47AA-A48D-D3B482408E76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238A-9161-403D-B08B-FF94BB40D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85207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E0AAF-CC66-47AA-A48D-D3B482408E76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238A-9161-403D-B08B-FF94BB40D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5581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18818-66BC-4D8E-B8C2-CD5505C089AC}" type="datetime1">
              <a:rPr lang="ru-RU" smtClean="0"/>
              <a:t>01.12.2018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Шолом Г.І.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0CDA1-9351-4455-9A1D-0750C79211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3682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35142-EC91-4FEE-99F7-2438B89DB774}" type="datetime1">
              <a:rPr lang="ru-RU" smtClean="0"/>
              <a:t>01.12.2018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Шолом Г.І.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0CDA1-9351-4455-9A1D-0750C79211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2869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CDCB2-53EA-479D-8AA1-CC760163AB65}" type="datetime1">
              <a:rPr lang="ru-RU" smtClean="0"/>
              <a:t>01.12.2018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Шолом Г.І.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0CDA1-9351-4455-9A1D-0750C79211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1615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7B003-8205-4039-9AC9-E295C160B146}" type="datetime1">
              <a:rPr lang="ru-RU" smtClean="0"/>
              <a:t>01.12.2018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Шолом Г.І.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0CDA1-9351-4455-9A1D-0750C79211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7526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54FA4-5DF8-4FBE-B85C-362795FB5A2A}" type="datetime1">
              <a:rPr lang="ru-RU" smtClean="0"/>
              <a:t>01.12.2018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Шолом Г.І.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0CDA1-9351-4455-9A1D-0750C79211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0223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67000"/>
              </a:schemeClr>
            </a:gs>
            <a:gs pos="20000">
              <a:schemeClr val="accent2">
                <a:lumMod val="97000"/>
                <a:lumOff val="3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9D8E1-491D-410A-BD53-C174F24FB4BE}" type="datetime1">
              <a:rPr lang="ru-RU" smtClean="0"/>
              <a:t>01.12.2018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Шолом Г.І.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0CDA1-9351-4455-9A1D-0750C79211C4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15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041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720" r:id="rId1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DA154-2093-40DF-92D9-AF0B03472828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6372E-6EF7-445C-A561-65A156FFBA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7786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AAE87-7975-4C38-B5E3-C84E8D507B80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02176-9CFB-449B-BB13-732EB64DB9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0848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E0AAF-CC66-47AA-A48D-D3B482408E76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E238A-9161-403D-B08B-FF94BB40D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9497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gif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image" Target="../media/image9.jpeg"/><Relationship Id="rId7" Type="http://schemas.openxmlformats.org/officeDocument/2006/relationships/image" Target="../media/image13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gi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gif"/><Relationship Id="rId3" Type="http://schemas.openxmlformats.org/officeDocument/2006/relationships/image" Target="../media/image9.jpeg"/><Relationship Id="rId7" Type="http://schemas.openxmlformats.org/officeDocument/2006/relationships/image" Target="../media/image1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gif"/><Relationship Id="rId10" Type="http://schemas.openxmlformats.org/officeDocument/2006/relationships/image" Target="../media/image19.gif"/><Relationship Id="rId4" Type="http://schemas.openxmlformats.org/officeDocument/2006/relationships/image" Target="../media/image4.gif"/><Relationship Id="rId9" Type="http://schemas.openxmlformats.org/officeDocument/2006/relationships/image" Target="../media/image18.jpe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89969" y="2524259"/>
            <a:ext cx="10818253" cy="2535435"/>
          </a:xfrm>
        </p:spPr>
        <p:txBody>
          <a:bodyPr>
            <a:normAutofit/>
          </a:bodyPr>
          <a:lstStyle/>
          <a:p>
            <a:r>
              <a:rPr lang="ru-RU" sz="5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Стиль ділового листування. Логічні елементи тексту та порядок його викладення.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Шолом Г.І.</a:t>
            </a:r>
            <a:endParaRPr lang="ru-RU"/>
          </a:p>
        </p:txBody>
      </p:sp>
      <p:sp>
        <p:nvSpPr>
          <p:cNvPr id="5" name="Лента лицом вниз 4"/>
          <p:cNvSpPr/>
          <p:nvPr/>
        </p:nvSpPr>
        <p:spPr>
          <a:xfrm>
            <a:off x="4038600" y="993002"/>
            <a:ext cx="2853175" cy="819633"/>
          </a:xfrm>
          <a:prstGeom prst="ribbon">
            <a:avLst>
              <a:gd name="adj1" fmla="val 16667"/>
              <a:gd name="adj2" fmla="val 75000"/>
            </a:avLst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Урок 2</a:t>
            </a:r>
            <a:endParaRPr lang="ru-RU" sz="2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99992" y="0"/>
            <a:ext cx="891154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>
                <a:ln w="9525">
                  <a:solidFill>
                    <a:srgbClr val="C00000"/>
                  </a:solidFill>
                  <a:prstDash val="solid"/>
                </a:ln>
                <a:solidFill>
                  <a:srgbClr val="C00000">
                    <a:alpha val="99000"/>
                  </a:srgb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Основи електронного документообігу</a:t>
            </a:r>
          </a:p>
        </p:txBody>
      </p:sp>
    </p:spTree>
    <p:extLst>
      <p:ext uri="{BB962C8B-B14F-4D97-AF65-F5344CB8AC3E}">
        <p14:creationId xmlns:p14="http://schemas.microsoft.com/office/powerpoint/2010/main" val="219472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Шолом Г.І.</a:t>
            </a:r>
            <a:endParaRPr lang="ru-RU" dirty="0"/>
          </a:p>
        </p:txBody>
      </p:sp>
      <p:grpSp>
        <p:nvGrpSpPr>
          <p:cNvPr id="14" name="Группа 13"/>
          <p:cNvGrpSpPr/>
          <p:nvPr/>
        </p:nvGrpSpPr>
        <p:grpSpPr>
          <a:xfrm>
            <a:off x="470395" y="249662"/>
            <a:ext cx="11241948" cy="5989322"/>
            <a:chOff x="470395" y="249662"/>
            <a:chExt cx="11241948" cy="5989322"/>
          </a:xfrm>
        </p:grpSpPr>
        <p:cxnSp>
          <p:nvCxnSpPr>
            <p:cNvPr id="8" name="Прямая со стрелкой 7"/>
            <p:cNvCxnSpPr>
              <a:stCxn id="11" idx="2"/>
            </p:cNvCxnSpPr>
            <p:nvPr/>
          </p:nvCxnSpPr>
          <p:spPr>
            <a:xfrm>
              <a:off x="5878459" y="1142227"/>
              <a:ext cx="3803423" cy="1966583"/>
            </a:xfrm>
            <a:prstGeom prst="straightConnector1">
              <a:avLst/>
            </a:prstGeom>
            <a:ln w="317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 стрелкой 9"/>
            <p:cNvCxnSpPr>
              <a:stCxn id="11" idx="2"/>
            </p:cNvCxnSpPr>
            <p:nvPr/>
          </p:nvCxnSpPr>
          <p:spPr>
            <a:xfrm>
              <a:off x="5878459" y="1142227"/>
              <a:ext cx="3776529" cy="3509013"/>
            </a:xfrm>
            <a:prstGeom prst="straightConnector1">
              <a:avLst/>
            </a:prstGeom>
            <a:ln w="317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 стрелкой 5"/>
            <p:cNvCxnSpPr>
              <a:stCxn id="11" idx="2"/>
            </p:cNvCxnSpPr>
            <p:nvPr/>
          </p:nvCxnSpPr>
          <p:spPr>
            <a:xfrm flipH="1">
              <a:off x="2649071" y="1142227"/>
              <a:ext cx="3229388" cy="3632252"/>
            </a:xfrm>
            <a:prstGeom prst="straightConnector1">
              <a:avLst/>
            </a:prstGeom>
            <a:ln w="317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Прямая со стрелкой 3"/>
            <p:cNvCxnSpPr>
              <a:stCxn id="11" idx="2"/>
              <a:endCxn id="54" idx="0"/>
            </p:cNvCxnSpPr>
            <p:nvPr/>
          </p:nvCxnSpPr>
          <p:spPr>
            <a:xfrm flipH="1">
              <a:off x="2749797" y="1142227"/>
              <a:ext cx="3128662" cy="2044508"/>
            </a:xfrm>
            <a:prstGeom prst="straightConnector1">
              <a:avLst/>
            </a:prstGeom>
            <a:ln w="317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Скругленный прямоугольник 10"/>
            <p:cNvSpPr/>
            <p:nvPr/>
          </p:nvSpPr>
          <p:spPr>
            <a:xfrm>
              <a:off x="3276926" y="249662"/>
              <a:ext cx="5203065" cy="892565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Діловий стиль визначають такі особливості</a:t>
              </a:r>
              <a:endPara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470395" y="1497044"/>
              <a:ext cx="4558805" cy="1461309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Точність, послідовність і лаконічність викладу фактів, гранична чіткість у </a:t>
              </a:r>
              <a:r>
                <a:rPr lang="ru-RU" sz="2400" b="1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висловленні</a:t>
              </a:r>
              <a:endPara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7326239" y="1533720"/>
              <a:ext cx="4386104" cy="1424633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Наявність мовних зворотів, певна стандартизація податків і закінчень </a:t>
              </a:r>
              <a:r>
                <a:rPr lang="ru-RU" sz="2400" b="1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документів</a:t>
              </a:r>
              <a:r>
                <a:rPr lang="en-US" sz="2400" b="1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uk-UA" sz="2400" b="1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кліше)</a:t>
              </a:r>
              <a:endPara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5" name="Прямая со стрелкой 34"/>
            <p:cNvCxnSpPr>
              <a:stCxn id="11" idx="2"/>
              <a:endCxn id="12" idx="0"/>
            </p:cNvCxnSpPr>
            <p:nvPr/>
          </p:nvCxnSpPr>
          <p:spPr>
            <a:xfrm flipH="1">
              <a:off x="2749798" y="1142227"/>
              <a:ext cx="3128661" cy="354817"/>
            </a:xfrm>
            <a:prstGeom prst="straightConnector1">
              <a:avLst/>
            </a:prstGeom>
            <a:solidFill>
              <a:schemeClr val="accent5">
                <a:lumMod val="40000"/>
                <a:lumOff val="60000"/>
              </a:schemeClr>
            </a:solidFill>
            <a:ln w="317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 стрелкой 36"/>
            <p:cNvCxnSpPr>
              <a:stCxn id="11" idx="2"/>
              <a:endCxn id="13" idx="0"/>
            </p:cNvCxnSpPr>
            <p:nvPr/>
          </p:nvCxnSpPr>
          <p:spPr>
            <a:xfrm>
              <a:off x="5878459" y="1142227"/>
              <a:ext cx="3640832" cy="391493"/>
            </a:xfrm>
            <a:prstGeom prst="straightConnector1">
              <a:avLst/>
            </a:prstGeom>
            <a:solidFill>
              <a:schemeClr val="accent5">
                <a:lumMod val="40000"/>
                <a:lumOff val="60000"/>
              </a:schemeClr>
            </a:solidFill>
            <a:ln w="317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Скругленный прямоугольник 53"/>
            <p:cNvSpPr/>
            <p:nvPr/>
          </p:nvSpPr>
          <p:spPr>
            <a:xfrm>
              <a:off x="556745" y="3186735"/>
              <a:ext cx="4386104" cy="1464505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Наявність реквізитів, які мають певну </a:t>
              </a:r>
              <a:r>
                <a:rPr lang="ru-RU" sz="24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черговість</a:t>
              </a:r>
              <a:endPara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5" name="Скругленный прямоугольник 54"/>
            <p:cNvSpPr/>
            <p:nvPr/>
          </p:nvSpPr>
          <p:spPr>
            <a:xfrm>
              <a:off x="7326239" y="3108810"/>
              <a:ext cx="4386104" cy="1301825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Логічність і аргументованісгь </a:t>
              </a:r>
              <a:r>
                <a:rPr lang="ru-RU" sz="24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викладу</a:t>
              </a:r>
              <a:endPara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9" name="Скругленный прямоугольник 58"/>
            <p:cNvSpPr/>
            <p:nvPr/>
          </p:nvSpPr>
          <p:spPr>
            <a:xfrm>
              <a:off x="643096" y="4774479"/>
              <a:ext cx="4386104" cy="1464505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Відсутність індивідуальних рис стилю</a:t>
              </a:r>
            </a:p>
          </p:txBody>
        </p:sp>
        <p:sp>
          <p:nvSpPr>
            <p:cNvPr id="60" name="Скругленный прямоугольник 59"/>
            <p:cNvSpPr/>
            <p:nvPr/>
          </p:nvSpPr>
          <p:spPr>
            <a:xfrm>
              <a:off x="7326239" y="4653992"/>
              <a:ext cx="4386104" cy="1464505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Лексика здебільшого нейтральна, вживається в прямому </a:t>
              </a:r>
              <a:r>
                <a:rPr lang="ru-RU" sz="24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значенні</a:t>
              </a:r>
              <a:endPara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0264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Шолом Г.І.</a:t>
            </a:r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588814" y="1497544"/>
            <a:ext cx="2944196" cy="621531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Кліше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92253" y="2517718"/>
            <a:ext cx="2729587" cy="683515"/>
          </a:xfrm>
          <a:prstGeom prst="roundRect">
            <a:avLst/>
          </a:prstGeom>
          <a:solidFill>
            <a:srgbClr val="99FF99"/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прості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093081" y="2528339"/>
            <a:ext cx="2848227" cy="697825"/>
          </a:xfrm>
          <a:prstGeom prst="roundRect">
            <a:avLst/>
          </a:prstGeom>
          <a:solidFill>
            <a:srgbClr val="99FF99"/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ускладнені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61501" y="3353972"/>
            <a:ext cx="3391093" cy="3215986"/>
          </a:xfrm>
          <a:prstGeom prst="roundRect">
            <a:avLst/>
          </a:prstGeom>
          <a:solidFill>
            <a:srgbClr val="CCFF99"/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мовні конструкції, що складаються з двох слів: 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згідно з, відповідно до, вжити заходів, оголосити подяку, винести догану, брати участь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870954" y="3458784"/>
            <a:ext cx="3485338" cy="3080128"/>
          </a:xfrm>
          <a:prstGeom prst="roundRect">
            <a:avLst/>
          </a:prstGeom>
          <a:solidFill>
            <a:srgbClr val="CCFF99"/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мають більше двох слів: 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брати до уваги, згідно з оригіналом, брати активну участь, вжити суворих заходів, винести сувору догану тощо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Прямая со стрелкой 11"/>
          <p:cNvCxnSpPr>
            <a:stCxn id="6" idx="2"/>
            <a:endCxn id="8" idx="0"/>
          </p:cNvCxnSpPr>
          <p:nvPr/>
        </p:nvCxnSpPr>
        <p:spPr>
          <a:xfrm flipH="1">
            <a:off x="1957047" y="2119075"/>
            <a:ext cx="4103865" cy="398643"/>
          </a:xfrm>
          <a:prstGeom prst="straightConnector1">
            <a:avLst/>
          </a:prstGeom>
          <a:solidFill>
            <a:schemeClr val="accent5">
              <a:lumMod val="40000"/>
              <a:lumOff val="60000"/>
            </a:schemeClr>
          </a:solidFill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6" idx="2"/>
            <a:endCxn id="9" idx="0"/>
          </p:cNvCxnSpPr>
          <p:nvPr/>
        </p:nvCxnSpPr>
        <p:spPr>
          <a:xfrm flipH="1">
            <a:off x="5517195" y="2119075"/>
            <a:ext cx="543717" cy="409264"/>
          </a:xfrm>
          <a:prstGeom prst="straightConnector1">
            <a:avLst/>
          </a:prstGeom>
          <a:solidFill>
            <a:schemeClr val="accent5">
              <a:lumMod val="40000"/>
              <a:lumOff val="60000"/>
            </a:schemeClr>
          </a:solidFill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1828798" y="3201233"/>
            <a:ext cx="2" cy="152739"/>
          </a:xfrm>
          <a:prstGeom prst="straightConnector1">
            <a:avLst/>
          </a:prstGeom>
          <a:solidFill>
            <a:schemeClr val="accent5">
              <a:lumMod val="40000"/>
              <a:lumOff val="60000"/>
            </a:schemeClr>
          </a:solidFill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9" idx="2"/>
            <a:endCxn id="11" idx="0"/>
          </p:cNvCxnSpPr>
          <p:nvPr/>
        </p:nvCxnSpPr>
        <p:spPr>
          <a:xfrm>
            <a:off x="5517195" y="3226164"/>
            <a:ext cx="96428" cy="232620"/>
          </a:xfrm>
          <a:prstGeom prst="straightConnector1">
            <a:avLst/>
          </a:prstGeom>
          <a:solidFill>
            <a:schemeClr val="accent5">
              <a:lumMod val="40000"/>
              <a:lumOff val="60000"/>
            </a:schemeClr>
          </a:solidFill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Заголовок 4"/>
          <p:cNvSpPr txBox="1">
            <a:spLocks/>
          </p:cNvSpPr>
          <p:nvPr/>
        </p:nvSpPr>
        <p:spPr>
          <a:xfrm>
            <a:off x="1734669" y="143196"/>
            <a:ext cx="9189479" cy="132556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1000"/>
              </a:spcBef>
            </a:pP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Кліше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 мовні конструкції, яким властиві постійний склад компонентів, їх порядок та усталене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звучання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8196946" y="2503408"/>
            <a:ext cx="2848227" cy="697825"/>
          </a:xfrm>
          <a:prstGeom prst="roundRect">
            <a:avLst/>
          </a:prstGeom>
          <a:solidFill>
            <a:srgbClr val="99FF99"/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складні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7574652" y="3307977"/>
            <a:ext cx="4500807" cy="3307976"/>
          </a:xfrm>
          <a:prstGeom prst="roundRect">
            <a:avLst/>
          </a:prstGeom>
          <a:solidFill>
            <a:srgbClr val="CCFF99"/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мають у своїй структурі два простих кліше, які поєднані в один блок: 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відділ боротьби з організованою злочинністю, контроль за виконанням наказу залишаю за собою, наказ оголосити особовому складу академії тощо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1" name="Прямая со стрелкой 50"/>
          <p:cNvCxnSpPr>
            <a:stCxn id="32" idx="2"/>
            <a:endCxn id="40" idx="0"/>
          </p:cNvCxnSpPr>
          <p:nvPr/>
        </p:nvCxnSpPr>
        <p:spPr>
          <a:xfrm>
            <a:off x="9621060" y="3201233"/>
            <a:ext cx="203996" cy="106744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>
            <a:stCxn id="6" idx="2"/>
            <a:endCxn id="32" idx="0"/>
          </p:cNvCxnSpPr>
          <p:nvPr/>
        </p:nvCxnSpPr>
        <p:spPr>
          <a:xfrm>
            <a:off x="6060912" y="2119075"/>
            <a:ext cx="3560148" cy="384333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341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Шолом Г.І.</a:t>
            </a:r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1043359" y="1566185"/>
            <a:ext cx="10515600" cy="1325563"/>
          </a:xfrm>
          <a:prstGeom prst="roundRect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lvl="0" algn="ctr">
              <a:spcBef>
                <a:spcPts val="1000"/>
              </a:spcBef>
            </a:pP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Рубрикація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– це членування тексту на складові частини, графічне відокремлення однієї частини від іншої, а також використання заголовків, нумерації тощо</a:t>
            </a:r>
          </a:p>
        </p:txBody>
      </p:sp>
      <p:sp>
        <p:nvSpPr>
          <p:cNvPr id="6" name="Заголовок 4"/>
          <p:cNvSpPr txBox="1">
            <a:spLocks/>
          </p:cNvSpPr>
          <p:nvPr/>
        </p:nvSpPr>
        <p:spPr>
          <a:xfrm>
            <a:off x="535898" y="3269036"/>
            <a:ext cx="5560102" cy="1665264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spcBef>
                <a:spcPts val="0"/>
              </a:spcBef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Рубрикація є зовнішнім вираженням композиційної будови ділового папера</a:t>
            </a:r>
          </a:p>
        </p:txBody>
      </p:sp>
      <p:sp>
        <p:nvSpPr>
          <p:cNvPr id="7" name="Заголовок 4"/>
          <p:cNvSpPr txBox="1">
            <a:spLocks/>
          </p:cNvSpPr>
          <p:nvPr/>
        </p:nvSpPr>
        <p:spPr>
          <a:xfrm>
            <a:off x="6301159" y="3269036"/>
            <a:ext cx="5560102" cy="166526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1000"/>
              </a:spcBef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Ступінь складності рубрикації залежить від обсягу, тематики, призначення документа</a:t>
            </a:r>
          </a:p>
        </p:txBody>
      </p:sp>
      <p:sp>
        <p:nvSpPr>
          <p:cNvPr id="8" name="Заголовок 4"/>
          <p:cNvSpPr txBox="1">
            <a:spLocks/>
          </p:cNvSpPr>
          <p:nvPr/>
        </p:nvSpPr>
        <p:spPr>
          <a:xfrm>
            <a:off x="2190676" y="5311588"/>
            <a:ext cx="8764250" cy="804326"/>
          </a:xfrm>
          <a:prstGeom prst="roundRect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Найпростіша рубрикація – поділ на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абзаци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с двумя усеченными соседними углами 9"/>
          <p:cNvSpPr/>
          <p:nvPr/>
        </p:nvSpPr>
        <p:spPr>
          <a:xfrm>
            <a:off x="3315949" y="129347"/>
            <a:ext cx="5841645" cy="988532"/>
          </a:xfrm>
          <a:prstGeom prst="snip2Same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Формуляр документа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796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3998259" y="6260167"/>
            <a:ext cx="4114800" cy="365125"/>
          </a:xfrm>
        </p:spPr>
        <p:txBody>
          <a:bodyPr/>
          <a:lstStyle/>
          <a:p>
            <a:r>
              <a:rPr lang="ru-RU" smtClean="0"/>
              <a:t>Шолом Г.І.</a:t>
            </a:r>
            <a:endParaRPr lang="ru-RU"/>
          </a:p>
        </p:txBody>
      </p:sp>
      <p:sp>
        <p:nvSpPr>
          <p:cNvPr id="4" name="Прямоугольник с двумя усеченными соседними углами 3"/>
          <p:cNvSpPr/>
          <p:nvPr/>
        </p:nvSpPr>
        <p:spPr>
          <a:xfrm>
            <a:off x="3651979" y="117021"/>
            <a:ext cx="5478574" cy="988532"/>
          </a:xfrm>
          <a:prstGeom prst="snip2Same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Вимоги до тексту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69482" y="3023970"/>
            <a:ext cx="11269990" cy="3601322"/>
          </a:xfrm>
          <a:prstGeom prst="roundRect">
            <a:avLst/>
          </a:prstGeom>
          <a:solidFill>
            <a:srgbClr val="FFFF99"/>
          </a:solidFill>
          <a:ln w="317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Вимоги до тексту:</a:t>
            </a:r>
          </a:p>
          <a:p>
            <a:pPr algn="just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Достовірним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текст документа є тоді, коли викладені в ньому факти відображають справжній стан речей.</a:t>
            </a:r>
          </a:p>
          <a:p>
            <a:pPr algn="just"/>
            <a:r>
              <a:rPr lang="ru-RU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Точним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текст документа є тоді, коли в ньому не допускається подвійне тлумачення слів та висловів.</a:t>
            </a:r>
          </a:p>
          <a:p>
            <a:pPr algn="just"/>
            <a:r>
              <a:rPr lang="ru-RU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Доречним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 текст, у якому мовні засоби відповідають меті, темі, логічному змістові, ситуації мовлення.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69482" y="1284827"/>
            <a:ext cx="11269990" cy="1597306"/>
          </a:xfrm>
          <a:prstGeom prst="roundRect">
            <a:avLst/>
          </a:prstGeom>
          <a:solidFill>
            <a:srgbClr val="CCFF99"/>
          </a:solidFill>
          <a:ln w="317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є головним елементом документа, що містить сукупність речень, послідовно об’єднаних змістом і побудованих за правилами певної мовної системи</a:t>
            </a:r>
          </a:p>
        </p:txBody>
      </p:sp>
    </p:spTree>
    <p:extLst>
      <p:ext uri="{BB962C8B-B14F-4D97-AF65-F5344CB8AC3E}">
        <p14:creationId xmlns:p14="http://schemas.microsoft.com/office/powerpoint/2010/main" val="3268180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3998259" y="6260167"/>
            <a:ext cx="4114800" cy="365125"/>
          </a:xfrm>
        </p:spPr>
        <p:txBody>
          <a:bodyPr/>
          <a:lstStyle/>
          <a:p>
            <a:r>
              <a:rPr lang="ru-RU" smtClean="0"/>
              <a:t>Шолом Г.І.</a:t>
            </a:r>
            <a:endParaRPr lang="ru-RU"/>
          </a:p>
        </p:txBody>
      </p:sp>
      <p:sp>
        <p:nvSpPr>
          <p:cNvPr id="4" name="Прямоугольник с двумя усеченными соседними углами 3"/>
          <p:cNvSpPr/>
          <p:nvPr/>
        </p:nvSpPr>
        <p:spPr>
          <a:xfrm>
            <a:off x="3651979" y="117021"/>
            <a:ext cx="5478574" cy="988532"/>
          </a:xfrm>
          <a:prstGeom prst="snip2Same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Вимоги до тексту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75353" y="1245516"/>
            <a:ext cx="11398400" cy="3093228"/>
          </a:xfrm>
          <a:prstGeom prst="roundRect">
            <a:avLst/>
          </a:prstGeom>
          <a:solidFill>
            <a:srgbClr val="FFFF99"/>
          </a:solidFill>
          <a:ln w="317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Вимоги до тексту:</a:t>
            </a:r>
          </a:p>
          <a:p>
            <a:pPr algn="just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Повним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називається такий текст документа, зміст якого вичерпує всі обставини справи.</a:t>
            </a:r>
          </a:p>
          <a:p>
            <a:pPr algn="just"/>
            <a:r>
              <a:rPr lang="ru-RU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Стислим 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 текст, у якому відсутні зайві слова та смислові повтори, надмірно довгі міркування не по суті справи.</a:t>
            </a:r>
          </a:p>
          <a:p>
            <a:pPr algn="just"/>
            <a:r>
              <a:rPr lang="ru-RU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Переконливим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є такий текст, який веде до прийняття адресатом пропозиції або до виконання прохань, викладених у документі.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85059" y="4662861"/>
            <a:ext cx="11288694" cy="1597306"/>
          </a:xfrm>
          <a:prstGeom prst="roundRect">
            <a:avLst/>
          </a:prstGeom>
          <a:solidFill>
            <a:srgbClr val="CCFF99"/>
          </a:solidFill>
          <a:ln w="317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Текст є засобом відтворення зв’язного мовлення, тобто висловлювання, пов’язаного однією темою, основною думкою та </a:t>
            </a:r>
            <a:r>
              <a:rPr lang="ru-RU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структурою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338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Шолом Г.І.</a:t>
            </a:r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038600" y="1300474"/>
            <a:ext cx="4634753" cy="864985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 складається з таких логічних елементів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5265" y="2318211"/>
            <a:ext cx="3181296" cy="864985"/>
          </a:xfrm>
          <a:prstGeom prst="roundRect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вступ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332632" y="2346082"/>
            <a:ext cx="4114799" cy="864985"/>
          </a:xfrm>
          <a:prstGeom prst="roundRect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доказ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673353" y="2360380"/>
            <a:ext cx="2998694" cy="864985"/>
          </a:xfrm>
          <a:prstGeom prst="roundRect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закінчення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Прямая со стрелкой 8"/>
          <p:cNvCxnSpPr>
            <a:stCxn id="5" idx="2"/>
            <a:endCxn id="6" idx="0"/>
          </p:cNvCxnSpPr>
          <p:nvPr/>
        </p:nvCxnSpPr>
        <p:spPr>
          <a:xfrm flipH="1">
            <a:off x="2095913" y="2165459"/>
            <a:ext cx="4260064" cy="152752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6355975" y="2190335"/>
            <a:ext cx="3897290" cy="198519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5" idx="2"/>
            <a:endCxn id="7" idx="0"/>
          </p:cNvCxnSpPr>
          <p:nvPr/>
        </p:nvCxnSpPr>
        <p:spPr>
          <a:xfrm>
            <a:off x="6355977" y="2165459"/>
            <a:ext cx="34055" cy="180623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с двумя усеченными соседними углами 34"/>
          <p:cNvSpPr/>
          <p:nvPr/>
        </p:nvSpPr>
        <p:spPr>
          <a:xfrm>
            <a:off x="3402107" y="117021"/>
            <a:ext cx="5741894" cy="988532"/>
          </a:xfrm>
          <a:prstGeom prst="snip2Same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400" b="1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Вимоги до тексту</a:t>
            </a: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584743" y="3395808"/>
            <a:ext cx="3159825" cy="2960542"/>
          </a:xfrm>
          <a:prstGeom prst="roundRect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зазначається привід, що став причиною укладання документа, викладається історія питання та інші</a:t>
            </a: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4197726" y="3317388"/>
            <a:ext cx="4249705" cy="3038962"/>
          </a:xfrm>
          <a:prstGeom prst="roundRect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викладається суть питання: докази, пояснення, що супроводжуються цифровими розрахунками, посиланнями на законодавчі акти та інші матеріали</a:t>
            </a: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8673353" y="3395410"/>
            <a:ext cx="3159825" cy="2868917"/>
          </a:xfrm>
          <a:prstGeom prst="roundRect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формулюється мета заради якої складено документ</a:t>
            </a:r>
          </a:p>
        </p:txBody>
      </p:sp>
      <p:cxnSp>
        <p:nvCxnSpPr>
          <p:cNvPr id="20" name="Прямая со стрелкой 19"/>
          <p:cNvCxnSpPr>
            <a:stCxn id="6" idx="2"/>
            <a:endCxn id="51" idx="0"/>
          </p:cNvCxnSpPr>
          <p:nvPr/>
        </p:nvCxnSpPr>
        <p:spPr>
          <a:xfrm>
            <a:off x="2095913" y="3183196"/>
            <a:ext cx="68743" cy="212612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7" idx="2"/>
            <a:endCxn id="52" idx="0"/>
          </p:cNvCxnSpPr>
          <p:nvPr/>
        </p:nvCxnSpPr>
        <p:spPr>
          <a:xfrm flipH="1">
            <a:off x="6322579" y="3211067"/>
            <a:ext cx="67453" cy="106321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>
            <a:stCxn id="8" idx="2"/>
            <a:endCxn id="53" idx="0"/>
          </p:cNvCxnSpPr>
          <p:nvPr/>
        </p:nvCxnSpPr>
        <p:spPr>
          <a:xfrm>
            <a:off x="10172700" y="3225365"/>
            <a:ext cx="80566" cy="170045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759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3998259" y="6260167"/>
            <a:ext cx="4114800" cy="365125"/>
          </a:xfrm>
        </p:spPr>
        <p:txBody>
          <a:bodyPr/>
          <a:lstStyle/>
          <a:p>
            <a:r>
              <a:rPr lang="ru-RU" smtClean="0"/>
              <a:t>Шолом Г.І.</a:t>
            </a:r>
            <a:endParaRPr lang="ru-RU"/>
          </a:p>
        </p:txBody>
      </p:sp>
      <p:sp>
        <p:nvSpPr>
          <p:cNvPr id="4" name="Прямоугольник с двумя усеченными соседними углами 3"/>
          <p:cNvSpPr/>
          <p:nvPr/>
        </p:nvSpPr>
        <p:spPr>
          <a:xfrm>
            <a:off x="3651979" y="117021"/>
            <a:ext cx="5478574" cy="988532"/>
          </a:xfrm>
          <a:prstGeom prst="snip2Same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Вимоги до тексту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85058" y="1438835"/>
            <a:ext cx="11073541" cy="1438836"/>
          </a:xfrm>
          <a:prstGeom prst="roundRect">
            <a:avLst/>
          </a:prstGeom>
          <a:solidFill>
            <a:srgbClr val="FFFF99"/>
          </a:solidFill>
          <a:ln w="317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що складається з самого закінчення, називається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простим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той, що містить інші логічні елементи, ‑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складним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84206" y="3210952"/>
            <a:ext cx="11174393" cy="1818247"/>
          </a:xfrm>
          <a:prstGeom prst="roundRect">
            <a:avLst/>
          </a:prstGeom>
          <a:solidFill>
            <a:srgbClr val="CCFF99"/>
          </a:solidFill>
          <a:ln w="317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 від змісту документів застосовується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прямий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(вступ, доказ та закінчення) чи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зворотній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(спочатку викладається закінчення, потім доказ, вступ відсутній) порядок розташування логічних елементів.</a:t>
            </a:r>
          </a:p>
        </p:txBody>
      </p:sp>
    </p:spTree>
    <p:extLst>
      <p:ext uri="{BB962C8B-B14F-4D97-AF65-F5344CB8AC3E}">
        <p14:creationId xmlns:p14="http://schemas.microsoft.com/office/powerpoint/2010/main" val="4073382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838200" y="1743354"/>
            <a:ext cx="10515600" cy="5208775"/>
          </a:xfrm>
        </p:spPr>
        <p:txBody>
          <a:bodyPr>
            <a:noAutofit/>
          </a:bodyPr>
          <a:lstStyle/>
          <a:p>
            <a:pPr lvl="0" algn="just">
              <a:buFont typeface="Wingdings" panose="05000000000000000000" pitchFamily="2" charset="2"/>
              <a:buChar char="q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 й у певній послідовності розміщувати реквізити документа.</a:t>
            </a:r>
          </a:p>
          <a:p>
            <a:pPr lvl="0" algn="just"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 викладати від третьої особи: </a:t>
            </a:r>
            <a:r>
              <a:rPr lang="ru-RU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комісія ухвалила…, ректорат клопочеться….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Від першої особи викладаються заяви, автобіографії, службові записки, накази…</a:t>
            </a:r>
          </a:p>
          <a:p>
            <a:pPr lvl="0" algn="just">
              <a:buFont typeface="Wingdings" panose="05000000000000000000" pitchFamily="2" charset="2"/>
              <a:buChar char="q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вживати образних висловів, емоційно забарвлених слів і синтаксичних конструкцій.</a:t>
            </a:r>
          </a:p>
          <a:p>
            <a:pPr lvl="0" algn="just"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Уживати стійкі </a:t>
            </a: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сполучення 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типу:</a:t>
            </a:r>
            <a:r>
              <a:rPr lang="ru-RU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відповідно до, у зв’язку з, згідно з метою, в порядку.</a:t>
            </a:r>
            <a:endParaRPr lang="ru-RU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34000"/>
              </a:lnSpc>
              <a:spcBef>
                <a:spcPts val="0"/>
              </a:spcBef>
              <a:buNone/>
            </a:pPr>
            <a:endParaRPr lang="ru-RU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Шолом Г.І.</a:t>
            </a:r>
            <a:endParaRPr lang="ru-RU" dirty="0"/>
          </a:p>
        </p:txBody>
      </p:sp>
      <p:sp>
        <p:nvSpPr>
          <p:cNvPr id="4" name="Прямоугольник с двумя усеченными соседними углами 3"/>
          <p:cNvSpPr/>
          <p:nvPr/>
        </p:nvSpPr>
        <p:spPr>
          <a:xfrm>
            <a:off x="1801906" y="112716"/>
            <a:ext cx="9063317" cy="1406802"/>
          </a:xfrm>
          <a:prstGeom prst="snip2Same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rgbClr val="C00000"/>
                </a:solidFill>
              </a:rPr>
              <a:t>Під час укладання тексту документа слід дотримуватися таких правил:</a:t>
            </a:r>
            <a:endParaRPr lang="ru-RU" sz="4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93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838200" y="1743354"/>
            <a:ext cx="10515600" cy="5208775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Уживати синтаксичні конструкції типу: 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доводимо до Вашого відома, що; нагадуємо Вам, що; підтверджуємо з вдячністю; у порядку надання матеріальної допомоги; у порядку обміну досвідом; у зв’язку з вказівкою; відповідно до попередньої домовленості; відповідно до Вашого прохання.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q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Дієприслівникові звороти вживати на початку речення: </a:t>
            </a:r>
            <a:r>
              <a:rPr lang="ru-RU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Враховуючи..., Беручи до уваги…, Розглянувши…, Вважаючи….</a:t>
            </a:r>
            <a:endParaRPr lang="ru-RU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q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Уживати мовні засоби, що відповідають нормам літературної мови і зрозумілі для широкого кола читачів.</a:t>
            </a:r>
          </a:p>
          <a:p>
            <a:pPr algn="just"/>
            <a:endParaRPr lang="ru-RU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Шолом Г.І.</a:t>
            </a:r>
            <a:endParaRPr lang="ru-RU"/>
          </a:p>
        </p:txBody>
      </p:sp>
      <p:sp>
        <p:nvSpPr>
          <p:cNvPr id="4" name="Прямоугольник с двумя усеченными соседними углами 3"/>
          <p:cNvSpPr/>
          <p:nvPr/>
        </p:nvSpPr>
        <p:spPr>
          <a:xfrm>
            <a:off x="1801906" y="112716"/>
            <a:ext cx="9063317" cy="1406802"/>
          </a:xfrm>
          <a:prstGeom prst="snip2Same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rgbClr val="C00000"/>
                </a:solidFill>
              </a:rPr>
              <a:t>Під час укладання тексту документа слід дотримуватися таких правил:</a:t>
            </a:r>
            <a:endParaRPr lang="ru-RU" sz="4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89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838200" y="1743354"/>
            <a:ext cx="10515600" cy="5208775"/>
          </a:xfrm>
        </p:spPr>
        <p:txBody>
          <a:bodyPr>
            <a:noAutofit/>
          </a:bodyPr>
          <a:lstStyle/>
          <a:p>
            <a:pPr lvl="0" algn="just"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Уживати 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прямий порядок слів у реченнях: підмет - перед присудком; означення - перед означуваним словом; додатки - після керуючого слова; вставні слова – на початку речення.</a:t>
            </a:r>
          </a:p>
          <a:p>
            <a:pPr lvl="0" algn="just">
              <a:buFont typeface="Wingdings" panose="05000000000000000000" pitchFamily="2" charset="2"/>
              <a:buChar char="q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Щоб не виявляти гостроти стосунків з партнером, слід замінити активну форму дієслова на пасивну: 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вами ще не дана відповідь….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Якщо ж важливо вказати на конкретного виконавця, то слід вживати активну форму: 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комісія підтверджує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…, університет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гарантує….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Уживати інфінітивні конструкції: </a:t>
            </a:r>
            <a:r>
              <a:rPr lang="ru-RU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створити комісію…, затвердити пропозицію….</a:t>
            </a:r>
            <a:endParaRPr lang="ru-RU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Шолом Г.І.</a:t>
            </a:r>
            <a:endParaRPr lang="ru-RU"/>
          </a:p>
        </p:txBody>
      </p:sp>
      <p:sp>
        <p:nvSpPr>
          <p:cNvPr id="4" name="Прямоугольник с двумя усеченными соседними углами 3"/>
          <p:cNvSpPr/>
          <p:nvPr/>
        </p:nvSpPr>
        <p:spPr>
          <a:xfrm>
            <a:off x="1801906" y="112716"/>
            <a:ext cx="9063317" cy="1406802"/>
          </a:xfrm>
          <a:prstGeom prst="snip2Same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rgbClr val="C00000"/>
                </a:solidFill>
              </a:rPr>
              <a:t>Під час укладання тексту документа слід дотримуватися таких правил:</a:t>
            </a:r>
            <a:endParaRPr lang="ru-RU" sz="4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71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Шолом Г.І.</a:t>
            </a:r>
            <a:endParaRPr lang="ru-RU"/>
          </a:p>
        </p:txBody>
      </p:sp>
      <p:sp>
        <p:nvSpPr>
          <p:cNvPr id="5" name="Пятиугольник 4"/>
          <p:cNvSpPr/>
          <p:nvPr/>
        </p:nvSpPr>
        <p:spPr>
          <a:xfrm>
            <a:off x="768246" y="2519191"/>
            <a:ext cx="7161551" cy="1035337"/>
          </a:xfrm>
          <a:prstGeom prst="homePlate">
            <a:avLst/>
          </a:prstGeom>
          <a:solidFill>
            <a:srgbClr val="CCECFF"/>
          </a:solidFill>
          <a:ln w="444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 таке </a:t>
            </a: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рубрикація</a:t>
            </a:r>
            <a:endParaRPr lang="ru-RU" sz="3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ятиугольник 5"/>
          <p:cNvSpPr/>
          <p:nvPr/>
        </p:nvSpPr>
        <p:spPr>
          <a:xfrm>
            <a:off x="768246" y="1483854"/>
            <a:ext cx="5887387" cy="1035337"/>
          </a:xfrm>
          <a:prstGeom prst="homePlate">
            <a:avLst/>
          </a:prstGeom>
          <a:solidFill>
            <a:schemeClr val="accent4">
              <a:lumMod val="40000"/>
              <a:lumOff val="60000"/>
            </a:schemeClr>
          </a:solidFill>
          <a:ln w="444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 таке </a:t>
            </a: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кліше</a:t>
            </a:r>
            <a:endParaRPr lang="ru-RU" sz="3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ятиугольник 6"/>
          <p:cNvSpPr/>
          <p:nvPr/>
        </p:nvSpPr>
        <p:spPr>
          <a:xfrm>
            <a:off x="768246" y="4650801"/>
            <a:ext cx="9305144" cy="1035337"/>
          </a:xfrm>
          <a:prstGeom prst="homePlate">
            <a:avLst/>
          </a:prstGeom>
          <a:solidFill>
            <a:srgbClr val="CCECFF"/>
          </a:solidFill>
          <a:ln w="444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ru-RU" sz="36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 таке офіційно-діловий стиль</a:t>
            </a:r>
            <a:endParaRPr lang="ru-RU" sz="3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ятиугольник 7"/>
          <p:cNvSpPr/>
          <p:nvPr/>
        </p:nvSpPr>
        <p:spPr>
          <a:xfrm>
            <a:off x="768246" y="5686138"/>
            <a:ext cx="10238282" cy="1035337"/>
          </a:xfrm>
          <a:prstGeom prst="homePlate">
            <a:avLst/>
          </a:prstGeom>
          <a:solidFill>
            <a:schemeClr val="accent4">
              <a:lumMod val="40000"/>
              <a:lumOff val="60000"/>
            </a:schemeClr>
          </a:solidFill>
          <a:ln w="444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uk-UA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ризначення офіційно-ділового стилю</a:t>
            </a:r>
            <a:endParaRPr lang="ru-RU" sz="3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ятиугольник 8"/>
          <p:cNvSpPr/>
          <p:nvPr/>
        </p:nvSpPr>
        <p:spPr>
          <a:xfrm>
            <a:off x="768246" y="3584996"/>
            <a:ext cx="8210862" cy="1035337"/>
          </a:xfrm>
          <a:prstGeom prst="homePlate">
            <a:avLst/>
          </a:prstGeom>
          <a:solidFill>
            <a:schemeClr val="accent4">
              <a:lumMod val="40000"/>
              <a:lumOff val="60000"/>
            </a:schemeClr>
          </a:solidFill>
          <a:ln w="444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ru-RU" sz="36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укладання тексту</a:t>
            </a:r>
            <a:endParaRPr lang="ru-RU" sz="3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с двумя усеченными соседними углами 9"/>
          <p:cNvSpPr/>
          <p:nvPr/>
        </p:nvSpPr>
        <p:spPr>
          <a:xfrm>
            <a:off x="3651979" y="117021"/>
            <a:ext cx="4721901" cy="988532"/>
          </a:xfrm>
          <a:prstGeom prst="snip2Same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400" b="1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Дізнаєтесь: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8225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838200" y="1743354"/>
            <a:ext cx="10515600" cy="5208775"/>
          </a:xfrm>
        </p:spPr>
        <p:txBody>
          <a:bodyPr>
            <a:noAutofit/>
          </a:bodyPr>
          <a:lstStyle/>
          <a:p>
            <a:pPr lvl="0" algn="just">
              <a:buFont typeface="Wingdings" panose="05000000000000000000" pitchFamily="2" charset="2"/>
              <a:buChar char="q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розпорядчих документах слід вживати дієслівні конструкції у формі наказового способу: 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наказую, пропоную.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 скорочення слів, складноскорочені слова й абревіатури, які пишуться у справочинстві, за загальними правилами: </a:t>
            </a:r>
            <a:r>
              <a:rPr lang="ru-RU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р-н, обл., км, напр., канд. філол. наук.</a:t>
            </a:r>
            <a:endParaRPr lang="ru-RU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q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Надавати перевагу простим реченням. Використовувати форми ввічливості за допомогою слів: 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шановний, високошановний, вельмишановний….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q"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Шолом Г.І.</a:t>
            </a:r>
            <a:endParaRPr lang="ru-RU"/>
          </a:p>
        </p:txBody>
      </p:sp>
      <p:sp>
        <p:nvSpPr>
          <p:cNvPr id="4" name="Прямоугольник с двумя усеченными соседними углами 3"/>
          <p:cNvSpPr/>
          <p:nvPr/>
        </p:nvSpPr>
        <p:spPr>
          <a:xfrm>
            <a:off x="1801906" y="112716"/>
            <a:ext cx="9063317" cy="1406802"/>
          </a:xfrm>
          <a:prstGeom prst="snip2Same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rgbClr val="C00000"/>
                </a:solidFill>
              </a:rPr>
              <a:t>Під час укладання тексту документа слід дотримуватися таких правил:</a:t>
            </a:r>
            <a:endParaRPr lang="ru-RU" sz="4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29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Шолом Г.І.</a:t>
            </a:r>
            <a:endParaRPr lang="ru-RU"/>
          </a:p>
        </p:txBody>
      </p:sp>
      <p:sp>
        <p:nvSpPr>
          <p:cNvPr id="5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642333" y="1748909"/>
            <a:ext cx="10907332" cy="5109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Пробіл слід робити : </a:t>
            </a:r>
            <a:endParaRPr kumimoji="0" lang="ru-RU" altLang="ru-RU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kumimoji="0" lang="uk-UA" alt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після, а не до коми, крапки, крапки з комою,  двокрапки, тире, знака оклику, знака питання, три крапки, а також дужки, яка закриває, і «лапок» , що закривають;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kumimoji="0" lang="uk-UA" alt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до, а не після дужки, яка відкриває, «лапок» , що відкривають , і крапок на початку речення;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kumimoji="0" lang="uk-UA" alt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 і після довгого тире.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uk-UA" alt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ставиться пробіл між ду</a:t>
            </a:r>
            <a:r>
              <a:rPr kumimoji="0" lang="uk-UA" altLang="ru-RU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</a:t>
            </a: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кою чи «лапками» та будь - яким іншим розділовим знаком, крім довгого тире.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577547" y="171415"/>
            <a:ext cx="7036905" cy="1359384"/>
          </a:xfrm>
          <a:prstGeom prst="snip2Same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Правила набору тексту</a:t>
            </a:r>
            <a:endParaRPr lang="ru-RU" sz="4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2231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Шолом Г.І.</a:t>
            </a:r>
            <a:endParaRPr lang="ru-RU"/>
          </a:p>
        </p:txBody>
      </p:sp>
      <p:sp>
        <p:nvSpPr>
          <p:cNvPr id="5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320361" y="2164149"/>
            <a:ext cx="10907332" cy="3816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Нерозривний </a:t>
            </a:r>
            <a:r>
              <a:rPr kumimoji="0" lang="ru-RU" altLang="ru-RU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пробіл</a:t>
            </a: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kumimoji="0" lang="ru-RU" altLang="ru-RU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Ctrl</a:t>
            </a: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Shift+ </a:t>
            </a:r>
            <a:r>
              <a:rPr kumimoji="0" lang="ru-RU" altLang="ru-RU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пробіл</a:t>
            </a: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ставиться :</a:t>
            </a:r>
            <a:endParaRPr kumimoji="0" lang="ru-RU" altLang="ru-RU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kumimoji="0" lang="uk-UA" alt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між ініціалами та прізвищем;</a:t>
            </a:r>
            <a:endParaRPr kumimoji="0" lang="ru-RU" alt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kumimoji="0" lang="uk-UA" alt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після географічних скорочень( м. Київ);</a:t>
            </a:r>
            <a:endParaRPr kumimoji="0" lang="ru-RU" alt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kumimoji="0" lang="uk-UA" alt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між знаками (№) і параграфа та числами, які до них належать;</a:t>
            </a:r>
            <a:endParaRPr kumimoji="0" lang="ru-RU" alt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kumimoji="0" lang="uk-UA" alt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всередині такого скорочення , як і т.д.;</a:t>
            </a:r>
            <a:endParaRPr kumimoji="0" lang="ru-RU" alt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kumimoji="0" lang="uk-UA" alt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між  внутрішньотекстовими пунктами й інформацією, яка йди після них ( приклад, 1) підручник із морфології ; а) між підметом і присудком);</a:t>
            </a:r>
            <a:endParaRPr kumimoji="0" lang="ru-RU" alt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577547" y="171415"/>
            <a:ext cx="7036905" cy="1359384"/>
          </a:xfrm>
          <a:prstGeom prst="snip2Same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Правила набору тексту</a:t>
            </a:r>
            <a:endParaRPr lang="ru-RU" sz="4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5381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Шолом Г.І.</a:t>
            </a:r>
            <a:endParaRPr lang="ru-RU"/>
          </a:p>
        </p:txBody>
      </p:sp>
      <p:sp>
        <p:nvSpPr>
          <p:cNvPr id="5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474908" y="1860708"/>
            <a:ext cx="10907332" cy="4678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Нерозривний </a:t>
            </a:r>
            <a:r>
              <a:rPr kumimoji="0" lang="ru-RU" altLang="ru-RU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пробіл</a:t>
            </a: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kumimoji="0" lang="ru-RU" altLang="ru-RU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Ctrl</a:t>
            </a: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Shift+ </a:t>
            </a:r>
            <a:r>
              <a:rPr kumimoji="0" lang="ru-RU" altLang="ru-RU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пробіл</a:t>
            </a: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ставиться :</a:t>
            </a:r>
            <a:endParaRPr kumimoji="0" lang="ru-RU" altLang="ru-RU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kumimoji="0" lang="uk-UA" alt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між числами і одиницями виміру, які до них належать (наприклад  20 кг), а також це стосується і дат ( наприклад, ХХ ст.., 2002р. );</a:t>
            </a:r>
            <a:endParaRPr kumimoji="0" lang="ru-RU" alt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kumimoji="0" lang="uk-UA" alt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перед довгим тире в середині речення ( цей розділовий знак відділяється пробілами з обох боків – нерозривним  ліворуч і звичайним праворуч);</a:t>
            </a:r>
            <a:endParaRPr kumimoji="0" lang="ru-RU" alt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kumimoji="0" lang="uk-UA" alt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між класами багатозначних чисел, починаючи з п’ятизначних ;</a:t>
            </a:r>
            <a:endParaRPr kumimoji="0" lang="ru-RU" alt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kumimoji="0" lang="uk-UA" alt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після однобуквених прийменників та сполучників, особливо на початку речення чи в заголовку.</a:t>
            </a:r>
            <a:endParaRPr kumimoji="0" lang="ru-RU" alt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577547" y="171415"/>
            <a:ext cx="7036905" cy="1359384"/>
          </a:xfrm>
          <a:prstGeom prst="snip2Same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Правила набору тексту</a:t>
            </a:r>
            <a:endParaRPr lang="ru-RU" sz="4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418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1022106" cy="43513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Відкри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йте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текстовий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процесор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Word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іть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поля згідно стандартів:  ліве – 30 мм, праве – 20 мм, верхнє – 20 мм, нижнє – 20 мм., міжрядковий інтервал 1,5 см.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Розмір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шрифту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14,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шрифт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Times New Roman.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Надруку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йте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оформ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іть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службові листи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згідно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отриманих зразків.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Шолом Г.І.</a:t>
            </a:r>
            <a:endParaRPr lang="ru-RU"/>
          </a:p>
        </p:txBody>
      </p:sp>
      <p:sp>
        <p:nvSpPr>
          <p:cNvPr id="5" name="Прямоугольник с двумя усеченными соседними углами 4"/>
          <p:cNvSpPr/>
          <p:nvPr/>
        </p:nvSpPr>
        <p:spPr>
          <a:xfrm>
            <a:off x="2812530" y="117021"/>
            <a:ext cx="6946067" cy="988532"/>
          </a:xfrm>
          <a:prstGeom prst="snip2Same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400" b="1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Відпрацьовуємо навички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9296" y="1254497"/>
            <a:ext cx="113334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Завдання</a:t>
            </a:r>
            <a:r>
              <a:rPr lang="en-US" sz="32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1.</a:t>
            </a:r>
            <a:r>
              <a:rPr lang="uk-UA" sz="3200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413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Шолом Г.І.</a:t>
            </a:r>
            <a:endParaRPr lang="ru-RU"/>
          </a:p>
        </p:txBody>
      </p:sp>
      <p:sp>
        <p:nvSpPr>
          <p:cNvPr id="5" name="Прямоугольник с двумя усеченными соседними углами 4"/>
          <p:cNvSpPr/>
          <p:nvPr/>
        </p:nvSpPr>
        <p:spPr>
          <a:xfrm>
            <a:off x="2155707" y="214798"/>
            <a:ext cx="6946067" cy="988532"/>
          </a:xfrm>
          <a:prstGeom prst="snip2Same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400" b="1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Відпрацьовуємо навички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6265" y="1382717"/>
            <a:ext cx="11333408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Завдання 2.</a:t>
            </a:r>
          </a:p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Доповніть відсутні реквізити і оформіть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Шановний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Іване Степановичу!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Просимо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надіслати пакет документів щодо умов проведення загальнодержавної спартакіади серед вищих навчальних закладів 2003  року.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10 с. в 1 пр.: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та стан спортивної бази;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перелік і характеристика спортивних секцій;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студентів-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спортсменів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розрядників, призерів.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Із повагою </a:t>
            </a:r>
          </a:p>
          <a:p>
            <a:pPr algn="ctr"/>
            <a:endParaRPr lang="uk-UA" sz="2800" b="1" dirty="0" smtClean="0">
              <a:solidFill>
                <a:srgbClr val="7030A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uk-UA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0956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Шолом Г.І.</a:t>
            </a:r>
            <a:endParaRPr lang="ru-RU"/>
          </a:p>
        </p:txBody>
      </p:sp>
      <p:sp>
        <p:nvSpPr>
          <p:cNvPr id="5" name="Прямоугольник с двумя усеченными соседними углами 4"/>
          <p:cNvSpPr/>
          <p:nvPr/>
        </p:nvSpPr>
        <p:spPr>
          <a:xfrm>
            <a:off x="3933668" y="176982"/>
            <a:ext cx="4721901" cy="988532"/>
          </a:xfrm>
          <a:prstGeom prst="snip2Same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400" b="1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Подумай</a:t>
            </a:r>
            <a:endParaRPr lang="ru-RU" dirty="0"/>
          </a:p>
        </p:txBody>
      </p:sp>
      <p:pic>
        <p:nvPicPr>
          <p:cNvPr id="2062" name="Picture 14" descr="ÑÐµÐ±ÑÑÐ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0085" y="2137108"/>
            <a:ext cx="23812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ÑÐµÐ±ÑÑÐ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5842" y="2139817"/>
            <a:ext cx="23812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0" name="Picture 22" descr="ÑÐµÐ±ÑÑÐ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4704" y="4473018"/>
            <a:ext cx="757751" cy="288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7707396" y="5050297"/>
            <a:ext cx="37766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ru-RU" sz="5400" b="1" cap="none" spc="0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Рубрикація</a:t>
            </a:r>
            <a:endParaRPr lang="ru-RU" sz="5400" b="1" cap="none" spc="0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ÑÐµÐ±ÑÑÐ¸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329" y="2374602"/>
            <a:ext cx="109537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82686" y="2191632"/>
            <a:ext cx="1457325" cy="1905000"/>
          </a:xfrm>
          <a:prstGeom prst="rect">
            <a:avLst/>
          </a:prstGeom>
        </p:spPr>
      </p:pic>
      <p:pic>
        <p:nvPicPr>
          <p:cNvPr id="1028" name="Picture 4" descr="ÑÐµÐ±ÑÑÐ¸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3637" y="2279352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ÑÐµÐ±ÑÑÐ¸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1106" y="2087589"/>
            <a:ext cx="162877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4672455" y="4288353"/>
            <a:ext cx="117051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000000"/>
                </a:solidFill>
                <a:latin typeface="Arial" panose="020B0604020202020204" pitchFamily="34" charset="0"/>
              </a:rPr>
              <a:t> </a:t>
            </a:r>
            <a:r>
              <a:rPr lang="ru-RU" sz="3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2=И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3035519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Шолом Г.І.</a:t>
            </a:r>
            <a:endParaRPr lang="ru-RU"/>
          </a:p>
        </p:txBody>
      </p:sp>
      <p:sp>
        <p:nvSpPr>
          <p:cNvPr id="5" name="Прямоугольник с двумя усеченными соседними углами 4"/>
          <p:cNvSpPr/>
          <p:nvPr/>
        </p:nvSpPr>
        <p:spPr>
          <a:xfrm>
            <a:off x="3933668" y="176982"/>
            <a:ext cx="4721901" cy="988532"/>
          </a:xfrm>
          <a:prstGeom prst="snip2Same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400" b="1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Подумай</a:t>
            </a:r>
            <a:endParaRPr lang="ru-RU" dirty="0"/>
          </a:p>
        </p:txBody>
      </p:sp>
      <p:pic>
        <p:nvPicPr>
          <p:cNvPr id="2062" name="Picture 14" descr="ÑÐµÐ±ÑÑÐ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0475" y="2260236"/>
            <a:ext cx="23812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8036140" y="5050297"/>
            <a:ext cx="34479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ru-RU" sz="5400" b="1" cap="none" spc="0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Формуляр</a:t>
            </a:r>
            <a:endParaRPr lang="ru-RU" sz="5400" b="1" cap="none" spc="0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80" name="Picture 8" descr="ÑÐµÐ±ÑÑÐ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5343" y="2404128"/>
            <a:ext cx="23812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ÑÐµÐ±ÑÑÐ¸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4383" y="2321671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ÑÐµÐ±ÑÑÐ¸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9692" y="2374536"/>
            <a:ext cx="19050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ÑÐµÐ±ÑÑÐ¸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7383" y="2404128"/>
            <a:ext cx="1905000" cy="1733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ÑÐµÐ±ÑÑÐ¸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9428" y="2318403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ÑÐµÐ±ÑÑÐ¸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9759" y="4318649"/>
            <a:ext cx="1003118" cy="382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7817878" y="4144373"/>
            <a:ext cx="11323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1=М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1191465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Шолом Г.І.</a:t>
            </a:r>
            <a:endParaRPr lang="ru-RU"/>
          </a:p>
        </p:txBody>
      </p:sp>
      <p:sp>
        <p:nvSpPr>
          <p:cNvPr id="5" name="Прямоугольник с двумя усеченными соседними углами 4"/>
          <p:cNvSpPr/>
          <p:nvPr/>
        </p:nvSpPr>
        <p:spPr>
          <a:xfrm>
            <a:off x="3933668" y="176982"/>
            <a:ext cx="4721901" cy="988532"/>
          </a:xfrm>
          <a:prstGeom prst="snip2Same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400" b="1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Подумай</a:t>
            </a:r>
            <a:endParaRPr lang="ru-RU" dirty="0"/>
          </a:p>
        </p:txBody>
      </p:sp>
      <p:pic>
        <p:nvPicPr>
          <p:cNvPr id="2062" name="Picture 14" descr="ÑÐµÐ±ÑÑÐ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7437" y="2015019"/>
            <a:ext cx="23812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6768935" y="5050297"/>
            <a:ext cx="47151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ru-RU" sz="5400" b="1" cap="none" spc="0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Діловий стиль</a:t>
            </a:r>
            <a:endParaRPr lang="ru-RU" sz="5400" b="1" cap="none" spc="0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80" name="Picture 8" descr="ÑÐµÐ±ÑÑÐ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2617" y="1855932"/>
            <a:ext cx="23812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ÑÐµÐ±ÑÑÐ¸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8126" y="4031983"/>
            <a:ext cx="784613" cy="29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9562926" y="3885099"/>
            <a:ext cx="94929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r>
              <a:rPr lang="ru-RU" sz="36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=И</a:t>
            </a:r>
            <a:endParaRPr lang="ru-RU" sz="36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3074" name="Picture 2" descr="ÑÐµÐ±ÑÑÐ¸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709" y="220167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ÑÐµÐ±ÑÑÐ¸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5746" y="1970837"/>
            <a:ext cx="103822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ÑÐµÐ±ÑÑÐ¸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4012" y="2046432"/>
            <a:ext cx="123825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8" descr="ÑÐµÐ±ÑÑÐ¸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3954" y="1847588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ÑÐµÐ±ÑÑÐ¸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069" y="2254671"/>
            <a:ext cx="1905000" cy="138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ÑÐµÐ±ÑÑÐ¸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0" y="2005369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6963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720402" y="206934"/>
            <a:ext cx="6751195" cy="1019332"/>
          </a:xfrm>
          <a:prstGeom prst="snip2Same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Домашнє завдання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Підготувати текст ділового листа до фірми «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BRAIN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514350" indent="-514350">
              <a:buAutoNum type="arabicPeriod"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Знайти та виписати 5 простих, 5 ускладнених та 5 складних кліше.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Шолом Г.І.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009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3"/>
          <p:cNvSpPr>
            <a:spLocks noChangeArrowheads="1"/>
          </p:cNvSpPr>
          <p:nvPr/>
        </p:nvSpPr>
        <p:spPr bwMode="auto">
          <a:xfrm>
            <a:off x="1352283" y="1428287"/>
            <a:ext cx="1025158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Творча робота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	Пояснити значення слова </a:t>
            </a:r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«діловий»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поданий словосполученнях методом добору до кожного з них </a:t>
            </a:r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синонімів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36" name="Rectangle 15"/>
          <p:cNvSpPr>
            <a:spLocks noChangeArrowheads="1"/>
          </p:cNvSpPr>
          <p:nvPr/>
        </p:nvSpPr>
        <p:spPr bwMode="auto">
          <a:xfrm>
            <a:off x="1524001" y="5011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90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90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90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90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90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uk-UA" alt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3517604"/>
              </p:ext>
            </p:extLst>
          </p:nvPr>
        </p:nvGraphicFramePr>
        <p:xfrm>
          <a:off x="1352283" y="3041881"/>
          <a:ext cx="9984348" cy="3282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92174"/>
                <a:gridCol w="4992174"/>
              </a:tblGrid>
              <a:tr h="574663">
                <a:tc>
                  <a:txBody>
                    <a:bodyPr/>
                    <a:lstStyle/>
                    <a:p>
                      <a:pPr algn="ctr"/>
                      <a:r>
                        <a:rPr lang="uk-UA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Діловий стиль 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Ділова бесіда 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FF99"/>
                    </a:solidFill>
                  </a:tcPr>
                </a:tc>
              </a:tr>
              <a:tr h="574663">
                <a:tc>
                  <a:txBody>
                    <a:bodyPr/>
                    <a:lstStyle/>
                    <a:p>
                      <a:pPr algn="ctr"/>
                      <a:r>
                        <a:rPr lang="uk-UA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Ділова пропозиція </a:t>
                      </a:r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Діловий лист </a:t>
                      </a:r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574663">
                <a:tc>
                  <a:txBody>
                    <a:bodyPr/>
                    <a:lstStyle/>
                    <a:p>
                      <a:pPr algn="ctr"/>
                      <a:r>
                        <a:rPr lang="uk-UA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Діловий вигляд </a:t>
                      </a:r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Ділова зустріч </a:t>
                      </a:r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FF99"/>
                    </a:solidFill>
                  </a:tcPr>
                </a:tc>
              </a:tr>
              <a:tr h="574663">
                <a:tc>
                  <a:txBody>
                    <a:bodyPr/>
                    <a:lstStyle/>
                    <a:p>
                      <a:pPr algn="ctr"/>
                      <a:r>
                        <a:rPr lang="uk-UA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Ділові відносини </a:t>
                      </a:r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Ділові папери </a:t>
                      </a:r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983736">
                <a:tc>
                  <a:txBody>
                    <a:bodyPr/>
                    <a:lstStyle/>
                    <a:p>
                      <a:pPr algn="ctr"/>
                      <a:r>
                        <a:rPr lang="uk-UA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Ділові кола </a:t>
                      </a:r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Ділова людина </a:t>
                      </a:r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FF99"/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с двумя усеченными соседними углами 4"/>
          <p:cNvSpPr/>
          <p:nvPr/>
        </p:nvSpPr>
        <p:spPr>
          <a:xfrm>
            <a:off x="2153023" y="117021"/>
            <a:ext cx="8562200" cy="988532"/>
          </a:xfrm>
          <a:prstGeom prst="snip2Same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Актуалізація опорних знань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0216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Шолом Г.І.</a:t>
            </a:r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0487113"/>
              </p:ext>
            </p:extLst>
          </p:nvPr>
        </p:nvGraphicFramePr>
        <p:xfrm>
          <a:off x="324223" y="1673212"/>
          <a:ext cx="11320930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8816"/>
                <a:gridCol w="7662114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Діловий стиль </a:t>
                      </a:r>
                      <a:endParaRPr lang="ru-RU" sz="28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авторитетний стиль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FF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Ділова пропозиція </a:t>
                      </a:r>
                      <a:endParaRPr lang="ru-RU" sz="28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вагома, розумна, важлива, бізнес – проект, угода, запрошення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Діловий вигляд </a:t>
                      </a:r>
                      <a:endParaRPr lang="ru-RU" sz="28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професійний, офіційний, суворий, стриманий, імідж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FF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Ділові відносини 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практичні, серйозні, процесуальні, фахові,</a:t>
                      </a:r>
                      <a:r>
                        <a:rPr lang="uk-UA" sz="28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корпоративні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Ділові кола </a:t>
                      </a:r>
                      <a:endParaRPr lang="ru-RU" sz="28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активні, фахові, об</a:t>
                      </a:r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’</a:t>
                      </a:r>
                      <a:r>
                        <a:rPr lang="uk-UA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єднання людей, керівний склад, ділове середовище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FF99"/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с двумя усеченными соседними углами 5"/>
          <p:cNvSpPr/>
          <p:nvPr/>
        </p:nvSpPr>
        <p:spPr>
          <a:xfrm>
            <a:off x="2153023" y="203288"/>
            <a:ext cx="8562200" cy="988532"/>
          </a:xfrm>
          <a:prstGeom prst="snip2Same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Актуалізація опорних знань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333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Шолом Г.І.</a:t>
            </a:r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0498168"/>
              </p:ext>
            </p:extLst>
          </p:nvPr>
        </p:nvGraphicFramePr>
        <p:xfrm>
          <a:off x="324222" y="1755090"/>
          <a:ext cx="11441953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1298"/>
                <a:gridCol w="832065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Ділова бесіда 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організована, з визначених питань, нарада, семінар</a:t>
                      </a:r>
                      <a:r>
                        <a:rPr lang="uk-UA" sz="2800" b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переговори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FF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Діловий лист </a:t>
                      </a:r>
                      <a:endParaRPr lang="ru-RU" sz="28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спеціальний, лист-пропозиція, нота, вірча грамота, комюніке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Ділова зустріч </a:t>
                      </a:r>
                      <a:endParaRPr lang="ru-RU" sz="28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вирішальна, загострена, партнерська, прес-конференція, бріфінг, збори акціонерів, симпозіум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FF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Ділові папери 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важливі, офіційні документи, договори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Ділова людина 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зайнята, офісна, освічена, бізнесмен, політик, банкір, директор, професіонал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FF99"/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с двумя усеченными соседними углами 5"/>
          <p:cNvSpPr/>
          <p:nvPr/>
        </p:nvSpPr>
        <p:spPr>
          <a:xfrm>
            <a:off x="2153023" y="203288"/>
            <a:ext cx="8562200" cy="988532"/>
          </a:xfrm>
          <a:prstGeom prst="snip2Same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Актуалізація опорних знань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4763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Шолом Г.І.</a:t>
            </a:r>
            <a:endParaRPr lang="ru-RU"/>
          </a:p>
        </p:txBody>
      </p:sp>
      <p:sp>
        <p:nvSpPr>
          <p:cNvPr id="5" name="Прямоугольник с двумя усеченными соседними углами 4"/>
          <p:cNvSpPr/>
          <p:nvPr/>
        </p:nvSpPr>
        <p:spPr>
          <a:xfrm>
            <a:off x="431691" y="1519707"/>
            <a:ext cx="5027696" cy="1936188"/>
          </a:xfrm>
          <a:prstGeom prst="snip2SameRect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Офіційно-діловий стиль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це такий стиль, який обслуговує сферу офіційних ділових відносин переважно в письмовій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формі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с двумя усеченными соседними углами 5"/>
          <p:cNvSpPr/>
          <p:nvPr/>
        </p:nvSpPr>
        <p:spPr>
          <a:xfrm>
            <a:off x="5903259" y="1346621"/>
            <a:ext cx="6010835" cy="3073540"/>
          </a:xfrm>
          <a:prstGeom prst="snip2Same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Ділові папери бувають різноманітні за жанром і змістом, за обсягом і мовним вираженням. Більшість ділових паперів за своїм змістом зв’язані з діловою сферою спілкування, тож у мові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стилі документа індивідуально-особистий аспект не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знаходить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відображення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с двумя усеченными соседними углами 21"/>
          <p:cNvSpPr/>
          <p:nvPr/>
        </p:nvSpPr>
        <p:spPr>
          <a:xfrm>
            <a:off x="3651979" y="117021"/>
            <a:ext cx="4721901" cy="988532"/>
          </a:xfrm>
          <a:prstGeom prst="snip2Same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Документ</a:t>
            </a:r>
            <a:endParaRPr lang="ru-RU" dirty="0"/>
          </a:p>
        </p:txBody>
      </p:sp>
      <p:sp>
        <p:nvSpPr>
          <p:cNvPr id="7" name="Прямоугольник с двумя усеченными соседними углами 6"/>
          <p:cNvSpPr/>
          <p:nvPr/>
        </p:nvSpPr>
        <p:spPr>
          <a:xfrm>
            <a:off x="431691" y="3696961"/>
            <a:ext cx="5027696" cy="2418322"/>
          </a:xfrm>
          <a:prstGeom prst="snip2Same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Мові ділових паперів властива стилістична строгість, об’єктивність викладу. В офіційно-діловому стилі не повинно емоційності та суб’єктивної оцінки</a:t>
            </a:r>
            <a:endParaRPr lang="en-U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с двумя усеченными соседними углами 7"/>
          <p:cNvSpPr/>
          <p:nvPr/>
        </p:nvSpPr>
        <p:spPr>
          <a:xfrm>
            <a:off x="5903258" y="4602724"/>
            <a:ext cx="6010835" cy="1340876"/>
          </a:xfrm>
          <a:prstGeom prst="snip2SameRect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Характерною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особливістю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офіційно-ділового стилю є використання слів у їх конкретному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значенні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593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Шолом Г.І.</a:t>
            </a:r>
            <a:endParaRPr lang="ru-RU"/>
          </a:p>
        </p:txBody>
      </p:sp>
      <p:sp>
        <p:nvSpPr>
          <p:cNvPr id="5" name="Прямоугольник с двумя усеченными соседними углами 4"/>
          <p:cNvSpPr/>
          <p:nvPr/>
        </p:nvSpPr>
        <p:spPr>
          <a:xfrm>
            <a:off x="336176" y="3492739"/>
            <a:ext cx="5599344" cy="2393674"/>
          </a:xfrm>
          <a:prstGeom prst="snip2SameRect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Основне призначення офіційно-ділового стилю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регулювати ділові стосунки в зазначених вище сферах та обслуговувати громадські потреби людей у типових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ситуаціях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с двумя усеченными соседними углами 5"/>
          <p:cNvSpPr/>
          <p:nvPr/>
        </p:nvSpPr>
        <p:spPr>
          <a:xfrm>
            <a:off x="6041328" y="3492738"/>
            <a:ext cx="5801049" cy="2393675"/>
          </a:xfrm>
          <a:prstGeom prst="snip2Same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Офіційно-діловий стиль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 стиль, який звернутий до інтелекту, до розуму, а не до почуттів, тому виділяється серед інших функціональних стилів своїми особливими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ознаками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с двумя усеченными соседними углами 21"/>
          <p:cNvSpPr/>
          <p:nvPr/>
        </p:nvSpPr>
        <p:spPr>
          <a:xfrm>
            <a:off x="3651979" y="117021"/>
            <a:ext cx="4721901" cy="988532"/>
          </a:xfrm>
          <a:prstGeom prst="snip2Same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Документ</a:t>
            </a:r>
            <a:endParaRPr lang="ru-RU" dirty="0"/>
          </a:p>
        </p:txBody>
      </p:sp>
      <p:sp>
        <p:nvSpPr>
          <p:cNvPr id="7" name="Прямоугольник с двумя усеченными соседними углами 6"/>
          <p:cNvSpPr/>
          <p:nvPr/>
        </p:nvSpPr>
        <p:spPr>
          <a:xfrm>
            <a:off x="134471" y="1297525"/>
            <a:ext cx="11813715" cy="2003241"/>
          </a:xfrm>
          <a:prstGeom prst="snip2Same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Офіційно-діловому стилю притаманне використання слів тільки в тих значеннях, котрі визначає норма загальнолітературного слововживання, а також значення, традиційні для ділових документів, які не порушують їх стилістичної єдності й відповідають загальній тенденції стандартизації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ділової мови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849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27985" y="1371207"/>
            <a:ext cx="8525815" cy="1325563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838200" y="2005012"/>
            <a:ext cx="10515600" cy="4351338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відсутність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співрозмовника в момент висловлювання думки, відсутність мовної ситуації;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завжди відома кількість співрозмовників, якісний склад аудиторії;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писемна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є вторинною щодо усної і спирається на усну як на своє джерело;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наявність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закріплення текстів за формами існування (не всі письмові тексти можуть озвучуватись, наприклад, паспорт);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Шолом Г.І.</a:t>
            </a:r>
            <a:endParaRPr lang="ru-RU" dirty="0"/>
          </a:p>
        </p:txBody>
      </p:sp>
      <p:sp>
        <p:nvSpPr>
          <p:cNvPr id="5" name="Прямоугольник с двумя усеченными соседними углами 4"/>
          <p:cNvSpPr/>
          <p:nvPr/>
        </p:nvSpPr>
        <p:spPr>
          <a:xfrm>
            <a:off x="1949824" y="203288"/>
            <a:ext cx="8765399" cy="1289336"/>
          </a:xfrm>
          <a:prstGeom prst="snip2Same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 писемної форми порівняно з усною такі: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7149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27985" y="1371207"/>
            <a:ext cx="8525815" cy="1325563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838200" y="2005012"/>
            <a:ext cx="10515600" cy="4351338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монологічний характер писемних текстів, потенційно необмежена кількість копій;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наявність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 графічних знаків, властивих тільки писемній формі;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спілкування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пряме, а опосередковане, що в свою чергу зумовлює ретельну роботу над добором засобів, їх уточнення, поліпшення, а звідси й сувора регламентація засобів та структури тексту, традиційність і консерватизм у структуруванні, доборі засобів.</a:t>
            </a:r>
          </a:p>
          <a:p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Шолом Г.І.</a:t>
            </a:r>
            <a:endParaRPr lang="ru-RU" dirty="0"/>
          </a:p>
        </p:txBody>
      </p:sp>
      <p:sp>
        <p:nvSpPr>
          <p:cNvPr id="5" name="Прямоугольник с двумя усеченными соседними углами 4"/>
          <p:cNvSpPr/>
          <p:nvPr/>
        </p:nvSpPr>
        <p:spPr>
          <a:xfrm>
            <a:off x="1949824" y="203288"/>
            <a:ext cx="8765399" cy="1289336"/>
          </a:xfrm>
          <a:prstGeom prst="snip2Same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 писемної форми порівняно з усною такі: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231906"/>
      </p:ext>
    </p:extLst>
  </p:cSld>
  <p:clrMapOvr>
    <a:masterClrMapping/>
  </p:clrMapOvr>
</p:sld>
</file>

<file path=ppt/theme/theme1.xml><?xml version="1.0" encoding="utf-8"?>
<a:theme xmlns:a="http://schemas.openxmlformats.org/drawingml/2006/main" name="Презентация4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Презентация4" id="{35E13BC7-C468-4B9E-9F65-87B43EE4A948}" vid="{99FEA341-2D82-4F02-A87E-06F9D10B7A99}"/>
    </a:ext>
  </a:extLst>
</a:theme>
</file>

<file path=ppt/theme/theme2.xml><?xml version="1.0" encoding="utf-8"?>
<a:theme xmlns:a="http://schemas.openxmlformats.org/drawingml/2006/main" name="2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Презентация4</Template>
  <TotalTime>8401</TotalTime>
  <Words>1370</Words>
  <Application>Microsoft Office PowerPoint</Application>
  <PresentationFormat>Широкоэкранный</PresentationFormat>
  <Paragraphs>202</Paragraphs>
  <Slides>29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29</vt:i4>
      </vt:variant>
    </vt:vector>
  </HeadingPairs>
  <TitlesOfParts>
    <vt:vector size="38" baseType="lpstr">
      <vt:lpstr>Arial</vt:lpstr>
      <vt:lpstr>Calibri</vt:lpstr>
      <vt:lpstr>Calibri Light</vt:lpstr>
      <vt:lpstr>Times New Roman</vt:lpstr>
      <vt:lpstr>Wingdings</vt:lpstr>
      <vt:lpstr>Презентация4</vt:lpstr>
      <vt:lpstr>2_Специальное оформление</vt:lpstr>
      <vt:lpstr>1_Специальное оформление</vt:lpstr>
      <vt:lpstr>Специальное оформление</vt:lpstr>
      <vt:lpstr>Стиль ділового листування. Логічні елементи тексту та порядок його викладення.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</vt:lpstr>
      <vt:lpstr> </vt:lpstr>
      <vt:lpstr>Презентация PowerPoint</vt:lpstr>
      <vt:lpstr>Презентация PowerPoint</vt:lpstr>
      <vt:lpstr>Рубрикація – це членування тексту на складові частини, графічне відокремлення однієї частини від іншої, а також використання заголовків, нумерації тощо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Правила набору тексту</vt:lpstr>
      <vt:lpstr>Правила набору тексту</vt:lpstr>
      <vt:lpstr>Правила набору тексту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Домашнє завдання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 Шолом</dc:creator>
  <cp:lastModifiedBy>Анна Шолом</cp:lastModifiedBy>
  <cp:revision>107</cp:revision>
  <dcterms:created xsi:type="dcterms:W3CDTF">2018-08-20T13:30:15Z</dcterms:created>
  <dcterms:modified xsi:type="dcterms:W3CDTF">2018-12-01T14:22:06Z</dcterms:modified>
</cp:coreProperties>
</file>