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696" r:id="rId3"/>
    <p:sldMasterId id="2147483684" r:id="rId4"/>
  </p:sldMasterIdLst>
  <p:notesMasterIdLst>
    <p:notesMasterId r:id="rId34"/>
  </p:notesMasterIdLst>
  <p:sldIdLst>
    <p:sldId id="290" r:id="rId5"/>
    <p:sldId id="291" r:id="rId6"/>
    <p:sldId id="335" r:id="rId7"/>
    <p:sldId id="342" r:id="rId8"/>
    <p:sldId id="343" r:id="rId9"/>
    <p:sldId id="292" r:id="rId10"/>
    <p:sldId id="336" r:id="rId11"/>
    <p:sldId id="337" r:id="rId12"/>
    <p:sldId id="344" r:id="rId13"/>
    <p:sldId id="294" r:id="rId14"/>
    <p:sldId id="295" r:id="rId15"/>
    <p:sldId id="322" r:id="rId16"/>
    <p:sldId id="327" r:id="rId17"/>
    <p:sldId id="338" r:id="rId18"/>
    <p:sldId id="321" r:id="rId19"/>
    <p:sldId id="339" r:id="rId20"/>
    <p:sldId id="300" r:id="rId21"/>
    <p:sldId id="345" r:id="rId22"/>
    <p:sldId id="340" r:id="rId23"/>
    <p:sldId id="341" r:id="rId24"/>
    <p:sldId id="347" r:id="rId25"/>
    <p:sldId id="346" r:id="rId26"/>
    <p:sldId id="348" r:id="rId27"/>
    <p:sldId id="288" r:id="rId28"/>
    <p:sldId id="334" r:id="rId29"/>
    <p:sldId id="276" r:id="rId30"/>
    <p:sldId id="332" r:id="rId31"/>
    <p:sldId id="333" r:id="rId32"/>
    <p:sldId id="274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99"/>
    <a:srgbClr val="FFFF99"/>
    <a:srgbClr val="99FF99"/>
    <a:srgbClr val="FF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7CD0F-D3A6-4367-A689-827AD3CD819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D4464-5DED-4E47-AFEB-085BE87E1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90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D4464-5DED-4E47-AFEB-085BE87E13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86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BB3D-D498-410D-94E9-19E0A08A1A11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42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650D-70CE-441E-93FB-7492E5E31DE0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89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C22D-B3ED-4388-B20F-81FFA7B9CC87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71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D8E1-491D-410A-BD53-C174F24FB4BE}" type="datetime1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63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86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62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797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64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52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059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73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A4F6-6C5B-457B-A153-D6B02C364149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35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691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011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6359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12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701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453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4379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818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59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52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B6D1-2B10-4808-8A21-BC0A2DF98893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92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6405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3906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778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86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20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0671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3612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1661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143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47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3982-CBE6-473D-B28E-184987276580}" type="datetime1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900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769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7704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7904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9149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8520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5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818-66BC-4D8E-B8C2-CD5505C089AC}" type="datetime1">
              <a:rPr lang="ru-RU" smtClean="0"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68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142-EC91-4FEE-99F7-2438B89DB774}" type="datetime1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6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DCB2-53EA-479D-8AA1-CC760163AB65}" type="datetime1">
              <a:rPr lang="ru-RU" smtClean="0"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1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B003-8205-4039-9AC9-E295C160B146}" type="datetime1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52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FA4-5DF8-4FBE-B85C-362795FB5A2A}" type="datetime1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22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20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9D8E1-491D-410A-BD53-C174F24FB4BE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04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2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7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4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49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9.jpeg"/><Relationship Id="rId7" Type="http://schemas.openxmlformats.org/officeDocument/2006/relationships/image" Target="../media/image1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gi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9.jpeg"/><Relationship Id="rId7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gif"/><Relationship Id="rId10" Type="http://schemas.openxmlformats.org/officeDocument/2006/relationships/image" Target="../media/image19.gif"/><Relationship Id="rId4" Type="http://schemas.openxmlformats.org/officeDocument/2006/relationships/image" Target="../media/image4.gif"/><Relationship Id="rId9" Type="http://schemas.openxmlformats.org/officeDocument/2006/relationships/image" Target="../media/image18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9969" y="2524259"/>
            <a:ext cx="10818253" cy="2535435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 ділового листування. Логічні елементи тексту та порядок його викладення.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Лента лицом вниз 4"/>
          <p:cNvSpPr/>
          <p:nvPr/>
        </p:nvSpPr>
        <p:spPr>
          <a:xfrm>
            <a:off x="4038600" y="993002"/>
            <a:ext cx="2853175" cy="819633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2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99992" y="0"/>
            <a:ext cx="8911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>
                    <a:alpha val="99000"/>
                  </a:srgb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електронного документообігу</a:t>
            </a:r>
          </a:p>
        </p:txBody>
      </p:sp>
    </p:spTree>
    <p:extLst>
      <p:ext uri="{BB962C8B-B14F-4D97-AF65-F5344CB8AC3E}">
        <p14:creationId xmlns:p14="http://schemas.microsoft.com/office/powerpoint/2010/main" val="219472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470395" y="249662"/>
            <a:ext cx="11241948" cy="5989322"/>
            <a:chOff x="470395" y="249662"/>
            <a:chExt cx="11241948" cy="5989322"/>
          </a:xfrm>
        </p:grpSpPr>
        <p:cxnSp>
          <p:nvCxnSpPr>
            <p:cNvPr id="8" name="Прямая со стрелкой 7"/>
            <p:cNvCxnSpPr>
              <a:stCxn id="11" idx="2"/>
            </p:cNvCxnSpPr>
            <p:nvPr/>
          </p:nvCxnSpPr>
          <p:spPr>
            <a:xfrm>
              <a:off x="5878459" y="1142227"/>
              <a:ext cx="3803423" cy="1966583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>
              <a:stCxn id="11" idx="2"/>
            </p:cNvCxnSpPr>
            <p:nvPr/>
          </p:nvCxnSpPr>
          <p:spPr>
            <a:xfrm>
              <a:off x="5878459" y="1142227"/>
              <a:ext cx="3776529" cy="3509013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>
              <a:stCxn id="11" idx="2"/>
            </p:cNvCxnSpPr>
            <p:nvPr/>
          </p:nvCxnSpPr>
          <p:spPr>
            <a:xfrm flipH="1">
              <a:off x="2649071" y="1142227"/>
              <a:ext cx="3229388" cy="3632252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 стрелкой 3"/>
            <p:cNvCxnSpPr>
              <a:stCxn id="11" idx="2"/>
              <a:endCxn id="54" idx="0"/>
            </p:cNvCxnSpPr>
            <p:nvPr/>
          </p:nvCxnSpPr>
          <p:spPr>
            <a:xfrm flipH="1">
              <a:off x="2749797" y="1142227"/>
              <a:ext cx="3128662" cy="2044508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Скругленный прямоугольник 10"/>
            <p:cNvSpPr/>
            <p:nvPr/>
          </p:nvSpPr>
          <p:spPr>
            <a:xfrm>
              <a:off x="3276926" y="249662"/>
              <a:ext cx="5203065" cy="89256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Діловий стиль визначають такі особливості</a:t>
              </a:r>
              <a:endPara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70395" y="1497044"/>
              <a:ext cx="4558805" cy="146130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Точність, послідовність і лаконічність викладу фактів, гранична чіткість у </a:t>
              </a:r>
              <a:r>
                <a:rPr lang="ru-RU" sz="2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висловленні</a:t>
              </a:r>
              <a:endPara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326239" y="1533720"/>
              <a:ext cx="4386104" cy="1424633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Наявність мовних зворотів, певна стандартизація податків і закінчень </a:t>
              </a:r>
              <a:r>
                <a:rPr lang="ru-RU" sz="2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en-US" sz="2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uk-UA" sz="2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кліше)</a:t>
              </a:r>
              <a:endPara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Прямая со стрелкой 34"/>
            <p:cNvCxnSpPr>
              <a:stCxn id="11" idx="2"/>
              <a:endCxn id="12" idx="0"/>
            </p:cNvCxnSpPr>
            <p:nvPr/>
          </p:nvCxnSpPr>
          <p:spPr>
            <a:xfrm flipH="1">
              <a:off x="2749798" y="1142227"/>
              <a:ext cx="3128661" cy="354817"/>
            </a:xfrm>
            <a:prstGeom prst="straightConnector1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>
              <a:stCxn id="11" idx="2"/>
              <a:endCxn id="13" idx="0"/>
            </p:cNvCxnSpPr>
            <p:nvPr/>
          </p:nvCxnSpPr>
          <p:spPr>
            <a:xfrm>
              <a:off x="5878459" y="1142227"/>
              <a:ext cx="3640832" cy="391493"/>
            </a:xfrm>
            <a:prstGeom prst="straightConnector1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Скругленный прямоугольник 53"/>
            <p:cNvSpPr/>
            <p:nvPr/>
          </p:nvSpPr>
          <p:spPr>
            <a:xfrm>
              <a:off x="556745" y="3186735"/>
              <a:ext cx="4386104" cy="146450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 реквізитів, які мають певну </a:t>
              </a:r>
              <a:r>
                <a:rPr lang="ru-RU" sz="2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черговість</a:t>
              </a:r>
              <a:endPara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7326239" y="3108810"/>
              <a:ext cx="4386104" cy="130182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Логічність і аргументованісгь </a:t>
              </a:r>
              <a:r>
                <a:rPr lang="ru-RU" sz="2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викладу</a:t>
              </a:r>
              <a:endPara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643096" y="4774479"/>
              <a:ext cx="4386104" cy="146450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 індивідуальних рис стилю</a:t>
              </a:r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7326239" y="4653992"/>
              <a:ext cx="4386104" cy="146450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Лексика здебільшого нейтральна, вживається в прямому </a:t>
              </a:r>
              <a:r>
                <a:rPr lang="ru-RU" sz="2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значенні</a:t>
              </a:r>
              <a:endPara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264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88814" y="1497544"/>
            <a:ext cx="2944196" cy="62153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Кліше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2253" y="2517718"/>
            <a:ext cx="2729587" cy="683515"/>
          </a:xfrm>
          <a:prstGeom prst="roundRect">
            <a:avLst/>
          </a:prstGeom>
          <a:solidFill>
            <a:srgbClr val="99FF99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93081" y="2528339"/>
            <a:ext cx="2848227" cy="697825"/>
          </a:xfrm>
          <a:prstGeom prst="roundRect">
            <a:avLst/>
          </a:prstGeom>
          <a:solidFill>
            <a:srgbClr val="99FF99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ускладнені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1501" y="3353972"/>
            <a:ext cx="3391093" cy="3215986"/>
          </a:xfrm>
          <a:prstGeom prst="roundRect">
            <a:avLst/>
          </a:prstGeom>
          <a:solidFill>
            <a:srgbClr val="CCFF99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мовні конструкції, що складаються з двох слів: 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з, відповідно до, вжити заходів, оголосити подяку, винести догану, брати участь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70954" y="3458784"/>
            <a:ext cx="3485338" cy="3080128"/>
          </a:xfrm>
          <a:prstGeom prst="roundRect">
            <a:avLst/>
          </a:prstGeom>
          <a:solidFill>
            <a:srgbClr val="CCFF99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більше двох слів: 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брати до уваги, згідно з оригіналом, брати активну участь, вжити суворих заходів, винести сувору догану тощо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>
            <a:stCxn id="6" idx="2"/>
            <a:endCxn id="8" idx="0"/>
          </p:cNvCxnSpPr>
          <p:nvPr/>
        </p:nvCxnSpPr>
        <p:spPr>
          <a:xfrm flipH="1">
            <a:off x="1957047" y="2119075"/>
            <a:ext cx="4103865" cy="398643"/>
          </a:xfrm>
          <a:prstGeom prst="straightConnector1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2"/>
            <a:endCxn id="9" idx="0"/>
          </p:cNvCxnSpPr>
          <p:nvPr/>
        </p:nvCxnSpPr>
        <p:spPr>
          <a:xfrm flipH="1">
            <a:off x="5517195" y="2119075"/>
            <a:ext cx="543717" cy="409264"/>
          </a:xfrm>
          <a:prstGeom prst="straightConnector1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828798" y="3201233"/>
            <a:ext cx="2" cy="152739"/>
          </a:xfrm>
          <a:prstGeom prst="straightConnector1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2"/>
            <a:endCxn id="11" idx="0"/>
          </p:cNvCxnSpPr>
          <p:nvPr/>
        </p:nvCxnSpPr>
        <p:spPr>
          <a:xfrm>
            <a:off x="5517195" y="3226164"/>
            <a:ext cx="96428" cy="232620"/>
          </a:xfrm>
          <a:prstGeom prst="straightConnector1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Заголовок 4"/>
          <p:cNvSpPr txBox="1">
            <a:spLocks/>
          </p:cNvSpPr>
          <p:nvPr/>
        </p:nvSpPr>
        <p:spPr>
          <a:xfrm>
            <a:off x="1734669" y="143196"/>
            <a:ext cx="9189479" cy="13255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Кліше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мовні конструкції, яким властиві постійний склад компонентів, їх порядок та усталене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звучання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96946" y="2503408"/>
            <a:ext cx="2848227" cy="697825"/>
          </a:xfrm>
          <a:prstGeom prst="roundRect">
            <a:avLst/>
          </a:prstGeom>
          <a:solidFill>
            <a:srgbClr val="99FF99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574652" y="3307977"/>
            <a:ext cx="4500807" cy="3307976"/>
          </a:xfrm>
          <a:prstGeom prst="roundRect">
            <a:avLst/>
          </a:prstGeom>
          <a:solidFill>
            <a:srgbClr val="CCFF99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у своїй структурі два простих кліше, які поєднані в один блок: 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 боротьби з організованою злочинністю, контроль за виконанням наказу залишаю за собою, наказ оголосити особовому складу академії тощо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Прямая со стрелкой 50"/>
          <p:cNvCxnSpPr>
            <a:stCxn id="32" idx="2"/>
            <a:endCxn id="40" idx="0"/>
          </p:cNvCxnSpPr>
          <p:nvPr/>
        </p:nvCxnSpPr>
        <p:spPr>
          <a:xfrm>
            <a:off x="9621060" y="3201233"/>
            <a:ext cx="203996" cy="10674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6" idx="2"/>
            <a:endCxn id="32" idx="0"/>
          </p:cNvCxnSpPr>
          <p:nvPr/>
        </p:nvCxnSpPr>
        <p:spPr>
          <a:xfrm>
            <a:off x="6060912" y="2119075"/>
            <a:ext cx="3560148" cy="38433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41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043359" y="1566185"/>
            <a:ext cx="10515600" cy="1325563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>
              <a:spcBef>
                <a:spcPts val="1000"/>
              </a:spcBef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Рубрикація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це членування тексту на складові частини, графічне відокремлення однієї частини від іншої, а також використання заголовків, нумерації тощо</a:t>
            </a: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535898" y="3269036"/>
            <a:ext cx="5560102" cy="166526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Рубрикація є зовнішнім вираженням композиційної будови ділового папера</a:t>
            </a: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6301159" y="3269036"/>
            <a:ext cx="5560102" cy="16652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складності рубрикації залежить від обсягу, тематики, призначення документа</a:t>
            </a: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2190676" y="5311588"/>
            <a:ext cx="8764250" cy="80432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Найпростіша рубрикація – поділ на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абзаци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3315949" y="129347"/>
            <a:ext cx="5841645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Формуляр документа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96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998259" y="6260167"/>
            <a:ext cx="4114800" cy="365125"/>
          </a:xfrm>
        </p:spPr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Прямоугольник с двумя усеченными соседними углами 3"/>
          <p:cNvSpPr/>
          <p:nvPr/>
        </p:nvSpPr>
        <p:spPr>
          <a:xfrm>
            <a:off x="3651979" y="117021"/>
            <a:ext cx="5478574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Вимоги до тексту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9482" y="3023970"/>
            <a:ext cx="11269990" cy="3601322"/>
          </a:xfrm>
          <a:prstGeom prst="roundRect">
            <a:avLst/>
          </a:prstGeom>
          <a:solidFill>
            <a:srgbClr val="FFFF99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тексту: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Достовірним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текст документа є тоді, коли викладені в ньому факти відображають справжній стан речей.</a:t>
            </a:r>
          </a:p>
          <a:p>
            <a:pPr algn="just"/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Точним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текст документа є тоді, коли в ньому не допускається подвійне тлумачення слів та висловів.</a:t>
            </a:r>
          </a:p>
          <a:p>
            <a:pPr algn="just"/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Доречним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текст, у якому мовні засоби відповідають меті, темі, логічному змістові, ситуації мовлення.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9482" y="1284827"/>
            <a:ext cx="11269990" cy="1597306"/>
          </a:xfrm>
          <a:prstGeom prst="roundRect">
            <a:avLst/>
          </a:prstGeom>
          <a:solidFill>
            <a:srgbClr val="CCFF99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є головним елементом документа, що містить сукупність речень, послідовно об’єднаних змістом і побудованих за правилами певної мовної системи</a:t>
            </a:r>
          </a:p>
        </p:txBody>
      </p:sp>
    </p:spTree>
    <p:extLst>
      <p:ext uri="{BB962C8B-B14F-4D97-AF65-F5344CB8AC3E}">
        <p14:creationId xmlns:p14="http://schemas.microsoft.com/office/powerpoint/2010/main" val="32681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998259" y="6260167"/>
            <a:ext cx="4114800" cy="365125"/>
          </a:xfrm>
        </p:spPr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Прямоугольник с двумя усеченными соседними углами 3"/>
          <p:cNvSpPr/>
          <p:nvPr/>
        </p:nvSpPr>
        <p:spPr>
          <a:xfrm>
            <a:off x="3651979" y="117021"/>
            <a:ext cx="5478574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Вимоги до тексту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5353" y="1245516"/>
            <a:ext cx="11398400" cy="3093228"/>
          </a:xfrm>
          <a:prstGeom prst="roundRect">
            <a:avLst/>
          </a:prstGeom>
          <a:solidFill>
            <a:srgbClr val="FFFF99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тексту: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Повним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називається такий текст документа, зміст якого вичерпує всі обставини справи.</a:t>
            </a:r>
          </a:p>
          <a:p>
            <a:pPr algn="just"/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Стислим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 текст, у якому відсутні зайві слова та смислові повтори, надмірно довгі міркування не по суті справи.</a:t>
            </a:r>
          </a:p>
          <a:p>
            <a:pPr algn="just"/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Переконливим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є такий текст, який веде до прийняття адресатом пропозиції або до виконання прохань, викладених у документі.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5059" y="4662861"/>
            <a:ext cx="11288694" cy="1597306"/>
          </a:xfrm>
          <a:prstGeom prst="roundRect">
            <a:avLst/>
          </a:prstGeom>
          <a:solidFill>
            <a:srgbClr val="CCFF99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є засобом відтворення зв’язного мовлення, тобто висловлювання, пов’язаного однією темою, основною думкою та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структурою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38600" y="1300474"/>
            <a:ext cx="4634753" cy="86498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складається з таких логічних елементів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5265" y="2318211"/>
            <a:ext cx="3181296" cy="864985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32632" y="2346082"/>
            <a:ext cx="4114799" cy="864985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673353" y="2360380"/>
            <a:ext cx="2998694" cy="864985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>
            <a:stCxn id="5" idx="2"/>
            <a:endCxn id="6" idx="0"/>
          </p:cNvCxnSpPr>
          <p:nvPr/>
        </p:nvCxnSpPr>
        <p:spPr>
          <a:xfrm flipH="1">
            <a:off x="2095913" y="2165459"/>
            <a:ext cx="4260064" cy="15275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355975" y="2190335"/>
            <a:ext cx="3897290" cy="19851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2"/>
            <a:endCxn id="7" idx="0"/>
          </p:cNvCxnSpPr>
          <p:nvPr/>
        </p:nvCxnSpPr>
        <p:spPr>
          <a:xfrm>
            <a:off x="6355977" y="2165459"/>
            <a:ext cx="34055" cy="18062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с двумя усеченными соседними углами 34"/>
          <p:cNvSpPr/>
          <p:nvPr/>
        </p:nvSpPr>
        <p:spPr>
          <a:xfrm>
            <a:off x="3402107" y="117021"/>
            <a:ext cx="5741894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Вимоги до тексту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84743" y="3395808"/>
            <a:ext cx="3159825" cy="2960542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зазначається привід, що став причиною укладання документа, викладається історія питання та інші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197726" y="3317388"/>
            <a:ext cx="4249705" cy="3038962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викладається суть питання: докази, пояснення, що супроводжуються цифровими розрахунками, посиланнями на законодавчі акти та інші матеріали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8673353" y="3395410"/>
            <a:ext cx="3159825" cy="2868917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формулюється мета заради якої складено документ</a:t>
            </a:r>
          </a:p>
        </p:txBody>
      </p:sp>
      <p:cxnSp>
        <p:nvCxnSpPr>
          <p:cNvPr id="20" name="Прямая со стрелкой 19"/>
          <p:cNvCxnSpPr>
            <a:stCxn id="6" idx="2"/>
            <a:endCxn id="51" idx="0"/>
          </p:cNvCxnSpPr>
          <p:nvPr/>
        </p:nvCxnSpPr>
        <p:spPr>
          <a:xfrm>
            <a:off x="2095913" y="3183196"/>
            <a:ext cx="68743" cy="21261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2"/>
            <a:endCxn id="52" idx="0"/>
          </p:cNvCxnSpPr>
          <p:nvPr/>
        </p:nvCxnSpPr>
        <p:spPr>
          <a:xfrm flipH="1">
            <a:off x="6322579" y="3211067"/>
            <a:ext cx="67453" cy="10632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8" idx="2"/>
            <a:endCxn id="53" idx="0"/>
          </p:cNvCxnSpPr>
          <p:nvPr/>
        </p:nvCxnSpPr>
        <p:spPr>
          <a:xfrm>
            <a:off x="10172700" y="3225365"/>
            <a:ext cx="80566" cy="17004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59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998259" y="6260167"/>
            <a:ext cx="4114800" cy="365125"/>
          </a:xfrm>
        </p:spPr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Прямоугольник с двумя усеченными соседними углами 3"/>
          <p:cNvSpPr/>
          <p:nvPr/>
        </p:nvSpPr>
        <p:spPr>
          <a:xfrm>
            <a:off x="3651979" y="117021"/>
            <a:ext cx="5478574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Вимоги до тексту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5058" y="1438835"/>
            <a:ext cx="11073541" cy="1438836"/>
          </a:xfrm>
          <a:prstGeom prst="roundRect">
            <a:avLst/>
          </a:prstGeom>
          <a:solidFill>
            <a:srgbClr val="FFFF99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складається з самого закінчення, називається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той, що містить інші логічні елементи, ‑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4206" y="3210952"/>
            <a:ext cx="11174393" cy="1818247"/>
          </a:xfrm>
          <a:prstGeom prst="roundRect">
            <a:avLst/>
          </a:prstGeom>
          <a:solidFill>
            <a:srgbClr val="CCFF99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змісту документів застосовується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прямий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(вступ, доказ та закінчення) чи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зворотній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(спочатку викладається закінчення, потім доказ, вступ відсутній) порядок розташування логічних елементів.</a:t>
            </a:r>
          </a:p>
        </p:txBody>
      </p:sp>
    </p:spTree>
    <p:extLst>
      <p:ext uri="{BB962C8B-B14F-4D97-AF65-F5344CB8AC3E}">
        <p14:creationId xmlns:p14="http://schemas.microsoft.com/office/powerpoint/2010/main" val="407338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743354"/>
            <a:ext cx="10515600" cy="5208775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й у певній послідовності розміщувати реквізити документа.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викладати від третьої особи: 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 ухвалила…, ректорат клопочеться….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Від першої особи викладаються заяви, автобіографії, службові записки, накази…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вживати образних висловів, емоційно забарвлених слів і синтаксичних конструкцій.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Уживати стійкі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сполучення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типу: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відповідно до, у зв’язку з, згідно з метою, в порядку.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4" name="Прямоугольник с двумя усеченными соседними углами 3"/>
          <p:cNvSpPr/>
          <p:nvPr/>
        </p:nvSpPr>
        <p:spPr>
          <a:xfrm>
            <a:off x="1801906" y="112716"/>
            <a:ext cx="9063317" cy="140680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Під час укладання тексту документа слід дотримуватися таких правил: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9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743354"/>
            <a:ext cx="10515600" cy="520877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Уживати синтаксичні конструкції типу: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доводимо до Вашого відома, що; нагадуємо Вам, що; підтверджуємо з вдячністю; у порядку надання матеріальної допомоги; у порядку обміну досвідом; у зв’язку з вказівкою; відповідно до попередньої домовленості; відповідно до Вашого прохання.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Дієприслівникові звороти вживати на початку речення: 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Враховуючи..., Беручи до уваги…, Розглянувши…, Вважаючи….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Уживати мовні засоби, що відповідають нормам літературної мови і зрозумілі для широкого кола читачів.</a:t>
            </a:r>
          </a:p>
          <a:p>
            <a:pPr algn="just"/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Прямоугольник с двумя усеченными соседними углами 3"/>
          <p:cNvSpPr/>
          <p:nvPr/>
        </p:nvSpPr>
        <p:spPr>
          <a:xfrm>
            <a:off x="1801906" y="112716"/>
            <a:ext cx="9063317" cy="140680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Під час укладання тексту документа слід дотримуватися таких правил: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9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743354"/>
            <a:ext cx="10515600" cy="5208775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Уживати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прямий порядок слів у реченнях: підмет - перед присудком; означення - перед означуваним словом; додатки - після керуючого слова; вставні слова – на початку речення.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Щоб не виявляти гостроти стосунків з партнером, слід замінити активну форму дієслова на пасивну: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вами ще не дана відповідь….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Якщо ж важливо вказати на конкретного виконавця, то слід вживати активну форму: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 підтверджує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…, університет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гарантує….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Уживати інфінітивні конструкції: 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 комісію…, затвердити пропозицію….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Прямоугольник с двумя усеченными соседними углами 3"/>
          <p:cNvSpPr/>
          <p:nvPr/>
        </p:nvSpPr>
        <p:spPr>
          <a:xfrm>
            <a:off x="1801906" y="112716"/>
            <a:ext cx="9063317" cy="140680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Під час укладання тексту документа слід дотримуватися таких правил: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768246" y="2519191"/>
            <a:ext cx="7161551" cy="1035337"/>
          </a:xfrm>
          <a:prstGeom prst="homePlate">
            <a:avLst/>
          </a:prstGeom>
          <a:solidFill>
            <a:srgbClr val="CCECFF"/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рубрикація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768246" y="1483854"/>
            <a:ext cx="5887387" cy="103533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кліше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768246" y="4650801"/>
            <a:ext cx="9305144" cy="1035337"/>
          </a:xfrm>
          <a:prstGeom prst="homePlate">
            <a:avLst/>
          </a:prstGeom>
          <a:solidFill>
            <a:srgbClr val="CCECFF"/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офіційно-діловий стиль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768246" y="5686138"/>
            <a:ext cx="10238282" cy="103533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uk-UA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ризначення офіційно-ділового стилю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768246" y="3584996"/>
            <a:ext cx="8210862" cy="103533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укладання тексту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3651979" y="117021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Дізнаєтесь: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22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743354"/>
            <a:ext cx="10515600" cy="5208775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розпорядчих документах слід вживати дієслівні конструкції у формі наказового способу: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наказую, пропоную.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скорочення слів, складноскорочені слова й абревіатури, які пишуться у справочинстві, за загальними правилами: 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р-н, обл., км, напр., канд. філол. наук.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 перевагу простим реченням. Використовувати форми ввічливості за допомогою слів: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шановний, високошановний, вельмишановний….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Прямоугольник с двумя усеченными соседними углами 3"/>
          <p:cNvSpPr/>
          <p:nvPr/>
        </p:nvSpPr>
        <p:spPr>
          <a:xfrm>
            <a:off x="1801906" y="112716"/>
            <a:ext cx="9063317" cy="140680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Під час укладання тексту документа слід дотримуватися таких правил: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2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42333" y="1748909"/>
            <a:ext cx="10907332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Пробіл слід робити : 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після, а не до коми, крапки, крапки з комою,  двокрапки, тире, знака оклику, знака питання, три крапки, а також дужки, яка закриває, і «лапок» , що закривають;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до, а не після дужки, яка відкриває, «лапок» , що відкривають , і крапок на початку речення;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і після довгого тире.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ставиться пробіл між ду</a:t>
            </a: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кою чи «лапками» та будь - яким іншим розділовим знаком, крім довгого тире.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77547" y="171415"/>
            <a:ext cx="7036905" cy="1359384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Правила набору тексту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223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20361" y="2164149"/>
            <a:ext cx="10907332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Нерозривний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пробіл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Ctrl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Shift+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пробіл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ставиться :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 ініціалами та прізвищем;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 географічних скорочень( м. Київ);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 знаками (№) і параграфа та числами, які до них належать;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всередині такого скорочення , як і т.д.;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  внутрішньотекстовими пунктами й інформацією, яка йди після них ( приклад, 1) підручник із морфології ; а) між підметом і присудком);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77547" y="171415"/>
            <a:ext cx="7036905" cy="1359384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Правила набору тексту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538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74908" y="1860708"/>
            <a:ext cx="10907332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Нерозривний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пробіл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Ctrl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Shift+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пробіл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ставиться :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 числами і одиницями виміру, які до них належать (наприклад  20 кг), а також це стосується і дат ( наприклад, ХХ ст.., 2002р. );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 довгим тире в середині речення ( цей розділовий знак відділяється пробілами з обох боків – нерозривним  ліворуч і звичайним праворуч);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 класами багатозначних чисел, починаючи з п’ятизначних ;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 однобуквених прийменників та сполучників, особливо на початку речення чи в заголовку.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77547" y="171415"/>
            <a:ext cx="7036905" cy="1359384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Правила набору тексту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1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1022106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текстовий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процесор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 згідно стандартів:  ліве – 30 мм, праве – 20 мм, верхнє – 20 мм, нижнє – 20 мм., міжрядковий інтервал 1,5 см.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шрифту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14,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шрифт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Times New Roman.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Надруку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оформ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службові листи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згідно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 зразків.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2812530" y="117021"/>
            <a:ext cx="6946067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Відпрацьовуємо навички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9296" y="1254497"/>
            <a:ext cx="11333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</a:t>
            </a:r>
            <a:r>
              <a:rPr lang="uk-UA" sz="32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2155707" y="214798"/>
            <a:ext cx="6946067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Відпрацьовуємо навички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6265" y="1382717"/>
            <a:ext cx="1133340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 2.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Доповніть відсутні реквізити і оформіть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Шановний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Іване Степановичу!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Просимо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надіслати пакет документів щодо умов проведення загальнодержавної спартакіади серед вищих навчальних закладів 2003  року.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10 с. в 1 пр.: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та стан спортивної бази;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і характеристика спортивних секцій;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студентів-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розрядників, призерів.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 повагою </a:t>
            </a:r>
          </a:p>
          <a:p>
            <a:pPr algn="ctr"/>
            <a:endParaRPr lang="uk-UA" sz="2800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95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062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085" y="2137108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842" y="2139817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04" y="4473018"/>
            <a:ext cx="757751" cy="28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07396" y="5050297"/>
            <a:ext cx="3776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Рубрикація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29" y="2374602"/>
            <a:ext cx="1095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2686" y="2191632"/>
            <a:ext cx="1457325" cy="1905000"/>
          </a:xfrm>
          <a:prstGeom prst="rect">
            <a:avLst/>
          </a:prstGeom>
        </p:spPr>
      </p:pic>
      <p:pic>
        <p:nvPicPr>
          <p:cNvPr id="1028" name="Picture 4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637" y="227935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ÑÐµÐ±ÑÑÐ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106" y="2087589"/>
            <a:ext cx="16287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672455" y="4288353"/>
            <a:ext cx="1170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sz="3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2=И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03551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062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2260236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036140" y="5050297"/>
            <a:ext cx="3447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0" name="Picture 8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343" y="2404128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383" y="232167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692" y="2374536"/>
            <a:ext cx="1905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383" y="2404128"/>
            <a:ext cx="1905000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ÑÐµÐ±ÑÑÐ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9428" y="231840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759" y="4318649"/>
            <a:ext cx="1003118" cy="382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817878" y="4144373"/>
            <a:ext cx="11323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1=М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19146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062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437" y="2015019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768935" y="5050297"/>
            <a:ext cx="4715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Діловий стиль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0" name="Picture 8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617" y="1855932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26" y="4031983"/>
            <a:ext cx="784613" cy="29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562926" y="3885099"/>
            <a:ext cx="94929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ru-RU" sz="3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=И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074" name="Picture 2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09" y="220167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746" y="1970837"/>
            <a:ext cx="10382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ÑÐµÐ±ÑÑÐ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12" y="2046432"/>
            <a:ext cx="1238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954" y="184758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ÑÐµÐ±ÑÑÐ¸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069" y="2254671"/>
            <a:ext cx="19050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ÑÐµÐ±ÑÑÐ¸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2005369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96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720402" y="206934"/>
            <a:ext cx="6751195" cy="10193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Домашнє 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 текст ділового листа до фірми «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BRAIN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 та виписати 5 простих, 5 ускладнених та 5 складних кліше.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ChangeArrowheads="1"/>
          </p:cNvSpPr>
          <p:nvPr/>
        </p:nvSpPr>
        <p:spPr bwMode="auto">
          <a:xfrm>
            <a:off x="1352283" y="1428287"/>
            <a:ext cx="1025158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Творча робота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	Пояснити значення слова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«діловий»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поданий словосполученнях методом добору до кожного з них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синонімів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Rectangle 15"/>
          <p:cNvSpPr>
            <a:spLocks noChangeArrowheads="1"/>
          </p:cNvSpPr>
          <p:nvPr/>
        </p:nvSpPr>
        <p:spPr bwMode="auto">
          <a:xfrm>
            <a:off x="1524001" y="501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517604"/>
              </p:ext>
            </p:extLst>
          </p:nvPr>
        </p:nvGraphicFramePr>
        <p:xfrm>
          <a:off x="1352283" y="3041881"/>
          <a:ext cx="9984348" cy="3282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2174"/>
                <a:gridCol w="4992174"/>
              </a:tblGrid>
              <a:tr h="574663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Діловий стиль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Ділова бесіда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574663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Ділова пропозиція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Діловий лист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574663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Діловий вигляд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Ділова зустріч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574663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Ділові відносини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Ділові папери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983736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Ділові кола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Ділова людина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2153023" y="117021"/>
            <a:ext cx="8562200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Актуалізація опорних знань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21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487113"/>
              </p:ext>
            </p:extLst>
          </p:nvPr>
        </p:nvGraphicFramePr>
        <p:xfrm>
          <a:off x="324223" y="1673212"/>
          <a:ext cx="1132093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8816"/>
                <a:gridCol w="7662114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Діловий стиль 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авторитетний стиль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Ділова пропозиція 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вагома, розумна, важлива, бізнес – проект, угода, запрошення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Діловий вигляд 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професійний, офіційний, суворий, стриманий, імідж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Ділові відносини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практичні, серйозні, процесуальні, фахові,</a:t>
                      </a:r>
                      <a:r>
                        <a:rPr lang="uk-UA" sz="2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корпоративні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Ділові кола 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активні, фахові, об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єднання людей, керівний склад, ділове середовище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2153023" y="203288"/>
            <a:ext cx="8562200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Актуалізація опорних знань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3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498168"/>
              </p:ext>
            </p:extLst>
          </p:nvPr>
        </p:nvGraphicFramePr>
        <p:xfrm>
          <a:off x="324222" y="1755090"/>
          <a:ext cx="11441953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1298"/>
                <a:gridCol w="83206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Ділова бесіда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організована, з визначених питань, нарада, семінар</a:t>
                      </a:r>
                      <a:r>
                        <a:rPr lang="uk-UA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переговори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Діловий лист 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спеціальний, лист-пропозиція, нота, вірча грамота, комюніке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Ділова зустріч 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вирішальна, загострена, партнерська, прес-конференція, бріфінг, збори акціонерів, симпозіум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Ділові папери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важливі, офіційні документи, договори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Ділова людина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зайнята, офісна, освічена, бізнесмен, політик, банкір, директор, професіонал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2153023" y="203288"/>
            <a:ext cx="8562200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Актуалізація опорних знань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763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431691" y="1519707"/>
            <a:ext cx="5027696" cy="1936188"/>
          </a:xfrm>
          <a:prstGeom prst="snip2Same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Офіційно-діловий стиль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це такий стиль, який обслуговує сферу офіційних ділових відносин переважно в письмовій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5903259" y="1346621"/>
            <a:ext cx="6010835" cy="3073540"/>
          </a:xfrm>
          <a:prstGeom prst="snip2Same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Ділові папери бувають різноманітні за жанром і змістом, за обсягом і мовним вираженням. Більшість ділових паперів за своїм змістом зв’язані з діловою сферою спілкування, тож у мові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 документа індивідуально-особистий аспект не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с двумя усеченными соседними углами 21"/>
          <p:cNvSpPr/>
          <p:nvPr/>
        </p:nvSpPr>
        <p:spPr>
          <a:xfrm>
            <a:off x="3651979" y="117021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Документ</a:t>
            </a:r>
            <a:endParaRPr lang="ru-RU" dirty="0"/>
          </a:p>
        </p:txBody>
      </p:sp>
      <p:sp>
        <p:nvSpPr>
          <p:cNvPr id="7" name="Прямоугольник с двумя усеченными соседними углами 6"/>
          <p:cNvSpPr/>
          <p:nvPr/>
        </p:nvSpPr>
        <p:spPr>
          <a:xfrm>
            <a:off x="431691" y="3696961"/>
            <a:ext cx="5027696" cy="2418322"/>
          </a:xfrm>
          <a:prstGeom prst="snip2Same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Мові ділових паперів властива стилістична строгість, об’єктивність викладу. В офіційно-діловому стилі не повинно емоційності та суб’єктивної оцінки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с двумя усеченными соседними углами 7"/>
          <p:cNvSpPr/>
          <p:nvPr/>
        </p:nvSpPr>
        <p:spPr>
          <a:xfrm>
            <a:off x="5903258" y="4602724"/>
            <a:ext cx="6010835" cy="1340876"/>
          </a:xfrm>
          <a:prstGeom prst="snip2Same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Характерною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особливістю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офіційно-ділового стилю є використання слів у їх конкретному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значенні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93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36176" y="3492739"/>
            <a:ext cx="5599344" cy="2393674"/>
          </a:xfrm>
          <a:prstGeom prst="snip2Same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призначення офіційно-ділового стилю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регулювати ділові стосунки в зазначених вище сферах та обслуговувати громадські потреби людей у типових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6041328" y="3492738"/>
            <a:ext cx="5801049" cy="2393675"/>
          </a:xfrm>
          <a:prstGeom prst="snip2Same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Офіційно-діловий стиль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стиль, який звернутий до інтелекту, до розуму, а не до почуттів, тому виділяється серед інших функціональних стилів своїми особливими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с двумя усеченными соседними углами 21"/>
          <p:cNvSpPr/>
          <p:nvPr/>
        </p:nvSpPr>
        <p:spPr>
          <a:xfrm>
            <a:off x="3651979" y="117021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Документ</a:t>
            </a:r>
            <a:endParaRPr lang="ru-RU" dirty="0"/>
          </a:p>
        </p:txBody>
      </p:sp>
      <p:sp>
        <p:nvSpPr>
          <p:cNvPr id="7" name="Прямоугольник с двумя усеченными соседними углами 6"/>
          <p:cNvSpPr/>
          <p:nvPr/>
        </p:nvSpPr>
        <p:spPr>
          <a:xfrm>
            <a:off x="134471" y="1297525"/>
            <a:ext cx="11813715" cy="2003241"/>
          </a:xfrm>
          <a:prstGeom prst="snip2Same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Офіційно-діловому стилю притаманне використання слів тільки в тих значеннях, котрі визначає норма загальнолітературного слововживання, а також значення, традиційні для ділових документів, які не порушують їх стилістичної єдності й відповідають загальній тенденції стандартизації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ділової мови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27985" y="1371207"/>
            <a:ext cx="8525815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співрозмовника в момент висловлювання думки, відсутність мовної ситуації;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 відома кількість співрозмовників, якісний склад аудиторії;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є вторинною щодо усної і спирається на усну як на своє джерело;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 текстів за формами існування (не всі письмові тексти можуть озвучуватись, наприклад, паспорт);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1949824" y="203288"/>
            <a:ext cx="8765399" cy="1289336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писемної форми порівняно з усною такі: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14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27985" y="1371207"/>
            <a:ext cx="8525815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монологічний характер писемних текстів, потенційно необмежена кількість копій;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графічних знаків, властивих тільки писемній формі;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пряме, а опосередковане, що в свою чергу зумовлює ретельну роботу над добором засобів, їх уточнення, поліпшення, а звідси й сувора регламентація засобів та структури тексту, традиційність і консерватизм у структуруванні, доборі засобів.</a:t>
            </a:r>
          </a:p>
          <a:p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1949824" y="203288"/>
            <a:ext cx="8765399" cy="1289336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писемної форми порівняно з усною такі: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31906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4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4" id="{35E13BC7-C468-4B9E-9F65-87B43EE4A948}" vid="{99FEA341-2D82-4F02-A87E-06F9D10B7A99}"/>
    </a:ext>
  </a:extLst>
</a:theme>
</file>

<file path=ppt/theme/theme2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Презентация4</Template>
  <TotalTime>8401</TotalTime>
  <Words>1370</Words>
  <Application>Microsoft Office PowerPoint</Application>
  <PresentationFormat>Широкоэкранный</PresentationFormat>
  <Paragraphs>202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Wingdings</vt:lpstr>
      <vt:lpstr>Презентация4</vt:lpstr>
      <vt:lpstr>2_Специальное оформление</vt:lpstr>
      <vt:lpstr>1_Специальное оформление</vt:lpstr>
      <vt:lpstr>Специальное оформление</vt:lpstr>
      <vt:lpstr>Стиль ділового листування. Логічні елементи тексту та порядок його викладення.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  <vt:lpstr>Презентация PowerPoint</vt:lpstr>
      <vt:lpstr>Презентация PowerPoint</vt:lpstr>
      <vt:lpstr>Рубрикація – це членування тексту на складові частини, графічне відокремлення однієї частини від іншої, а також використання заголовків, нумерації тощо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набору тексту</vt:lpstr>
      <vt:lpstr>Правила набору тексту</vt:lpstr>
      <vt:lpstr>Правила набору тексту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Домашнє завдання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Шолом</dc:creator>
  <cp:lastModifiedBy>Анна Шолом</cp:lastModifiedBy>
  <cp:revision>107</cp:revision>
  <dcterms:created xsi:type="dcterms:W3CDTF">2018-08-20T13:30:15Z</dcterms:created>
  <dcterms:modified xsi:type="dcterms:W3CDTF">2018-12-01T14:22:06Z</dcterms:modified>
</cp:coreProperties>
</file>