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71" r:id="rId11"/>
    <p:sldId id="264" r:id="rId12"/>
    <p:sldId id="266" r:id="rId13"/>
    <p:sldId id="263" r:id="rId14"/>
    <p:sldId id="265" r:id="rId15"/>
    <p:sldId id="267" r:id="rId16"/>
    <p:sldId id="268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BDB9CB-7BE7-4D03-9B13-CF8864516309}" type="datetimeFigureOut">
              <a:rPr lang="uk-UA" smtClean="0"/>
              <a:pPr/>
              <a:t>03.03.2017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B371DA-6133-498E-8B08-EC96DBC5F57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Завдання  з фізики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8 клас </a:t>
            </a:r>
          </a:p>
          <a:p>
            <a:r>
              <a:rPr lang="uk-UA" dirty="0" smtClean="0"/>
              <a:t>Тема  Механічна робота . Енергія.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752034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Розв'язування </a:t>
            </a:r>
            <a:br>
              <a:rPr lang="uk-UA" sz="7200" dirty="0" smtClean="0"/>
            </a:br>
            <a:r>
              <a:rPr lang="uk-UA" sz="7200" dirty="0" smtClean="0"/>
              <a:t>задач</a:t>
            </a:r>
            <a:endParaRPr lang="uk-UA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Хто швидше ?!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І група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ІІ група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1 кДж = ?</a:t>
            </a:r>
          </a:p>
          <a:p>
            <a:r>
              <a:rPr lang="uk-UA" dirty="0" smtClean="0"/>
              <a:t>1 </a:t>
            </a:r>
            <a:r>
              <a:rPr lang="uk-UA" dirty="0" err="1" smtClean="0"/>
              <a:t>МДж=</a:t>
            </a:r>
            <a:r>
              <a:rPr lang="uk-UA" dirty="0" smtClean="0"/>
              <a:t> ?</a:t>
            </a:r>
          </a:p>
          <a:p>
            <a:r>
              <a:rPr lang="uk-UA" dirty="0" smtClean="0"/>
              <a:t>1 </a:t>
            </a:r>
            <a:r>
              <a:rPr lang="uk-UA" dirty="0" err="1" smtClean="0"/>
              <a:t>мВт=</a:t>
            </a:r>
            <a:r>
              <a:rPr lang="uk-UA" dirty="0" smtClean="0"/>
              <a:t> ?</a:t>
            </a:r>
          </a:p>
          <a:p>
            <a:r>
              <a:rPr lang="uk-UA" dirty="0" smtClean="0"/>
              <a:t>1 </a:t>
            </a:r>
            <a:r>
              <a:rPr lang="uk-UA" dirty="0" err="1" smtClean="0"/>
              <a:t>МВт=</a:t>
            </a:r>
            <a:r>
              <a:rPr lang="uk-UA" dirty="0" smtClean="0"/>
              <a:t>?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1 </a:t>
            </a:r>
            <a:r>
              <a:rPr lang="uk-UA" dirty="0" err="1" smtClean="0"/>
              <a:t>мДж</a:t>
            </a:r>
            <a:r>
              <a:rPr lang="uk-UA" dirty="0" smtClean="0"/>
              <a:t> = ?</a:t>
            </a:r>
          </a:p>
          <a:p>
            <a:r>
              <a:rPr lang="uk-UA" dirty="0" smtClean="0"/>
              <a:t>1 </a:t>
            </a:r>
            <a:r>
              <a:rPr lang="uk-UA" dirty="0" err="1" smtClean="0"/>
              <a:t>гДж</a:t>
            </a:r>
            <a:r>
              <a:rPr lang="uk-UA" dirty="0" smtClean="0"/>
              <a:t> =?</a:t>
            </a:r>
          </a:p>
          <a:p>
            <a:r>
              <a:rPr lang="uk-UA" dirty="0" smtClean="0"/>
              <a:t>1 кВт =?</a:t>
            </a:r>
          </a:p>
          <a:p>
            <a:r>
              <a:rPr lang="uk-UA" dirty="0" smtClean="0"/>
              <a:t>1 </a:t>
            </a:r>
            <a:r>
              <a:rPr lang="uk-UA" dirty="0" err="1" smtClean="0"/>
              <a:t>МДж=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Зразки розв'язування задач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/>
          <a:lstStyle/>
          <a:p>
            <a:r>
              <a:rPr lang="uk-UA" dirty="0" smtClean="0"/>
              <a:t>Задача </a:t>
            </a:r>
          </a:p>
          <a:p>
            <a:r>
              <a:rPr lang="uk-UA" dirty="0" smtClean="0"/>
              <a:t>Скільки часу повинен працювати насос потужністю 50 кВт, щоб із шахти глибиною 200 м відкачати воду , об'єм якої 150 м²?</a:t>
            </a:r>
          </a:p>
          <a:p>
            <a:pPr>
              <a:buNone/>
            </a:pPr>
            <a:r>
              <a:rPr lang="en-US" sz="1800" i="1" dirty="0" smtClean="0"/>
              <a:t>N=50 </a:t>
            </a:r>
            <a:r>
              <a:rPr lang="uk-UA" sz="1800" i="1" dirty="0" smtClean="0"/>
              <a:t>кВт=50000 Вт      </a:t>
            </a:r>
            <a:r>
              <a:rPr lang="en-US" sz="1800" i="1" dirty="0" smtClean="0"/>
              <a:t>N=A/t                 </a:t>
            </a:r>
            <a:r>
              <a:rPr lang="en-US" sz="1800" i="1" dirty="0" err="1" smtClean="0"/>
              <a:t>t</a:t>
            </a:r>
            <a:r>
              <a:rPr lang="en-US" sz="1800" i="1" dirty="0" smtClean="0"/>
              <a:t>= 1000·150·10·200/50000=</a:t>
            </a:r>
            <a:endParaRPr lang="uk-UA" sz="1800" i="1" dirty="0" smtClean="0"/>
          </a:p>
          <a:p>
            <a:pPr>
              <a:buNone/>
            </a:pPr>
            <a:r>
              <a:rPr lang="en-US" sz="1800" i="1" dirty="0" smtClean="0"/>
              <a:t>s=200</a:t>
            </a:r>
            <a:r>
              <a:rPr lang="uk-UA" sz="1800" i="1" dirty="0" smtClean="0"/>
              <a:t>м</a:t>
            </a:r>
            <a:r>
              <a:rPr lang="en-US" sz="1800" i="1" dirty="0" smtClean="0"/>
              <a:t>                        t=A/N                    = 6000 (c) ≈ 1</a:t>
            </a:r>
            <a:r>
              <a:rPr lang="uk-UA" sz="1800" i="1" dirty="0" smtClean="0"/>
              <a:t>,7 (</a:t>
            </a:r>
            <a:r>
              <a:rPr lang="uk-UA" sz="1800" i="1" dirty="0" err="1" smtClean="0"/>
              <a:t>год</a:t>
            </a:r>
            <a:r>
              <a:rPr lang="uk-UA" sz="1800" i="1" dirty="0" smtClean="0"/>
              <a:t>).</a:t>
            </a:r>
          </a:p>
          <a:p>
            <a:pPr>
              <a:buNone/>
            </a:pPr>
            <a:r>
              <a:rPr lang="en-US" sz="1800" i="1" dirty="0" smtClean="0"/>
              <a:t>V</a:t>
            </a:r>
            <a:r>
              <a:rPr lang="ru-RU" sz="1800" i="1" dirty="0" smtClean="0"/>
              <a:t>=150</a:t>
            </a:r>
            <a:r>
              <a:rPr lang="uk-UA" sz="1800" i="1" dirty="0" smtClean="0"/>
              <a:t>м³</a:t>
            </a:r>
            <a:r>
              <a:rPr lang="en-US" sz="1800" i="1" dirty="0" smtClean="0"/>
              <a:t>                       A=Fs</a:t>
            </a:r>
          </a:p>
          <a:p>
            <a:pPr>
              <a:buNone/>
            </a:pPr>
            <a:r>
              <a:rPr lang="el-GR" sz="1800" i="1" dirty="0" smtClean="0"/>
              <a:t>ρ</a:t>
            </a:r>
            <a:r>
              <a:rPr lang="en-US" sz="1800" i="1" dirty="0" smtClean="0"/>
              <a:t>=1000</a:t>
            </a:r>
            <a:r>
              <a:rPr lang="uk-UA" sz="1800" i="1" dirty="0" smtClean="0"/>
              <a:t>кг/м³</a:t>
            </a:r>
            <a:r>
              <a:rPr lang="en-US" sz="1800" i="1" dirty="0" smtClean="0"/>
              <a:t>                F=mg</a:t>
            </a:r>
          </a:p>
          <a:p>
            <a:pPr>
              <a:buNone/>
            </a:pPr>
            <a:r>
              <a:rPr lang="en-US" sz="1800" i="1" dirty="0" smtClean="0"/>
              <a:t>                                    m=</a:t>
            </a:r>
            <a:r>
              <a:rPr lang="el-GR" sz="1800" i="1" dirty="0" smtClean="0"/>
              <a:t>ρ</a:t>
            </a:r>
            <a:r>
              <a:rPr lang="en-US" sz="1800" i="1" dirty="0" smtClean="0"/>
              <a:t>V</a:t>
            </a:r>
          </a:p>
          <a:p>
            <a:pPr>
              <a:buNone/>
            </a:pPr>
            <a:r>
              <a:rPr lang="en-US" sz="1800" i="1" dirty="0" smtClean="0"/>
              <a:t>                                    t=Fs/N</a:t>
            </a:r>
          </a:p>
          <a:p>
            <a:pPr>
              <a:buNone/>
            </a:pPr>
            <a:r>
              <a:rPr lang="en-US" sz="1800" i="1" dirty="0" smtClean="0"/>
              <a:t>     t - ?                         t= mgs /N</a:t>
            </a:r>
          </a:p>
          <a:p>
            <a:pPr>
              <a:buNone/>
            </a:pPr>
            <a:r>
              <a:rPr lang="en-US" sz="1800" i="1" dirty="0" smtClean="0"/>
              <a:t>                                    t=  </a:t>
            </a:r>
            <a:r>
              <a:rPr lang="el-GR" sz="1800" i="1" dirty="0" smtClean="0"/>
              <a:t>ρ</a:t>
            </a:r>
            <a:r>
              <a:rPr lang="en-US" sz="1800" i="1" dirty="0" err="1" smtClean="0"/>
              <a:t>Vgs</a:t>
            </a:r>
            <a:r>
              <a:rPr lang="en-US" sz="1800" i="1" dirty="0" smtClean="0"/>
              <a:t>/N                   </a:t>
            </a:r>
            <a:endParaRPr lang="uk-UA" sz="1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4786322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215208" y="4999842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3000364" y="4857760"/>
            <a:ext cx="292895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Розв'язати задачі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І група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ІІ група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1.Визначте роботу , виконану підйомним краном при рівномірному підйомі тіла масою 4 т на висоту 5 м 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Сила тяги трактора під час оранки дорівнює 10 </a:t>
            </a:r>
            <a:r>
              <a:rPr lang="uk-UA" dirty="0" err="1" smtClean="0"/>
              <a:t>кН</a:t>
            </a:r>
            <a:r>
              <a:rPr lang="uk-UA" dirty="0" smtClean="0"/>
              <a:t>, а його швидкість – 7 км/год. Яку роботу виконає трактор за 6 </a:t>
            </a:r>
            <a:r>
              <a:rPr lang="uk-UA" dirty="0" err="1" smtClean="0"/>
              <a:t>год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Розв'яжіть задачу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Робота в парах 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smtClean="0"/>
              <a:t>Робота в парах</a:t>
            </a:r>
            <a:endParaRPr lang="uk-UA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1. Яку потужність розвиває штангіст , якщо штангу масою 125 кг він піднімає на висоту 150 см за 0,5 с ?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1. Із греблі висотою 25 м за 10 </a:t>
            </a:r>
            <a:r>
              <a:rPr lang="uk-UA" dirty="0" err="1" smtClean="0"/>
              <a:t>хв</a:t>
            </a:r>
            <a:r>
              <a:rPr lang="uk-UA" dirty="0" smtClean="0"/>
              <a:t> падає 400 т води. Яка потужність розвивається при цьому 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Експериментальна  задача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Перша група</a:t>
            </a:r>
          </a:p>
          <a:p>
            <a:r>
              <a:rPr lang="uk-UA" dirty="0" smtClean="0"/>
              <a:t>За допомогою важеля визначити довжину короткого плеча, до якого прикладена сила 3 Н , якщо до більшого плеча прикладена сила 2 Н , а відстань до нього 12 см 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3857628"/>
            <a:ext cx="521497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Равнобедренный треугольник 4"/>
          <p:cNvSpPr/>
          <p:nvPr/>
        </p:nvSpPr>
        <p:spPr>
          <a:xfrm flipH="1" flipV="1">
            <a:off x="3714744" y="3286124"/>
            <a:ext cx="214314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179489" y="4392619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28728" y="4786322"/>
            <a:ext cx="28575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4464843" y="3464719"/>
            <a:ext cx="357190" cy="1571636"/>
          </a:xfrm>
          <a:prstGeom prst="leftBrace">
            <a:avLst>
              <a:gd name="adj1" fmla="val 66847"/>
              <a:gd name="adj2" fmla="val 483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2536017" y="3107529"/>
            <a:ext cx="357190" cy="2286016"/>
          </a:xfrm>
          <a:prstGeom prst="leftBrace">
            <a:avLst>
              <a:gd name="adj1" fmla="val 129018"/>
              <a:gd name="adj2" fmla="val 483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Експериментальна задача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Друга група</a:t>
            </a:r>
          </a:p>
          <a:p>
            <a:r>
              <a:rPr lang="uk-UA" dirty="0" smtClean="0"/>
              <a:t>Визначити ККД похилої площини , нахил якої до горизонту становить 30°</a:t>
            </a:r>
            <a:endParaRPr lang="uk-UA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785918" y="3286124"/>
            <a:ext cx="4857784" cy="185738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 rot="1423141">
            <a:off x="3851269" y="3725787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Теоретичні питання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Які умови необхідні для виконання механічної роботи?</a:t>
            </a:r>
          </a:p>
          <a:p>
            <a:r>
              <a:rPr lang="uk-UA" dirty="0" smtClean="0"/>
              <a:t>Хто виконує більшу роботу за той же час : людина з лопатою чи трактор ?</a:t>
            </a:r>
          </a:p>
          <a:p>
            <a:r>
              <a:rPr lang="uk-UA" dirty="0" smtClean="0"/>
              <a:t>Що таке важіль ? Що таке плече важеля ?</a:t>
            </a:r>
          </a:p>
          <a:p>
            <a:r>
              <a:rPr lang="uk-UA" dirty="0" smtClean="0"/>
              <a:t>Сформулювати правило моментів .</a:t>
            </a:r>
          </a:p>
          <a:p>
            <a:r>
              <a:rPr lang="uk-UA" dirty="0" smtClean="0"/>
              <a:t>Сформулювати </a:t>
            </a:r>
            <a:r>
              <a:rPr lang="uk-UA" dirty="0" err="1" smtClean="0"/>
              <a:t>“золоте</a:t>
            </a:r>
            <a:r>
              <a:rPr lang="uk-UA" dirty="0" smtClean="0"/>
              <a:t> правило </a:t>
            </a:r>
            <a:r>
              <a:rPr lang="uk-UA" dirty="0" err="1" smtClean="0"/>
              <a:t>механіки”</a:t>
            </a:r>
            <a:r>
              <a:rPr lang="uk-UA" dirty="0" smtClean="0"/>
              <a:t>.</a:t>
            </a:r>
          </a:p>
          <a:p>
            <a:r>
              <a:rPr lang="uk-UA" dirty="0" smtClean="0"/>
              <a:t>Який з блоків дає виграш у силі ?</a:t>
            </a:r>
          </a:p>
          <a:p>
            <a:r>
              <a:rPr lang="uk-UA" dirty="0" smtClean="0"/>
              <a:t>Чому дверну ручку прикріплюють біля краю дверей , а не посередині?</a:t>
            </a:r>
          </a:p>
          <a:p>
            <a:r>
              <a:rPr lang="uk-UA" dirty="0" smtClean="0"/>
              <a:t>Які умови збільшення ККД механізму ?</a:t>
            </a:r>
          </a:p>
          <a:p>
            <a:r>
              <a:rPr lang="uk-UA" dirty="0" smtClean="0"/>
              <a:t>Чим відрізняються потенціальна і кінетична енергії ?</a:t>
            </a:r>
          </a:p>
          <a:p>
            <a:r>
              <a:rPr lang="uk-UA" dirty="0" smtClean="0"/>
              <a:t>Чи завжди виконується закон збереження повної механічної  енергії ?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109092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6600" dirty="0" smtClean="0"/>
              <a:t>Тестові завдання</a:t>
            </a:r>
            <a:endParaRPr lang="uk-UA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Механічна робота</a:t>
            </a:r>
            <a:br>
              <a:rPr lang="uk-UA" dirty="0" smtClean="0"/>
            </a:br>
            <a:r>
              <a:rPr lang="uk-UA" sz="2700" dirty="0" smtClean="0"/>
              <a:t>Виберіть одну правильну відповідь</a:t>
            </a:r>
            <a:endParaRPr lang="uk-UA" sz="27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200" dirty="0" smtClean="0"/>
              <a:t>1. У якому з випадків не виконується механічна робота ?</a:t>
            </a:r>
          </a:p>
          <a:p>
            <a:pPr>
              <a:buNone/>
            </a:pPr>
            <a:r>
              <a:rPr lang="uk-UA" sz="2200" dirty="0" smtClean="0"/>
              <a:t>а) хлопчик з’їжджає з гори на санчатах ;</a:t>
            </a:r>
          </a:p>
          <a:p>
            <a:pPr>
              <a:buNone/>
            </a:pPr>
            <a:r>
              <a:rPr lang="uk-UA" sz="2200" dirty="0" smtClean="0"/>
              <a:t> б)штангіст піднімає штангу ;  </a:t>
            </a:r>
          </a:p>
          <a:p>
            <a:pPr>
              <a:buNone/>
            </a:pPr>
            <a:r>
              <a:rPr lang="uk-UA" sz="2200" dirty="0" smtClean="0"/>
              <a:t>в) трактор оре землю  ; </a:t>
            </a:r>
          </a:p>
          <a:p>
            <a:pPr>
              <a:buNone/>
            </a:pPr>
            <a:r>
              <a:rPr lang="uk-UA" sz="2200" dirty="0" smtClean="0"/>
              <a:t>г) учень розв’язує задачу.</a:t>
            </a:r>
          </a:p>
          <a:p>
            <a:r>
              <a:rPr lang="uk-UA" sz="2200" dirty="0" smtClean="0"/>
              <a:t>2. Формула за якою обчислюють механічну роботу має вигляд :</a:t>
            </a:r>
          </a:p>
          <a:p>
            <a:pPr>
              <a:buNone/>
            </a:pPr>
            <a:r>
              <a:rPr lang="uk-UA" sz="2200" dirty="0" smtClean="0"/>
              <a:t>а) А=</a:t>
            </a:r>
            <a:r>
              <a:rPr lang="en-US" sz="2200" dirty="0" smtClean="0"/>
              <a:t>F·s  </a:t>
            </a:r>
            <a:r>
              <a:rPr lang="uk-UA" sz="2200" dirty="0" smtClean="0"/>
              <a:t>;   б) </a:t>
            </a:r>
            <a:r>
              <a:rPr lang="en-US" sz="2200" dirty="0" smtClean="0"/>
              <a:t>F=N·s </a:t>
            </a:r>
            <a:r>
              <a:rPr lang="uk-UA" sz="2200" dirty="0" smtClean="0"/>
              <a:t>; в</a:t>
            </a:r>
            <a:r>
              <a:rPr lang="en-US" sz="2200" dirty="0" smtClean="0"/>
              <a:t>)N=F·s </a:t>
            </a:r>
            <a:r>
              <a:rPr lang="uk-UA" sz="2200" dirty="0" smtClean="0"/>
              <a:t>; г) </a:t>
            </a:r>
            <a:r>
              <a:rPr lang="en-US" sz="2200" dirty="0" smtClean="0"/>
              <a:t>s=F·N </a:t>
            </a:r>
            <a:r>
              <a:rPr lang="uk-UA" sz="2200" dirty="0" smtClean="0"/>
              <a:t>.</a:t>
            </a:r>
          </a:p>
          <a:p>
            <a:r>
              <a:rPr lang="ru-RU" sz="2200" dirty="0" smtClean="0"/>
              <a:t>3</a:t>
            </a:r>
            <a:r>
              <a:rPr lang="uk-UA" sz="2200" dirty="0" smtClean="0"/>
              <a:t>. Одиниці вимірювання роботи :</a:t>
            </a:r>
          </a:p>
          <a:p>
            <a:pPr>
              <a:buNone/>
            </a:pPr>
            <a:r>
              <a:rPr lang="uk-UA" sz="2200" dirty="0" smtClean="0"/>
              <a:t>а) 1 Дж ;  б) 1 Вт  ; в) 1 м  ; г) 1 Н .</a:t>
            </a:r>
          </a:p>
          <a:p>
            <a:r>
              <a:rPr lang="uk-UA" sz="2200" dirty="0" smtClean="0"/>
              <a:t>4. Виберіть найбільшу одиницю :</a:t>
            </a:r>
          </a:p>
          <a:p>
            <a:pPr>
              <a:buNone/>
            </a:pPr>
            <a:r>
              <a:rPr lang="uk-UA" sz="2200" dirty="0" smtClean="0"/>
              <a:t>А) 1 Дж  ; б) 1 кДЖ  ; в) 1 </a:t>
            </a:r>
            <a:r>
              <a:rPr lang="uk-UA" sz="2200" dirty="0" err="1" smtClean="0"/>
              <a:t>МДж</a:t>
            </a:r>
            <a:r>
              <a:rPr lang="uk-UA" sz="2200" dirty="0" smtClean="0"/>
              <a:t> ; г)1гДж.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Потужність</a:t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uk-UA" sz="3100" dirty="0" smtClean="0"/>
              <a:t>Можливі дві правильні відповіді)</a:t>
            </a:r>
            <a:endParaRPr lang="uk-UA" sz="31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Швидкість виконання роботи називають :</a:t>
            </a:r>
          </a:p>
          <a:p>
            <a:pPr>
              <a:buNone/>
            </a:pPr>
            <a:r>
              <a:rPr lang="uk-UA" dirty="0" smtClean="0"/>
              <a:t> а) роботою ; б) потужністю ; в) силою ; г) ККД.</a:t>
            </a:r>
          </a:p>
          <a:p>
            <a:pPr>
              <a:buNone/>
            </a:pPr>
            <a:r>
              <a:rPr lang="uk-UA" dirty="0" smtClean="0"/>
              <a:t>   2. Одиниці вимірювання потужності :</a:t>
            </a:r>
          </a:p>
          <a:p>
            <a:pPr>
              <a:buNone/>
            </a:pPr>
            <a:r>
              <a:rPr lang="uk-UA" dirty="0" smtClean="0"/>
              <a:t> а) 1Вт  ; б) 1 Н ;  в) 1 Дж;  г) 1 кінська сила.</a:t>
            </a:r>
          </a:p>
          <a:p>
            <a:pPr>
              <a:buNone/>
            </a:pPr>
            <a:r>
              <a:rPr lang="uk-UA" dirty="0" smtClean="0"/>
              <a:t>   3. Найбільшу потужність розвиває :</a:t>
            </a:r>
          </a:p>
          <a:p>
            <a:pPr>
              <a:buNone/>
            </a:pPr>
            <a:r>
              <a:rPr lang="uk-UA" dirty="0" smtClean="0"/>
              <a:t>  а) кінь ; б автомобіль ; в) трактор ; г) космічний корабель.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Прості механізми </a:t>
            </a:r>
            <a:br>
              <a:rPr lang="uk-UA" dirty="0" smtClean="0"/>
            </a:br>
            <a:r>
              <a:rPr lang="uk-UA" sz="2700" dirty="0" smtClean="0"/>
              <a:t>Виберіть дві правильні відповіді </a:t>
            </a:r>
            <a:endParaRPr lang="uk-UA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dirty="0" smtClean="0"/>
              <a:t>1.Прості механізми :</a:t>
            </a:r>
          </a:p>
          <a:p>
            <a:pPr>
              <a:buNone/>
            </a:pPr>
            <a:r>
              <a:rPr lang="uk-UA" sz="2800" dirty="0" smtClean="0"/>
              <a:t> а) дають виграш у силі ; б) дають виграш у роботі ; в) дають можливість змінити напрям дії сили ; г) не дають нічого .</a:t>
            </a:r>
          </a:p>
          <a:p>
            <a:pPr>
              <a:buNone/>
            </a:pPr>
            <a:r>
              <a:rPr lang="uk-UA" sz="2800" dirty="0" smtClean="0"/>
              <a:t>  2. До простих механізмів належать :</a:t>
            </a:r>
          </a:p>
          <a:p>
            <a:pPr>
              <a:buNone/>
            </a:pPr>
            <a:r>
              <a:rPr lang="uk-UA" sz="2800" dirty="0" smtClean="0"/>
              <a:t> а) рухомий і нерухомий блок ;               б) динамометр ; в) похила площина ;           г) трос .</a:t>
            </a:r>
          </a:p>
          <a:p>
            <a:pPr>
              <a:buNone/>
            </a:pPr>
            <a:r>
              <a:rPr lang="uk-UA" dirty="0" smtClean="0"/>
              <a:t>  3. Важіль це :</a:t>
            </a:r>
          </a:p>
          <a:p>
            <a:pPr>
              <a:buNone/>
            </a:pPr>
            <a:r>
              <a:rPr lang="uk-UA" dirty="0" smtClean="0"/>
              <a:t> а)криничний журавель ; б) важільні терези ; в) динамометр  ; г)клин.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Коефіцієнт корисної дії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dirty="0" smtClean="0">
                <a:solidFill>
                  <a:schemeClr val="tx1"/>
                </a:solidFill>
              </a:rPr>
              <a:t>Виберіть одну правильну відповідь</a:t>
            </a:r>
            <a:endParaRPr lang="uk-UA" sz="31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ККД це :</a:t>
            </a:r>
          </a:p>
          <a:p>
            <a:pPr>
              <a:buNone/>
            </a:pPr>
            <a:r>
              <a:rPr lang="uk-UA" dirty="0" smtClean="0"/>
              <a:t>   а) відношення повної роботи до корисної; б) відношення корисної роботи до повної;</a:t>
            </a:r>
          </a:p>
          <a:p>
            <a:pPr>
              <a:buNone/>
            </a:pPr>
            <a:r>
              <a:rPr lang="uk-UA" dirty="0" smtClean="0"/>
              <a:t>   в) відношення роботи до потужності ;</a:t>
            </a:r>
          </a:p>
          <a:p>
            <a:pPr>
              <a:buNone/>
            </a:pPr>
            <a:r>
              <a:rPr lang="uk-UA" dirty="0" smtClean="0"/>
              <a:t>   г) відношення сили до роботи .</a:t>
            </a:r>
          </a:p>
          <a:p>
            <a:pPr>
              <a:buNone/>
            </a:pPr>
            <a:r>
              <a:rPr lang="uk-UA" dirty="0" smtClean="0"/>
              <a:t>   2. Коефіцієнт корисної дії завжди :</a:t>
            </a:r>
          </a:p>
          <a:p>
            <a:pPr>
              <a:buNone/>
            </a:pPr>
            <a:r>
              <a:rPr lang="uk-UA" dirty="0" smtClean="0"/>
              <a:t>    а) більший 100% ; б) менший 100% ;          в) дорівнює 100% ; г) може бути </a:t>
            </a:r>
            <a:r>
              <a:rPr lang="uk-UA" dirty="0" err="1" smtClean="0"/>
              <a:t>будь–який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Енергія. Потенціальна та кінетична енергія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sz="2200" dirty="0" smtClean="0">
                <a:solidFill>
                  <a:srgbClr val="FF0000"/>
                </a:solidFill>
              </a:rPr>
              <a:t>Виберіть одну правильну відповідь </a:t>
            </a:r>
            <a:endParaRPr lang="uk-UA" sz="2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Енергія , яку ми вивчали в цій темі :</a:t>
            </a:r>
          </a:p>
          <a:p>
            <a:pPr>
              <a:buNone/>
            </a:pPr>
            <a:r>
              <a:rPr lang="uk-UA" dirty="0" smtClean="0"/>
              <a:t> а) механічна  ; б) електрична; в)магнітна ; г)теплова .</a:t>
            </a:r>
          </a:p>
          <a:p>
            <a:pPr>
              <a:buNone/>
            </a:pPr>
            <a:r>
              <a:rPr lang="uk-UA" dirty="0" smtClean="0"/>
              <a:t>   2. Кінетичну енергію має :</a:t>
            </a:r>
          </a:p>
          <a:p>
            <a:pPr>
              <a:buNone/>
            </a:pPr>
            <a:r>
              <a:rPr lang="uk-UA" dirty="0" smtClean="0"/>
              <a:t>   а) літак , що летить  ; б) яблуко , що висить на гілці ; в) стиснута пружина ; г)ліфт , що зупинився на 5 поверсі.</a:t>
            </a:r>
          </a:p>
          <a:p>
            <a:pPr>
              <a:buNone/>
            </a:pPr>
            <a:r>
              <a:rPr lang="uk-UA" dirty="0" smtClean="0"/>
              <a:t>   3. Потенціальну енергію має :</a:t>
            </a:r>
          </a:p>
          <a:p>
            <a:pPr>
              <a:buNone/>
            </a:pPr>
            <a:r>
              <a:rPr lang="uk-UA" dirty="0" smtClean="0"/>
              <a:t>   а) літак , що летить ; б) вода , що падає з греблі ; в) яблуко , що падає з яблуні ; г)ліфт , що зупинився на 5 поверсі.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/>
              <a:t>Закон збереження і перетворення повної механічної енергії</a:t>
            </a:r>
            <a:br>
              <a:rPr lang="uk-UA" sz="2400" dirty="0" smtClean="0"/>
            </a:br>
            <a:r>
              <a:rPr lang="uk-UA" sz="2400" dirty="0" smtClean="0"/>
              <a:t>( </a:t>
            </a:r>
            <a:r>
              <a:rPr lang="uk-UA" sz="1800" dirty="0" smtClean="0">
                <a:solidFill>
                  <a:srgbClr val="FF0000"/>
                </a:solidFill>
              </a:rPr>
              <a:t>Виберіть одну правильну відповідь )</a:t>
            </a:r>
            <a:endParaRPr lang="uk-UA" sz="1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Яку енергію має птах , що летить :</a:t>
            </a:r>
          </a:p>
          <a:p>
            <a:pPr>
              <a:buNone/>
            </a:pPr>
            <a:r>
              <a:rPr lang="uk-UA" sz="2400" dirty="0" smtClean="0"/>
              <a:t>   а) тільки потенціальну ; б) тільки кінетичну ; в) і кінетичну і потенціальну ; г) внутрішню.</a:t>
            </a:r>
          </a:p>
          <a:p>
            <a:pPr>
              <a:buNone/>
            </a:pPr>
            <a:r>
              <a:rPr lang="uk-UA" dirty="0" smtClean="0"/>
              <a:t>   2. Якщо кінетична енергія збільшується , то повна механічна  енергія :</a:t>
            </a:r>
          </a:p>
          <a:p>
            <a:pPr>
              <a:buNone/>
            </a:pPr>
            <a:r>
              <a:rPr lang="uk-UA" dirty="0" smtClean="0"/>
              <a:t>   а)зменшується ; б) збільшується ;             в) не змінюється ; г) рівна 0 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</TotalTime>
  <Words>890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Завдання  з фізики </vt:lpstr>
      <vt:lpstr>Теоретичні питання</vt:lpstr>
      <vt:lpstr>   Тестові завдання</vt:lpstr>
      <vt:lpstr>Механічна робота Виберіть одну правильну відповідь</vt:lpstr>
      <vt:lpstr>Потужність (Можливі дві правильні відповіді)</vt:lpstr>
      <vt:lpstr>Прості механізми  Виберіть дві правильні відповіді </vt:lpstr>
      <vt:lpstr>Коефіцієнт корисної дії Виберіть одну правильну відповідь</vt:lpstr>
      <vt:lpstr>Енергія. Потенціальна та кінетична енергія. Виберіть одну правильну відповідь </vt:lpstr>
      <vt:lpstr>Закон збереження і перетворення повної механічної енергії ( Виберіть одну правильну відповідь )</vt:lpstr>
      <vt:lpstr>Розв'язування  задач</vt:lpstr>
      <vt:lpstr>Хто швидше ?!</vt:lpstr>
      <vt:lpstr>Зразки розв'язування задач</vt:lpstr>
      <vt:lpstr>Розв'язати задачі</vt:lpstr>
      <vt:lpstr>Розв'яжіть задачу</vt:lpstr>
      <vt:lpstr>Експериментальна  задача</vt:lpstr>
      <vt:lpstr>Експериментальна задача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 з фізики </dc:title>
  <dc:creator>Admin</dc:creator>
  <cp:lastModifiedBy>Вова</cp:lastModifiedBy>
  <cp:revision>24</cp:revision>
  <dcterms:created xsi:type="dcterms:W3CDTF">2013-02-15T18:21:43Z</dcterms:created>
  <dcterms:modified xsi:type="dcterms:W3CDTF">2017-03-03T18:22:54Z</dcterms:modified>
</cp:coreProperties>
</file>