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74" r:id="rId4"/>
    <p:sldId id="275" r:id="rId5"/>
    <p:sldId id="276" r:id="rId6"/>
    <p:sldId id="258" r:id="rId7"/>
    <p:sldId id="259" r:id="rId8"/>
    <p:sldId id="260" r:id="rId9"/>
    <p:sldId id="261" r:id="rId10"/>
    <p:sldId id="296" r:id="rId11"/>
    <p:sldId id="262" r:id="rId12"/>
    <p:sldId id="263" r:id="rId13"/>
    <p:sldId id="264" r:id="rId14"/>
    <p:sldId id="286" r:id="rId15"/>
    <p:sldId id="266" r:id="rId16"/>
    <p:sldId id="267" r:id="rId17"/>
    <p:sldId id="278" r:id="rId18"/>
    <p:sldId id="268" r:id="rId19"/>
    <p:sldId id="269" r:id="rId20"/>
    <p:sldId id="270" r:id="rId21"/>
    <p:sldId id="297" r:id="rId22"/>
    <p:sldId id="298" r:id="rId23"/>
    <p:sldId id="271" r:id="rId24"/>
    <p:sldId id="272" r:id="rId25"/>
    <p:sldId id="287" r:id="rId26"/>
    <p:sldId id="279" r:id="rId27"/>
    <p:sldId id="280" r:id="rId28"/>
    <p:sldId id="289" r:id="rId29"/>
    <p:sldId id="282" r:id="rId30"/>
    <p:sldId id="281" r:id="rId31"/>
    <p:sldId id="290" r:id="rId32"/>
    <p:sldId id="283" r:id="rId33"/>
    <p:sldId id="284" r:id="rId34"/>
    <p:sldId id="288" r:id="rId35"/>
    <p:sldId id="285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21108181896905E-2"/>
          <c:y val="7.4480184501963462E-2"/>
          <c:w val="0.7080334402644114"/>
          <c:h val="0.921296524681402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Євразія</c:v>
                </c:pt>
                <c:pt idx="1">
                  <c:v>Африка</c:v>
                </c:pt>
                <c:pt idx="2">
                  <c:v>Північна Америка</c:v>
                </c:pt>
                <c:pt idx="3">
                  <c:v>Південна Америка</c:v>
                </c:pt>
                <c:pt idx="4">
                  <c:v>Антарктида</c:v>
                </c:pt>
                <c:pt idx="5">
                  <c:v>Австралія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</c:v>
                </c:pt>
                <c:pt idx="1">
                  <c:v>20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.flickr.com/3476/3888533981_da167c07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0"/>
            <a:ext cx="9176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847" y="6456684"/>
            <a:ext cx="443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Острів Гренландія</a:t>
            </a:r>
            <a:endParaRPr lang="uk-UA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yb.if.ua/wp-content/uploads/2013/0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6" y="6334780"/>
            <a:ext cx="572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Ніагарський водоспад</a:t>
            </a: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ourism-book.com/media/content/54211ee43bb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40"/>
            <a:ext cx="9170985" cy="68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633477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Мамонтова печера</a:t>
            </a: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5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yaosvita.com.ua/wp-content/uploads/2013/10/pivn-ameru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23"/>
            <a:ext cx="6732241" cy="68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Канада</a:t>
            </a:r>
            <a:endParaRPr lang="uk-UA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95736" y="1412776"/>
            <a:ext cx="25922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0689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США</a:t>
            </a:r>
            <a:endParaRPr lang="uk-UA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19672" y="3330570"/>
            <a:ext cx="3888432" cy="530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49411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Мексика</a:t>
            </a:r>
            <a:endParaRPr lang="uk-UA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11760" y="5202778"/>
            <a:ext cx="2232248" cy="98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9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5" y="0"/>
            <a:ext cx="91738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79512" y="2564904"/>
            <a:ext cx="878497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259632" y="764704"/>
            <a:ext cx="655272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1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Північна </a:t>
            </a:r>
            <a:r>
              <a:rPr lang="uk-UA" dirty="0" err="1" smtClean="0"/>
              <a:t>Амерка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Південна Америка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5" y="0"/>
            <a:ext cx="46661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0"/>
            <a:ext cx="4499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2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700808"/>
            <a:ext cx="3995936" cy="45720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0070C0"/>
                </a:solidFill>
              </a:rPr>
              <a:t>Площа – </a:t>
            </a:r>
            <a:r>
              <a:rPr lang="uk-UA" sz="1800" dirty="0">
                <a:solidFill>
                  <a:srgbClr val="0070C0"/>
                </a:solidFill>
              </a:rPr>
              <a:t>24,2 </a:t>
            </a:r>
            <a:r>
              <a:rPr lang="uk-UA" sz="1800" dirty="0" err="1" smtClean="0">
                <a:solidFill>
                  <a:srgbClr val="0070C0"/>
                </a:solidFill>
              </a:rPr>
              <a:t>млн</a:t>
            </a:r>
            <a:r>
              <a:rPr lang="uk-UA" sz="1800" dirty="0" smtClean="0">
                <a:solidFill>
                  <a:srgbClr val="0070C0"/>
                </a:solidFill>
              </a:rPr>
              <a:t>  </a:t>
            </a:r>
            <a:r>
              <a:rPr lang="uk-UA" sz="1800" dirty="0" err="1" smtClean="0">
                <a:solidFill>
                  <a:srgbClr val="0070C0"/>
                </a:solidFill>
              </a:rPr>
              <a:t>км²</a:t>
            </a:r>
            <a:endParaRPr lang="uk-UA" sz="1800" dirty="0" smtClean="0">
              <a:solidFill>
                <a:srgbClr val="0070C0"/>
              </a:solidFill>
            </a:endParaRPr>
          </a:p>
          <a:p>
            <a:r>
              <a:rPr lang="uk-UA" sz="1800" dirty="0">
                <a:solidFill>
                  <a:srgbClr val="0070C0"/>
                </a:solidFill>
              </a:rPr>
              <a:t>Крайні точки</a:t>
            </a:r>
            <a:r>
              <a:rPr lang="uk-UA" sz="18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70C0"/>
                </a:solidFill>
              </a:rPr>
              <a:t>північна</a:t>
            </a:r>
            <a:r>
              <a:rPr lang="ru-RU" sz="1800" dirty="0">
                <a:solidFill>
                  <a:srgbClr val="0070C0"/>
                </a:solidFill>
              </a:rPr>
              <a:t> — </a:t>
            </a:r>
            <a:r>
              <a:rPr lang="ru-RU" sz="1800" dirty="0" err="1">
                <a:solidFill>
                  <a:srgbClr val="0070C0"/>
                </a:solidFill>
              </a:rPr>
              <a:t>мис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Мерчісон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70C0"/>
                </a:solidFill>
              </a:rPr>
              <a:t>південна — мис </a:t>
            </a:r>
            <a:r>
              <a:rPr lang="uk-UA" sz="1800" dirty="0" err="1" smtClean="0">
                <a:solidFill>
                  <a:srgbClr val="0070C0"/>
                </a:solidFill>
              </a:rPr>
              <a:t>Мар’ято</a:t>
            </a:r>
            <a:endParaRPr lang="uk-UA" sz="1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70C0"/>
                </a:solidFill>
              </a:rPr>
              <a:t>західна — мис принца </a:t>
            </a:r>
            <a:r>
              <a:rPr lang="uk-UA" sz="1800" dirty="0" smtClean="0">
                <a:solidFill>
                  <a:srgbClr val="0070C0"/>
                </a:solidFill>
              </a:rPr>
              <a:t>Уельського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70C0"/>
                </a:solidFill>
              </a:rPr>
              <a:t>східна — мис </a:t>
            </a:r>
            <a:r>
              <a:rPr lang="uk-UA" sz="1800" dirty="0" err="1">
                <a:solidFill>
                  <a:srgbClr val="0070C0"/>
                </a:solidFill>
              </a:rPr>
              <a:t>Сент-Чарльз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endParaRPr lang="uk-UA" sz="1800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www.zhu.edu.ua/mk_school/pluginfile.php/11872/mod_label/intro/image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0"/>
            <a:ext cx="5292079" cy="674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059832" y="764704"/>
            <a:ext cx="3888432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059832" y="2924944"/>
            <a:ext cx="5040560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7904" y="1844824"/>
            <a:ext cx="86409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31840" y="2420888"/>
            <a:ext cx="532859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352"/>
            <a:ext cx="2889448" cy="1162050"/>
          </a:xfrm>
        </p:spPr>
        <p:txBody>
          <a:bodyPr/>
          <a:lstStyle/>
          <a:p>
            <a:r>
              <a:rPr lang="uk-UA" sz="3600" dirty="0" smtClean="0"/>
              <a:t>Північна Америка відокремлена: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676400"/>
            <a:ext cx="2889448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rgbClr val="00B0F0"/>
                </a:solidFill>
              </a:rPr>
              <a:t>Від Південної Америки – Панамським каналом;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rgbClr val="00B0F0"/>
                </a:solidFill>
              </a:rPr>
              <a:t>Від Євразії – Беринговою протокою;</a:t>
            </a:r>
            <a:endParaRPr lang="uk-UA" sz="1800" dirty="0">
              <a:solidFill>
                <a:srgbClr val="00B0F0"/>
              </a:solidFill>
            </a:endParaRPr>
          </a:p>
        </p:txBody>
      </p:sp>
      <p:pic>
        <p:nvPicPr>
          <p:cNvPr id="5" name="Picture 2" descr="http://www.zhu.edu.ua/mk_school/pluginfile.php/11872/mod_label/intro/image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68" y="0"/>
            <a:ext cx="5382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347864" y="2132856"/>
            <a:ext cx="4752528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7864" y="1124744"/>
            <a:ext cx="158417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6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Омивається океанами: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uk-UA" sz="28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2" y="1"/>
            <a:ext cx="5884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22920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Тихий океан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4443987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Атлантичний океан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-717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Північно-льодовитий океан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Омивається морями:</a:t>
            </a: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2" y="1"/>
            <a:ext cx="5884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566124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Карибське море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-13647"/>
            <a:ext cx="138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Берингове море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894" y="263352"/>
            <a:ext cx="156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Море </a:t>
            </a:r>
            <a:r>
              <a:rPr lang="uk-UA" dirty="0" err="1" smtClean="0">
                <a:solidFill>
                  <a:srgbClr val="FF0000"/>
                </a:solidFill>
              </a:rPr>
              <a:t>Бофорта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11247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Море </a:t>
            </a:r>
            <a:r>
              <a:rPr lang="uk-UA" dirty="0" err="1" smtClean="0">
                <a:solidFill>
                  <a:srgbClr val="FF0000"/>
                </a:solidFill>
              </a:rPr>
              <a:t>Баффіна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6784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7440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FF0000"/>
                </a:solidFill>
              </a:rPr>
              <a:t>Географічне положення Північної Америки, історія відкриття і освоєння материка</a:t>
            </a:r>
          </a:p>
        </p:txBody>
      </p:sp>
    </p:spTree>
    <p:extLst>
      <p:ext uri="{BB962C8B-B14F-4D97-AF65-F5344CB8AC3E}">
        <p14:creationId xmlns:p14="http://schemas.microsoft.com/office/powerpoint/2010/main" val="1043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Найбільші затоки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79" y="-1315"/>
            <a:ext cx="5868144" cy="68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6195493" y="20608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Гудзонова затока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50131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Мексиканська затока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816" y="4082730"/>
            <a:ext cx="461665" cy="2484142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Каліфорнійська затока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268760"/>
            <a:ext cx="95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з</a:t>
            </a:r>
            <a:r>
              <a:rPr lang="uk-UA" dirty="0" smtClean="0">
                <a:solidFill>
                  <a:srgbClr val="FF0000"/>
                </a:solidFill>
              </a:rPr>
              <a:t>атока Аляска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6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Протоки:</a:t>
            </a:r>
            <a:endParaRPr lang="uk-UA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3" y="0"/>
            <a:ext cx="5884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56979"/>
            <a:ext cx="21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Берингова протока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1891" y="426311"/>
            <a:ext cx="461665" cy="1896353"/>
          </a:xfrm>
          <a:prstGeom prst="rect">
            <a:avLst/>
          </a:prstGeom>
          <a:noFill/>
        </p:spPr>
        <p:txBody>
          <a:bodyPr vert="vert" wrap="non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Девісова</a:t>
            </a:r>
            <a:r>
              <a:rPr lang="uk-UA" dirty="0" smtClean="0">
                <a:solidFill>
                  <a:srgbClr val="FF0000"/>
                </a:solidFill>
              </a:rPr>
              <a:t> протока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9714" y="1939720"/>
            <a:ext cx="213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Гудзонова</a:t>
            </a:r>
            <a:r>
              <a:rPr lang="uk-UA" dirty="0" smtClean="0">
                <a:solidFill>
                  <a:srgbClr val="FF0000"/>
                </a:solidFill>
              </a:rPr>
              <a:t> протока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7097" y="5116542"/>
            <a:ext cx="23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Флоридська</a:t>
            </a:r>
            <a:r>
              <a:rPr lang="uk-UA" dirty="0" smtClean="0">
                <a:solidFill>
                  <a:srgbClr val="FF0000"/>
                </a:solidFill>
              </a:rPr>
              <a:t> протока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Течії:</a:t>
            </a:r>
            <a:endParaRPr lang="uk-UA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73" y="0"/>
            <a:ext cx="5884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8100392" y="4653136"/>
            <a:ext cx="64807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8100392" y="3429000"/>
            <a:ext cx="86409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65807" y="3933056"/>
            <a:ext cx="11054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Гольфстрім</a:t>
            </a:r>
            <a:endParaRPr lang="uk-UA" sz="1400" dirty="0">
              <a:solidFill>
                <a:srgbClr val="FF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139952" y="2096852"/>
            <a:ext cx="144016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563888" y="908720"/>
            <a:ext cx="72008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63888" y="1412776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300000"/>
              </a:camera>
              <a:lightRig rig="threePt" dir="t"/>
            </a:scene3d>
          </a:bodyPr>
          <a:lstStyle/>
          <a:p>
            <a:r>
              <a:rPr lang="uk-UA" sz="1400" dirty="0" smtClean="0">
                <a:solidFill>
                  <a:srgbClr val="FF0000"/>
                </a:solidFill>
              </a:rPr>
              <a:t>Аляскинська</a:t>
            </a:r>
            <a:endParaRPr lang="uk-UA" sz="1400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35896" y="3429000"/>
            <a:ext cx="936104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86867" y="4320915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Каліфорнійська</a:t>
            </a:r>
            <a:endParaRPr lang="uk-UA" dirty="0">
              <a:solidFill>
                <a:srgbClr val="00B0F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452320" y="1412776"/>
            <a:ext cx="1440160" cy="1134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172400" y="2852936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3996" y="1896853"/>
            <a:ext cx="165333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Лабрадорська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4" grpId="0"/>
      <p:bldP spid="37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Найбільші острови:</a:t>
            </a: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443"/>
            <a:ext cx="5868144" cy="68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557266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о. Гренландія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89060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Канадський Арктичний архіпелаг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505" y="2564029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7700000"/>
              </a:camera>
              <a:lightRig rig="threePt" dir="t"/>
            </a:scene3d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о. Ньюфаундленд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0031" y="5260558"/>
            <a:ext cx="26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Великі Антильські о-ви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72600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600000"/>
              </a:camera>
              <a:lightRig rig="threePt" dir="t"/>
            </a:scene3d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Алеутські о-ви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Найбільші півострови:</a:t>
            </a:r>
            <a:endParaRPr lang="uk-UA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1" y="0"/>
            <a:ext cx="5884459" cy="68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6256" y="2348880"/>
            <a:ext cx="164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п-ів Лабрадор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4437112"/>
            <a:ext cx="461665" cy="14535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п-ів Флорида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717032"/>
            <a:ext cx="461665" cy="174342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п-ів Каліфорнія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984" y="546045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п-ів Юкатан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5071" y="378709"/>
            <a:ext cx="101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п-ів Аляска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51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06680" cy="1162050"/>
          </a:xfrm>
        </p:spPr>
        <p:txBody>
          <a:bodyPr/>
          <a:lstStyle/>
          <a:p>
            <a:r>
              <a:rPr lang="uk-UA" sz="4800" dirty="0" smtClean="0">
                <a:solidFill>
                  <a:srgbClr val="FF0000"/>
                </a:solidFill>
              </a:rPr>
              <a:t>Похід Еріка Рудого 986 р.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79572" cy="68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ідкриття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X. Колумбом 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Америки 12 жовтня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1492 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«</a:t>
            </a:r>
            <a:r>
              <a:rPr lang="uk-UA" dirty="0" err="1" smtClean="0">
                <a:solidFill>
                  <a:srgbClr val="FF0000"/>
                </a:solidFill>
              </a:rPr>
              <a:t>Санта-Марія</a:t>
            </a:r>
            <a:r>
              <a:rPr lang="uk-UA" dirty="0" smtClean="0">
                <a:solidFill>
                  <a:srgbClr val="FF0000"/>
                </a:solidFill>
              </a:rPr>
              <a:t>», «</a:t>
            </a:r>
            <a:r>
              <a:rPr lang="uk-UA" dirty="0" err="1" smtClean="0">
                <a:solidFill>
                  <a:srgbClr val="FF0000"/>
                </a:solidFill>
              </a:rPr>
              <a:t>Нінья</a:t>
            </a:r>
            <a:r>
              <a:rPr lang="uk-UA" dirty="0" smtClean="0">
                <a:solidFill>
                  <a:srgbClr val="FF0000"/>
                </a:solidFill>
              </a:rPr>
              <a:t>», «Пінта»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3707904" cy="2076840"/>
          </a:xfrm>
        </p:spPr>
        <p:txBody>
          <a:bodyPr>
            <a:noAutofit/>
          </a:bodyPr>
          <a:lstStyle/>
          <a:p>
            <a:r>
              <a:rPr lang="uk-UA" sz="4800" dirty="0" smtClean="0"/>
              <a:t>Експедиція Джона </a:t>
            </a:r>
            <a:r>
              <a:rPr lang="uk-UA" sz="4800" dirty="0" err="1" smtClean="0"/>
              <a:t>Кабота</a:t>
            </a:r>
            <a:r>
              <a:rPr lang="uk-UA" sz="4800" dirty="0" smtClean="0"/>
              <a:t> 1498р.</a:t>
            </a:r>
            <a:endParaRPr lang="uk-UA" sz="4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09" y="0"/>
            <a:ext cx="5438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3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Іспанський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конкістадор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Васко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Нуньєс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де Бальбоа </a:t>
            </a:r>
            <a:r>
              <a:rPr lang="ru-RU" sz="4000" dirty="0" smtClean="0">
                <a:solidFill>
                  <a:srgbClr val="FF0000"/>
                </a:solidFill>
              </a:rPr>
              <a:t>досягнув </a:t>
            </a:r>
            <a:r>
              <a:rPr lang="ru-RU" sz="4000" dirty="0" err="1" smtClean="0">
                <a:solidFill>
                  <a:srgbClr val="FF0000"/>
                </a:solidFill>
              </a:rPr>
              <a:t>убережжя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Тихого </a:t>
            </a:r>
            <a:r>
              <a:rPr lang="ru-RU" sz="4000" dirty="0" smtClean="0">
                <a:solidFill>
                  <a:srgbClr val="FF0000"/>
                </a:solidFill>
              </a:rPr>
              <a:t>океану 1513р.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ознайомити учнів із загальними відомостями про материк; формувати знання про географічне положення Північної Америки; поглибити та систематизувати знання про дослідження та освоєння материка; вдосконалювати уміння та навички характеризувати географічне положення материка; розвивати інтерес до вивчення теми.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38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" y="0"/>
            <a:ext cx="4147490" cy="68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6842"/>
            <a:ext cx="4999885" cy="68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14352"/>
            <a:ext cx="9139836" cy="1162050"/>
          </a:xfrm>
        </p:spPr>
        <p:txBody>
          <a:bodyPr/>
          <a:lstStyle/>
          <a:p>
            <a:r>
              <a:rPr lang="uk-UA" sz="4800" dirty="0" smtClean="0">
                <a:solidFill>
                  <a:srgbClr val="FF0000"/>
                </a:solidFill>
              </a:rPr>
              <a:t>Похід </a:t>
            </a:r>
            <a:r>
              <a:rPr lang="uk-UA" sz="4800" dirty="0" err="1" smtClean="0">
                <a:solidFill>
                  <a:srgbClr val="FF0000"/>
                </a:solidFill>
              </a:rPr>
              <a:t>Ернана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</a:rPr>
              <a:t>Кортеса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1519—1521 pp.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/>
              <a:t>Експедиція Генрі Гудзона 1607-1610 р.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" y="1844825"/>
            <a:ext cx="5132076" cy="504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844824"/>
            <a:ext cx="39604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Експедиція </a:t>
            </a:r>
            <a:r>
              <a:rPr lang="uk-UA" sz="4000" dirty="0" err="1" smtClean="0"/>
              <a:t>Александра</a:t>
            </a:r>
            <a:r>
              <a:rPr lang="uk-UA" sz="4000" dirty="0" smtClean="0"/>
              <a:t> Маккензі 1789-1793 р.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470855"/>
            <a:ext cx="3879470" cy="538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0854"/>
            <a:ext cx="5292080" cy="538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218"/>
            <a:ext cx="9144000" cy="55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Експедиція </a:t>
            </a:r>
            <a:r>
              <a:rPr lang="uk-UA" sz="4000" dirty="0" err="1" smtClean="0"/>
              <a:t>Вітуса</a:t>
            </a:r>
            <a:r>
              <a:rPr lang="uk-UA" sz="4000" dirty="0" smtClean="0"/>
              <a:t> Беринга—Олексія </a:t>
            </a:r>
            <a:r>
              <a:rPr lang="uk-UA" sz="4000" dirty="0" err="1" smtClean="0"/>
              <a:t>Чирикова</a:t>
            </a:r>
            <a:r>
              <a:rPr lang="uk-UA" sz="4000" dirty="0" smtClean="0"/>
              <a:t> 1742 р.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2971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«Продаж Аляски» 1867 р.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6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4458"/>
            <a:ext cx="5076056" cy="28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Підсумок уроку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Я дізнався…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Я пригадав…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Мені сподобалось…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Опрацювати параграф 37.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Виконати завдання № 2 (1) у практичній роботі № 9.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7528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7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Обладнання: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фізична</a:t>
            </a:r>
            <a:r>
              <a:rPr lang="ru-RU" dirty="0"/>
              <a:t> карта </a:t>
            </a:r>
            <a:r>
              <a:rPr lang="ru-RU" dirty="0" err="1"/>
              <a:t>Північної</a:t>
            </a:r>
            <a:r>
              <a:rPr lang="ru-RU" dirty="0"/>
              <a:t> Америки, 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материка (Х. </a:t>
            </a:r>
            <a:r>
              <a:rPr lang="ru-RU" dirty="0" err="1"/>
              <a:t>колумб</a:t>
            </a:r>
            <a:r>
              <a:rPr lang="ru-RU" dirty="0"/>
              <a:t>, Дж. Кабот, В. </a:t>
            </a:r>
            <a:r>
              <a:rPr lang="ru-RU" dirty="0" err="1"/>
              <a:t>Берінґ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ілюстративні</a:t>
            </a:r>
            <a:r>
              <a:rPr lang="ru-RU" dirty="0"/>
              <a:t> (</a:t>
            </a:r>
            <a:r>
              <a:rPr lang="ru-RU" dirty="0" err="1"/>
              <a:t>відео</a:t>
            </a:r>
            <a:r>
              <a:rPr lang="ru-RU" dirty="0"/>
              <a:t>)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материка, </a:t>
            </a:r>
            <a:r>
              <a:rPr lang="ru-RU" dirty="0" err="1"/>
              <a:t>підручники</a:t>
            </a:r>
            <a:r>
              <a:rPr lang="ru-RU" dirty="0"/>
              <a:t>, </a:t>
            </a:r>
            <a:r>
              <a:rPr lang="ru-RU" dirty="0" err="1"/>
              <a:t>атласи</a:t>
            </a:r>
            <a:r>
              <a:rPr lang="ru-RU" dirty="0"/>
              <a:t>, </a:t>
            </a:r>
            <a:r>
              <a:rPr lang="ru-RU" dirty="0" err="1"/>
              <a:t>шаблони</a:t>
            </a:r>
            <a:r>
              <a:rPr lang="ru-RU" dirty="0"/>
              <a:t>, </a:t>
            </a:r>
            <a:r>
              <a:rPr lang="ru-RU" dirty="0" err="1"/>
              <a:t>контурні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1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поняття: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положення, екватор, тропік, нульовий меридіан, крайні точки, географічні координати, протяжність материка, берегова лінія.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06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Порівняльні розміри материків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506807"/>
              </p:ext>
            </p:extLst>
          </p:nvPr>
        </p:nvGraphicFramePr>
        <p:xfrm>
          <a:off x="1475656" y="938063"/>
          <a:ext cx="7668344" cy="591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5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pochtimes.ru/eet-content/uploads/06/world2013/191_nasa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" y="270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" y="633478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Великі озера</a:t>
            </a: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inostok.tv/upload/img/photos/kinostok/video/26/2627/262773/2627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Великі рівнини</a:t>
            </a:r>
            <a:endParaRPr lang="uk-UA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eografica.net.ua/_ph/17/2/454335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81328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Великий каньйон</a:t>
            </a: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922</TotalTime>
  <Words>359</Words>
  <Application>Microsoft Office PowerPoint</Application>
  <PresentationFormat>Экран (4:3)</PresentationFormat>
  <Paragraphs>81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Презентация PowerPoint</vt:lpstr>
      <vt:lpstr>Географічне положення Північної Америки, історія відкриття і освоєння материка</vt:lpstr>
      <vt:lpstr>Мета уроку:</vt:lpstr>
      <vt:lpstr>Обладнання:</vt:lpstr>
      <vt:lpstr>Основні поняття:</vt:lpstr>
      <vt:lpstr>Порівняльні розміри материків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Північна Америка відокремлена:</vt:lpstr>
      <vt:lpstr>Омивається океанами:</vt:lpstr>
      <vt:lpstr>Омивається морями:</vt:lpstr>
      <vt:lpstr>Найбільші затоки</vt:lpstr>
      <vt:lpstr>Протоки:</vt:lpstr>
      <vt:lpstr>Течії:</vt:lpstr>
      <vt:lpstr>Найбільші острови:</vt:lpstr>
      <vt:lpstr>Найбільші півострови:</vt:lpstr>
      <vt:lpstr>Похід Еріка Рудого 986 р.</vt:lpstr>
      <vt:lpstr>Відкриття X. Колумбом Америки 12 жовтня 1492 p</vt:lpstr>
      <vt:lpstr>«Санта-Марія», «Нінья», «Пінта»</vt:lpstr>
      <vt:lpstr>Експедиція Джона Кабота 1498р.</vt:lpstr>
      <vt:lpstr>Іспанський конкістадор Васко Нуньєс де Бальбоа досягнув убережжя Тихого океану 1513р.</vt:lpstr>
      <vt:lpstr>Похід Ернана Кортеса 1519—1521 pp.</vt:lpstr>
      <vt:lpstr>Експедиція Генрі Гудзона 1607-1610 р.</vt:lpstr>
      <vt:lpstr>Експедиція Александра Маккензі 1789-1793 р.</vt:lpstr>
      <vt:lpstr>Експедиція Вітуса Беринга—Олексія Чирикова 1742 р.</vt:lpstr>
      <vt:lpstr>Презентация PowerPoint</vt:lpstr>
      <vt:lpstr>«Продаж Аляски» 1867 р. </vt:lpstr>
      <vt:lpstr>Підсумок уроку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Географічне положення Північної Америки, історія відкриття і освоєння материка</dc:title>
  <dc:creator>User</dc:creator>
  <cp:lastModifiedBy>User</cp:lastModifiedBy>
  <cp:revision>48</cp:revision>
  <dcterms:created xsi:type="dcterms:W3CDTF">2016-01-06T21:39:01Z</dcterms:created>
  <dcterms:modified xsi:type="dcterms:W3CDTF">2016-01-28T01:27:28Z</dcterms:modified>
</cp:coreProperties>
</file>