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8"/>
  </p:notesMasterIdLst>
  <p:sldIdLst>
    <p:sldId id="256" r:id="rId2"/>
    <p:sldId id="261" r:id="rId3"/>
    <p:sldId id="259" r:id="rId4"/>
    <p:sldId id="291" r:id="rId5"/>
    <p:sldId id="275" r:id="rId6"/>
    <p:sldId id="276" r:id="rId7"/>
    <p:sldId id="278" r:id="rId8"/>
    <p:sldId id="281" r:id="rId9"/>
    <p:sldId id="287" r:id="rId10"/>
    <p:sldId id="288" r:id="rId11"/>
    <p:sldId id="289" r:id="rId12"/>
    <p:sldId id="285" r:id="rId13"/>
    <p:sldId id="282" r:id="rId14"/>
    <p:sldId id="292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394" autoAdjust="0"/>
  </p:normalViewPr>
  <p:slideViewPr>
    <p:cSldViewPr>
      <p:cViewPr varScale="1">
        <p:scale>
          <a:sx n="85" d="100"/>
          <a:sy n="85" d="100"/>
        </p:scale>
        <p:origin x="10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Перше </c:v>
                </c:pt>
                <c:pt idx="1">
                  <c:v>Друге </c:v>
                </c:pt>
                <c:pt idx="2">
                  <c:v>Третє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0.70000000000000062</c:v>
                </c:pt>
                <c:pt idx="1">
                  <c:v>0.8</c:v>
                </c:pt>
                <c:pt idx="2">
                  <c:v>0.880000000000001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62494176"/>
        <c:axId val="162494568"/>
        <c:axId val="0"/>
      </c:bar3DChart>
      <c:catAx>
        <c:axId val="162494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2494568"/>
        <c:crosses val="autoZero"/>
        <c:auto val="0"/>
        <c:lblAlgn val="ctr"/>
        <c:lblOffset val="100"/>
        <c:noMultiLvlLbl val="0"/>
      </c:catAx>
      <c:valAx>
        <c:axId val="1624945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624941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86A8D-6651-4256-8CC1-0F2DCD42A5C0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FDCB44-A42E-4A3E-9C8C-928C867C579D}">
      <dgm:prSet phldrT="[Текст]" custT="1"/>
      <dgm:spPr/>
      <dgm:t>
        <a:bodyPr/>
        <a:lstStyle/>
        <a:p>
          <a:pPr algn="l"/>
          <a:r>
            <a:rPr lang="uk-UA" sz="1300" dirty="0" smtClean="0"/>
            <a:t>30 вересня, Київ 100-тисячна маніфестація із закликами до проведення </a:t>
          </a:r>
          <a:r>
            <a:rPr lang="uk-UA" sz="1300" dirty="0" err="1" smtClean="0"/>
            <a:t>“круглого</a:t>
          </a:r>
          <a:r>
            <a:rPr lang="uk-UA" sz="1300" dirty="0" smtClean="0"/>
            <a:t> </a:t>
          </a:r>
          <a:r>
            <a:rPr lang="uk-UA" sz="1300" dirty="0" err="1" smtClean="0"/>
            <a:t>столу”</a:t>
          </a:r>
          <a:r>
            <a:rPr lang="uk-UA" sz="1300" dirty="0" smtClean="0"/>
            <a:t> усіх політичних сил України</a:t>
          </a:r>
          <a:endParaRPr lang="ru-RU" sz="1300" dirty="0"/>
        </a:p>
      </dgm:t>
    </dgm:pt>
    <dgm:pt modelId="{8818A412-91FF-44A4-99E8-8C7444C6AB45}" type="parTrans" cxnId="{8E53D95B-CE7A-47A6-A6F4-5652223C7E52}">
      <dgm:prSet/>
      <dgm:spPr/>
      <dgm:t>
        <a:bodyPr/>
        <a:lstStyle/>
        <a:p>
          <a:endParaRPr lang="ru-RU"/>
        </a:p>
      </dgm:t>
    </dgm:pt>
    <dgm:pt modelId="{FAA78B49-DBE3-42BD-AC24-72D0DAF47B81}" type="sibTrans" cxnId="{8E53D95B-CE7A-47A6-A6F4-5652223C7E52}">
      <dgm:prSet/>
      <dgm:spPr/>
      <dgm:t>
        <a:bodyPr/>
        <a:lstStyle/>
        <a:p>
          <a:endParaRPr lang="ru-RU"/>
        </a:p>
      </dgm:t>
    </dgm:pt>
    <dgm:pt modelId="{EAD78FE2-10BA-4E66-9CFF-BE1212DB47F7}">
      <dgm:prSet phldrT="[Текст]" custT="1"/>
      <dgm:spPr/>
      <dgm:t>
        <a:bodyPr/>
        <a:lstStyle/>
        <a:p>
          <a:r>
            <a:rPr lang="uk-UA" sz="1200" smtClean="0"/>
            <a:t>2-17 </a:t>
          </a:r>
          <a:r>
            <a:rPr lang="uk-UA" sz="1200" dirty="0" smtClean="0"/>
            <a:t>жовтня - голодування студентів, які вимагали:</a:t>
          </a:r>
          <a:endParaRPr lang="ru-RU" sz="1200" dirty="0"/>
        </a:p>
      </dgm:t>
    </dgm:pt>
    <dgm:pt modelId="{69C957CF-B680-4BE6-9DF1-694EB3F18E96}" type="parTrans" cxnId="{FBD63899-534A-4B62-BFB1-9A4D8E790500}">
      <dgm:prSet/>
      <dgm:spPr/>
      <dgm:t>
        <a:bodyPr/>
        <a:lstStyle/>
        <a:p>
          <a:endParaRPr lang="ru-RU"/>
        </a:p>
      </dgm:t>
    </dgm:pt>
    <dgm:pt modelId="{48FACA2B-8FDA-4AF6-A19F-F58FB2C62D11}" type="sibTrans" cxnId="{FBD63899-534A-4B62-BFB1-9A4D8E790500}">
      <dgm:prSet/>
      <dgm:spPr/>
      <dgm:t>
        <a:bodyPr/>
        <a:lstStyle/>
        <a:p>
          <a:endParaRPr lang="ru-RU"/>
        </a:p>
      </dgm:t>
    </dgm:pt>
    <dgm:pt modelId="{A1208B0A-AD3A-456D-8D48-C1B533D58A88}">
      <dgm:prSet phldrT="[Текст]"/>
      <dgm:spPr/>
      <dgm:t>
        <a:bodyPr/>
        <a:lstStyle/>
        <a:p>
          <a:r>
            <a:rPr lang="uk-UA" dirty="0" smtClean="0"/>
            <a:t>25-28 жовтня ІІ Всеукраїнські збори Народного Руху України</a:t>
          </a:r>
          <a:endParaRPr lang="ru-RU" dirty="0"/>
        </a:p>
      </dgm:t>
    </dgm:pt>
    <dgm:pt modelId="{754EA831-3BC5-4C38-BF3E-1C6A0D4601D6}" type="parTrans" cxnId="{596A18BC-58CC-4F69-ABFA-336FF889B441}">
      <dgm:prSet/>
      <dgm:spPr/>
      <dgm:t>
        <a:bodyPr/>
        <a:lstStyle/>
        <a:p>
          <a:endParaRPr lang="ru-RU"/>
        </a:p>
      </dgm:t>
    </dgm:pt>
    <dgm:pt modelId="{E088FCD5-C11E-4A7D-A26C-C74239DAD6F4}" type="sibTrans" cxnId="{596A18BC-58CC-4F69-ABFA-336FF889B441}">
      <dgm:prSet/>
      <dgm:spPr/>
      <dgm:t>
        <a:bodyPr/>
        <a:lstStyle/>
        <a:p>
          <a:endParaRPr lang="ru-RU"/>
        </a:p>
      </dgm:t>
    </dgm:pt>
    <dgm:pt modelId="{F1E60412-6CD2-44F3-AF82-777E025BBFCD}">
      <dgm:prSet/>
      <dgm:spPr/>
      <dgm:t>
        <a:bodyPr/>
        <a:lstStyle/>
        <a:p>
          <a:pPr algn="l"/>
          <a:r>
            <a:rPr lang="uk-UA" dirty="0" smtClean="0"/>
            <a:t>7 листопада – конфлікт між народним депутатом  С. Хмарою і полковником київської міліції  В. Григор’євим, арешт С. Хмари</a:t>
          </a:r>
          <a:endParaRPr lang="ru-RU" dirty="0"/>
        </a:p>
      </dgm:t>
    </dgm:pt>
    <dgm:pt modelId="{516370CD-6414-4EB2-BB2A-9F02BC7F04D4}" type="parTrans" cxnId="{9236675A-4BAE-44CB-B4E4-8B65A136300A}">
      <dgm:prSet/>
      <dgm:spPr/>
      <dgm:t>
        <a:bodyPr/>
        <a:lstStyle/>
        <a:p>
          <a:endParaRPr lang="ru-RU"/>
        </a:p>
      </dgm:t>
    </dgm:pt>
    <dgm:pt modelId="{47C1E04E-7F46-4B13-B6CA-9264A42DCC22}" type="sibTrans" cxnId="{9236675A-4BAE-44CB-B4E4-8B65A136300A}">
      <dgm:prSet/>
      <dgm:spPr/>
      <dgm:t>
        <a:bodyPr/>
        <a:lstStyle/>
        <a:p>
          <a:endParaRPr lang="ru-RU"/>
        </a:p>
      </dgm:t>
    </dgm:pt>
    <dgm:pt modelId="{A61ADE8E-1E4B-4911-8390-923890DFD800}">
      <dgm:prSet custT="1"/>
      <dgm:spPr/>
      <dgm:t>
        <a:bodyPr/>
        <a:lstStyle/>
        <a:p>
          <a:r>
            <a:rPr lang="uk-UA" sz="900" dirty="0" smtClean="0"/>
            <a:t>Відставки уряду</a:t>
          </a:r>
          <a:endParaRPr lang="ru-RU" sz="900" dirty="0"/>
        </a:p>
      </dgm:t>
    </dgm:pt>
    <dgm:pt modelId="{3FC2E128-583B-4B36-A366-6586694BB9A8}" type="parTrans" cxnId="{BC8FC15E-8ABB-4008-8853-2CAC8ACCE01D}">
      <dgm:prSet/>
      <dgm:spPr/>
      <dgm:t>
        <a:bodyPr/>
        <a:lstStyle/>
        <a:p>
          <a:endParaRPr lang="ru-RU"/>
        </a:p>
      </dgm:t>
    </dgm:pt>
    <dgm:pt modelId="{F6A89916-6AEC-41DD-A44C-C2B3D35EEBB0}" type="sibTrans" cxnId="{BC8FC15E-8ABB-4008-8853-2CAC8ACCE01D}">
      <dgm:prSet/>
      <dgm:spPr/>
      <dgm:t>
        <a:bodyPr/>
        <a:lstStyle/>
        <a:p>
          <a:endParaRPr lang="ru-RU"/>
        </a:p>
      </dgm:t>
    </dgm:pt>
    <dgm:pt modelId="{ACEB2BF2-45B5-49F7-BA7F-988AA6A888AC}">
      <dgm:prSet custT="1"/>
      <dgm:spPr/>
      <dgm:t>
        <a:bodyPr/>
        <a:lstStyle/>
        <a:p>
          <a:r>
            <a:rPr lang="uk-UA" sz="900" dirty="0" smtClean="0"/>
            <a:t>Надання Декларації про державний суверенітет України конституційної сили</a:t>
          </a:r>
          <a:endParaRPr lang="ru-RU" sz="900" dirty="0"/>
        </a:p>
      </dgm:t>
    </dgm:pt>
    <dgm:pt modelId="{C2EBE06C-7B55-47CB-8D42-3C9B8A6F682A}" type="parTrans" cxnId="{0FC2DD30-988C-46FA-932D-297BE323784A}">
      <dgm:prSet/>
      <dgm:spPr/>
      <dgm:t>
        <a:bodyPr/>
        <a:lstStyle/>
        <a:p>
          <a:endParaRPr lang="ru-RU"/>
        </a:p>
      </dgm:t>
    </dgm:pt>
    <dgm:pt modelId="{0E912F97-B294-4B9E-84E0-F05B26A509FA}" type="sibTrans" cxnId="{0FC2DD30-988C-46FA-932D-297BE323784A}">
      <dgm:prSet/>
      <dgm:spPr/>
      <dgm:t>
        <a:bodyPr/>
        <a:lstStyle/>
        <a:p>
          <a:endParaRPr lang="ru-RU"/>
        </a:p>
      </dgm:t>
    </dgm:pt>
    <dgm:pt modelId="{39216EF4-8393-4109-B039-8C84869454A7}">
      <dgm:prSet custT="1"/>
      <dgm:spPr/>
      <dgm:t>
        <a:bodyPr/>
        <a:lstStyle/>
        <a:p>
          <a:r>
            <a:rPr lang="uk-UA" sz="900" dirty="0" smtClean="0"/>
            <a:t>Оголошення нових виборів до ВР на багатопартійній основі</a:t>
          </a:r>
          <a:endParaRPr lang="ru-RU" sz="900" dirty="0"/>
        </a:p>
      </dgm:t>
    </dgm:pt>
    <dgm:pt modelId="{4C069F1F-AAEF-4D1E-BA27-60E261EF1E07}" type="parTrans" cxnId="{FEE38ECC-1D9F-45A5-947B-DD5AAB51BA9E}">
      <dgm:prSet/>
      <dgm:spPr/>
      <dgm:t>
        <a:bodyPr/>
        <a:lstStyle/>
        <a:p>
          <a:endParaRPr lang="ru-RU"/>
        </a:p>
      </dgm:t>
    </dgm:pt>
    <dgm:pt modelId="{CDCA0A7B-82AB-4BA4-AE36-3B95508C145D}" type="sibTrans" cxnId="{FEE38ECC-1D9F-45A5-947B-DD5AAB51BA9E}">
      <dgm:prSet/>
      <dgm:spPr/>
      <dgm:t>
        <a:bodyPr/>
        <a:lstStyle/>
        <a:p>
          <a:endParaRPr lang="ru-RU"/>
        </a:p>
      </dgm:t>
    </dgm:pt>
    <dgm:pt modelId="{A661849D-E901-47EE-BC1D-99618BD64057}">
      <dgm:prSet custT="1"/>
      <dgm:spPr/>
      <dgm:t>
        <a:bodyPr/>
        <a:lstStyle/>
        <a:p>
          <a:r>
            <a:rPr lang="uk-UA" sz="900" dirty="0" smtClean="0"/>
            <a:t>Заборони військової служби громадянам України за її межами</a:t>
          </a:r>
          <a:endParaRPr lang="ru-RU" sz="900" dirty="0"/>
        </a:p>
      </dgm:t>
    </dgm:pt>
    <dgm:pt modelId="{C8126BF5-C1E5-4588-9C19-CCE33BFA2A85}" type="parTrans" cxnId="{192EF4B4-AF1E-4F87-8F07-F96C462609A5}">
      <dgm:prSet/>
      <dgm:spPr/>
      <dgm:t>
        <a:bodyPr/>
        <a:lstStyle/>
        <a:p>
          <a:endParaRPr lang="ru-RU"/>
        </a:p>
      </dgm:t>
    </dgm:pt>
    <dgm:pt modelId="{8B4C6E75-1950-4DB9-B001-463DA4E5134A}" type="sibTrans" cxnId="{192EF4B4-AF1E-4F87-8F07-F96C462609A5}">
      <dgm:prSet/>
      <dgm:spPr/>
      <dgm:t>
        <a:bodyPr/>
        <a:lstStyle/>
        <a:p>
          <a:endParaRPr lang="ru-RU"/>
        </a:p>
      </dgm:t>
    </dgm:pt>
    <dgm:pt modelId="{ED24AF7E-DD7C-40B9-8A8D-FE67A6E7DA11}">
      <dgm:prSet custT="1"/>
      <dgm:spPr/>
      <dgm:t>
        <a:bodyPr/>
        <a:lstStyle/>
        <a:p>
          <a:r>
            <a:rPr lang="uk-UA" sz="900" dirty="0" smtClean="0"/>
            <a:t>Націоналізації майна КПРС та ВЛКСМ на території республіки</a:t>
          </a:r>
          <a:endParaRPr lang="ru-RU" sz="900" dirty="0"/>
        </a:p>
      </dgm:t>
    </dgm:pt>
    <dgm:pt modelId="{4B6D9BB3-1F9B-49A9-8195-5FF2539AAADA}" type="parTrans" cxnId="{A677E838-B69D-4155-A1FA-718FF669151C}">
      <dgm:prSet/>
      <dgm:spPr/>
      <dgm:t>
        <a:bodyPr/>
        <a:lstStyle/>
        <a:p>
          <a:endParaRPr lang="ru-RU"/>
        </a:p>
      </dgm:t>
    </dgm:pt>
    <dgm:pt modelId="{962E7A56-E431-438E-A280-8137AF339D11}" type="sibTrans" cxnId="{A677E838-B69D-4155-A1FA-718FF669151C}">
      <dgm:prSet/>
      <dgm:spPr/>
      <dgm:t>
        <a:bodyPr/>
        <a:lstStyle/>
        <a:p>
          <a:endParaRPr lang="ru-RU"/>
        </a:p>
      </dgm:t>
    </dgm:pt>
    <dgm:pt modelId="{FB820DE9-783C-4E2C-BA07-119EC39D8D25}">
      <dgm:prSet/>
      <dgm:spPr/>
      <dgm:t>
        <a:bodyPr/>
        <a:lstStyle/>
        <a:p>
          <a:r>
            <a:rPr lang="uk-UA" dirty="0" smtClean="0"/>
            <a:t>з назви Руху були вилучені слова </a:t>
          </a:r>
          <a:r>
            <a:rPr lang="uk-UA" dirty="0" err="1" smtClean="0"/>
            <a:t>“За</a:t>
          </a:r>
          <a:r>
            <a:rPr lang="uk-UA" dirty="0" smtClean="0"/>
            <a:t> </a:t>
          </a:r>
          <a:r>
            <a:rPr lang="uk-UA" dirty="0" err="1" smtClean="0"/>
            <a:t>перебудову”</a:t>
          </a:r>
          <a:endParaRPr lang="ru-RU" dirty="0"/>
        </a:p>
      </dgm:t>
    </dgm:pt>
    <dgm:pt modelId="{60CCC689-4141-4902-BD9A-BBFF95A60DA4}" type="parTrans" cxnId="{4A631A82-5121-4EC9-9789-2DF3C641401C}">
      <dgm:prSet/>
      <dgm:spPr/>
      <dgm:t>
        <a:bodyPr/>
        <a:lstStyle/>
        <a:p>
          <a:endParaRPr lang="ru-RU"/>
        </a:p>
      </dgm:t>
    </dgm:pt>
    <dgm:pt modelId="{58582047-EB6C-407C-BA20-3DB228FE516D}" type="sibTrans" cxnId="{4A631A82-5121-4EC9-9789-2DF3C641401C}">
      <dgm:prSet/>
      <dgm:spPr/>
      <dgm:t>
        <a:bodyPr/>
        <a:lstStyle/>
        <a:p>
          <a:endParaRPr lang="ru-RU"/>
        </a:p>
      </dgm:t>
    </dgm:pt>
    <dgm:pt modelId="{3F2EF0A5-C20B-4D54-9247-6142D4B76434}">
      <dgm:prSet/>
      <dgm:spPr/>
      <dgm:t>
        <a:bodyPr/>
        <a:lstStyle/>
        <a:p>
          <a:r>
            <a:rPr lang="uk-UA" dirty="0" smtClean="0"/>
            <a:t>ставилася нова мета: досягнення незалежності України, розбудова демократичної правової держави</a:t>
          </a:r>
          <a:endParaRPr lang="ru-RU" dirty="0"/>
        </a:p>
      </dgm:t>
    </dgm:pt>
    <dgm:pt modelId="{B4147A7E-6D71-42A1-B035-1AD9F3A9CB8D}" type="parTrans" cxnId="{F4849DAC-58F9-4EB9-B24E-04AF04AE8CBA}">
      <dgm:prSet/>
      <dgm:spPr/>
      <dgm:t>
        <a:bodyPr/>
        <a:lstStyle/>
        <a:p>
          <a:endParaRPr lang="ru-RU"/>
        </a:p>
      </dgm:t>
    </dgm:pt>
    <dgm:pt modelId="{553263C2-2E6C-49DA-A151-4C1AFB18F747}" type="sibTrans" cxnId="{F4849DAC-58F9-4EB9-B24E-04AF04AE8CBA}">
      <dgm:prSet/>
      <dgm:spPr/>
      <dgm:t>
        <a:bodyPr/>
        <a:lstStyle/>
        <a:p>
          <a:endParaRPr lang="ru-RU"/>
        </a:p>
      </dgm:t>
    </dgm:pt>
    <dgm:pt modelId="{952F39B4-FAAD-40C2-8C84-94FAE91D3F18}" type="pres">
      <dgm:prSet presAssocID="{06186A8D-6651-4256-8CC1-0F2DCD42A5C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B419A5-2ABE-4027-9B59-573407DB1E26}" type="pres">
      <dgm:prSet presAssocID="{93FDCB44-A42E-4A3E-9C8C-928C867C579D}" presName="composite" presStyleCnt="0"/>
      <dgm:spPr/>
    </dgm:pt>
    <dgm:pt modelId="{3A7883DD-0896-4985-BDAF-FF6A273AA05A}" type="pres">
      <dgm:prSet presAssocID="{93FDCB44-A42E-4A3E-9C8C-928C867C579D}" presName="imgShp" presStyleLbl="fgImgPlace1" presStyleIdx="0" presStyleCnt="4" custLinFactNeighborX="-67000" custLinFactNeighborY="-1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F01EEE-32E5-4976-8AE7-3445E7B4DEAC}" type="pres">
      <dgm:prSet presAssocID="{93FDCB44-A42E-4A3E-9C8C-928C867C579D}" presName="txShp" presStyleLbl="node1" presStyleIdx="0" presStyleCnt="4" custScaleX="111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8DF2B-44F1-4400-8BEE-F86B7D2C6B81}" type="pres">
      <dgm:prSet presAssocID="{FAA78B49-DBE3-42BD-AC24-72D0DAF47B81}" presName="spacing" presStyleCnt="0"/>
      <dgm:spPr/>
    </dgm:pt>
    <dgm:pt modelId="{4D70CEB6-8FCA-4FEB-9228-CBCA0FA6FD5E}" type="pres">
      <dgm:prSet presAssocID="{EAD78FE2-10BA-4E66-9CFF-BE1212DB47F7}" presName="composite" presStyleCnt="0"/>
      <dgm:spPr/>
    </dgm:pt>
    <dgm:pt modelId="{78B6BABA-F482-4F2E-B7B2-858568A46D3A}" type="pres">
      <dgm:prSet presAssocID="{EAD78FE2-10BA-4E66-9CFF-BE1212DB47F7}" presName="imgShp" presStyleLbl="fgImgPlace1" presStyleIdx="1" presStyleCnt="4" custLinFactNeighborX="-63793" custLinFactNeighborY="42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B46AEE-5BA3-4228-9EA0-D20B3E065A9D}" type="pres">
      <dgm:prSet presAssocID="{EAD78FE2-10BA-4E66-9CFF-BE1212DB47F7}" presName="txShp" presStyleLbl="node1" presStyleIdx="1" presStyleCnt="4" custScaleX="114698" custScaleY="130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A8A45-9D78-4A50-B1ED-6113BEA1968A}" type="pres">
      <dgm:prSet presAssocID="{48FACA2B-8FDA-4AF6-A19F-F58FB2C62D11}" presName="spacing" presStyleCnt="0"/>
      <dgm:spPr/>
    </dgm:pt>
    <dgm:pt modelId="{0C0ADAA7-5A2F-4B5B-BE70-F589812AD6E9}" type="pres">
      <dgm:prSet presAssocID="{A1208B0A-AD3A-456D-8D48-C1B533D58A88}" presName="composite" presStyleCnt="0"/>
      <dgm:spPr/>
    </dgm:pt>
    <dgm:pt modelId="{DBE82C36-D0D1-4645-8446-E9F7C0E11725}" type="pres">
      <dgm:prSet presAssocID="{A1208B0A-AD3A-456D-8D48-C1B533D58A88}" presName="imgShp" presStyleLbl="fgImgPlace1" presStyleIdx="2" presStyleCnt="4" custLinFactNeighborX="-58721" custLinFactNeighborY="-71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E92D8BB-F6EC-42F0-8A8F-5249E5962919}" type="pres">
      <dgm:prSet presAssocID="{A1208B0A-AD3A-456D-8D48-C1B533D58A88}" presName="txShp" presStyleLbl="node1" presStyleIdx="2" presStyleCnt="4" custScaleX="111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AE7EA-5A1F-4F48-A6B9-C568C0271CC0}" type="pres">
      <dgm:prSet presAssocID="{E088FCD5-C11E-4A7D-A26C-C74239DAD6F4}" presName="spacing" presStyleCnt="0"/>
      <dgm:spPr/>
    </dgm:pt>
    <dgm:pt modelId="{7C8D0753-C64C-4F2E-9D13-1A7963760176}" type="pres">
      <dgm:prSet presAssocID="{F1E60412-6CD2-44F3-AF82-777E025BBFCD}" presName="composite" presStyleCnt="0"/>
      <dgm:spPr/>
    </dgm:pt>
    <dgm:pt modelId="{DC21DD5E-CD51-404A-9E95-D759C34BC372}" type="pres">
      <dgm:prSet presAssocID="{F1E60412-6CD2-44F3-AF82-777E025BBFCD}" presName="imgShp" presStyleLbl="fgImgPlace1" presStyleIdx="3" presStyleCnt="4" custLinFactNeighborX="-58721" custLinFactNeighborY="-32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12C010-DBA2-4788-A60F-6E605C1EB258}" type="pres">
      <dgm:prSet presAssocID="{F1E60412-6CD2-44F3-AF82-777E025BBFCD}" presName="txShp" presStyleLbl="node1" presStyleIdx="3" presStyleCnt="4" custScaleX="111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E38ECC-1D9F-45A5-947B-DD5AAB51BA9E}" srcId="{EAD78FE2-10BA-4E66-9CFF-BE1212DB47F7}" destId="{39216EF4-8393-4109-B039-8C84869454A7}" srcOrd="2" destOrd="0" parTransId="{4C069F1F-AAEF-4D1E-BA27-60E261EF1E07}" sibTransId="{CDCA0A7B-82AB-4BA4-AE36-3B95508C145D}"/>
    <dgm:cxn modelId="{34E06CA9-4DCD-411D-8ECF-08ECFD77F7B3}" type="presOf" srcId="{06186A8D-6651-4256-8CC1-0F2DCD42A5C0}" destId="{952F39B4-FAAD-40C2-8C84-94FAE91D3F18}" srcOrd="0" destOrd="0" presId="urn:microsoft.com/office/officeart/2005/8/layout/vList3#2"/>
    <dgm:cxn modelId="{0FC2DD30-988C-46FA-932D-297BE323784A}" srcId="{EAD78FE2-10BA-4E66-9CFF-BE1212DB47F7}" destId="{ACEB2BF2-45B5-49F7-BA7F-988AA6A888AC}" srcOrd="1" destOrd="0" parTransId="{C2EBE06C-7B55-47CB-8D42-3C9B8A6F682A}" sibTransId="{0E912F97-B294-4B9E-84E0-F05B26A509FA}"/>
    <dgm:cxn modelId="{B2BC6E7C-F24D-49A2-92F8-192B820554C2}" type="presOf" srcId="{ED24AF7E-DD7C-40B9-8A8D-FE67A6E7DA11}" destId="{96B46AEE-5BA3-4228-9EA0-D20B3E065A9D}" srcOrd="0" destOrd="5" presId="urn:microsoft.com/office/officeart/2005/8/layout/vList3#2"/>
    <dgm:cxn modelId="{FBD63899-534A-4B62-BFB1-9A4D8E790500}" srcId="{06186A8D-6651-4256-8CC1-0F2DCD42A5C0}" destId="{EAD78FE2-10BA-4E66-9CFF-BE1212DB47F7}" srcOrd="1" destOrd="0" parTransId="{69C957CF-B680-4BE6-9DF1-694EB3F18E96}" sibTransId="{48FACA2B-8FDA-4AF6-A19F-F58FB2C62D11}"/>
    <dgm:cxn modelId="{9236675A-4BAE-44CB-B4E4-8B65A136300A}" srcId="{06186A8D-6651-4256-8CC1-0F2DCD42A5C0}" destId="{F1E60412-6CD2-44F3-AF82-777E025BBFCD}" srcOrd="3" destOrd="0" parTransId="{516370CD-6414-4EB2-BB2A-9F02BC7F04D4}" sibTransId="{47C1E04E-7F46-4B13-B6CA-9264A42DCC22}"/>
    <dgm:cxn modelId="{7465983E-4C10-4C97-A642-95635314F012}" type="presOf" srcId="{39216EF4-8393-4109-B039-8C84869454A7}" destId="{96B46AEE-5BA3-4228-9EA0-D20B3E065A9D}" srcOrd="0" destOrd="3" presId="urn:microsoft.com/office/officeart/2005/8/layout/vList3#2"/>
    <dgm:cxn modelId="{24C95D6C-55B6-41D4-9F40-2BD203D7BEBF}" type="presOf" srcId="{A661849D-E901-47EE-BC1D-99618BD64057}" destId="{96B46AEE-5BA3-4228-9EA0-D20B3E065A9D}" srcOrd="0" destOrd="4" presId="urn:microsoft.com/office/officeart/2005/8/layout/vList3#2"/>
    <dgm:cxn modelId="{4A631A82-5121-4EC9-9789-2DF3C641401C}" srcId="{A1208B0A-AD3A-456D-8D48-C1B533D58A88}" destId="{FB820DE9-783C-4E2C-BA07-119EC39D8D25}" srcOrd="0" destOrd="0" parTransId="{60CCC689-4141-4902-BD9A-BBFF95A60DA4}" sibTransId="{58582047-EB6C-407C-BA20-3DB228FE516D}"/>
    <dgm:cxn modelId="{8E53D95B-CE7A-47A6-A6F4-5652223C7E52}" srcId="{06186A8D-6651-4256-8CC1-0F2DCD42A5C0}" destId="{93FDCB44-A42E-4A3E-9C8C-928C867C579D}" srcOrd="0" destOrd="0" parTransId="{8818A412-91FF-44A4-99E8-8C7444C6AB45}" sibTransId="{FAA78B49-DBE3-42BD-AC24-72D0DAF47B81}"/>
    <dgm:cxn modelId="{3CB020C9-4D65-43D6-A7A5-EC7F6B479B55}" type="presOf" srcId="{F1E60412-6CD2-44F3-AF82-777E025BBFCD}" destId="{6C12C010-DBA2-4788-A60F-6E605C1EB258}" srcOrd="0" destOrd="0" presId="urn:microsoft.com/office/officeart/2005/8/layout/vList3#2"/>
    <dgm:cxn modelId="{E88A4B8B-D474-41B2-A72E-FE2615FBAE5B}" type="presOf" srcId="{EAD78FE2-10BA-4E66-9CFF-BE1212DB47F7}" destId="{96B46AEE-5BA3-4228-9EA0-D20B3E065A9D}" srcOrd="0" destOrd="0" presId="urn:microsoft.com/office/officeart/2005/8/layout/vList3#2"/>
    <dgm:cxn modelId="{192EF4B4-AF1E-4F87-8F07-F96C462609A5}" srcId="{EAD78FE2-10BA-4E66-9CFF-BE1212DB47F7}" destId="{A661849D-E901-47EE-BC1D-99618BD64057}" srcOrd="3" destOrd="0" parTransId="{C8126BF5-C1E5-4588-9C19-CCE33BFA2A85}" sibTransId="{8B4C6E75-1950-4DB9-B001-463DA4E5134A}"/>
    <dgm:cxn modelId="{3DA1C5AD-93F6-476B-9DA3-2BC4ECCF2FC3}" type="presOf" srcId="{A1208B0A-AD3A-456D-8D48-C1B533D58A88}" destId="{AE92D8BB-F6EC-42F0-8A8F-5249E5962919}" srcOrd="0" destOrd="0" presId="urn:microsoft.com/office/officeart/2005/8/layout/vList3#2"/>
    <dgm:cxn modelId="{BC8FC15E-8ABB-4008-8853-2CAC8ACCE01D}" srcId="{EAD78FE2-10BA-4E66-9CFF-BE1212DB47F7}" destId="{A61ADE8E-1E4B-4911-8390-923890DFD800}" srcOrd="0" destOrd="0" parTransId="{3FC2E128-583B-4B36-A366-6586694BB9A8}" sibTransId="{F6A89916-6AEC-41DD-A44C-C2B3D35EEBB0}"/>
    <dgm:cxn modelId="{596A18BC-58CC-4F69-ABFA-336FF889B441}" srcId="{06186A8D-6651-4256-8CC1-0F2DCD42A5C0}" destId="{A1208B0A-AD3A-456D-8D48-C1B533D58A88}" srcOrd="2" destOrd="0" parTransId="{754EA831-3BC5-4C38-BF3E-1C6A0D4601D6}" sibTransId="{E088FCD5-C11E-4A7D-A26C-C74239DAD6F4}"/>
    <dgm:cxn modelId="{096B522F-44D1-4FDB-B091-124B65B6B368}" type="presOf" srcId="{A61ADE8E-1E4B-4911-8390-923890DFD800}" destId="{96B46AEE-5BA3-4228-9EA0-D20B3E065A9D}" srcOrd="0" destOrd="1" presId="urn:microsoft.com/office/officeart/2005/8/layout/vList3#2"/>
    <dgm:cxn modelId="{C608BC3C-645F-43B7-A6DF-64749B72C9A2}" type="presOf" srcId="{93FDCB44-A42E-4A3E-9C8C-928C867C579D}" destId="{A1F01EEE-32E5-4976-8AE7-3445E7B4DEAC}" srcOrd="0" destOrd="0" presId="urn:microsoft.com/office/officeart/2005/8/layout/vList3#2"/>
    <dgm:cxn modelId="{F4849DAC-58F9-4EB9-B24E-04AF04AE8CBA}" srcId="{A1208B0A-AD3A-456D-8D48-C1B533D58A88}" destId="{3F2EF0A5-C20B-4D54-9247-6142D4B76434}" srcOrd="1" destOrd="0" parTransId="{B4147A7E-6D71-42A1-B035-1AD9F3A9CB8D}" sibTransId="{553263C2-2E6C-49DA-A151-4C1AFB18F747}"/>
    <dgm:cxn modelId="{327FD85C-0D5F-4824-BC5B-768D2CF1473B}" type="presOf" srcId="{ACEB2BF2-45B5-49F7-BA7F-988AA6A888AC}" destId="{96B46AEE-5BA3-4228-9EA0-D20B3E065A9D}" srcOrd="0" destOrd="2" presId="urn:microsoft.com/office/officeart/2005/8/layout/vList3#2"/>
    <dgm:cxn modelId="{A677E838-B69D-4155-A1FA-718FF669151C}" srcId="{EAD78FE2-10BA-4E66-9CFF-BE1212DB47F7}" destId="{ED24AF7E-DD7C-40B9-8A8D-FE67A6E7DA11}" srcOrd="4" destOrd="0" parTransId="{4B6D9BB3-1F9B-49A9-8195-5FF2539AAADA}" sibTransId="{962E7A56-E431-438E-A280-8137AF339D11}"/>
    <dgm:cxn modelId="{34013526-7EA8-48A7-94EC-79F3F76BF9BD}" type="presOf" srcId="{3F2EF0A5-C20B-4D54-9247-6142D4B76434}" destId="{AE92D8BB-F6EC-42F0-8A8F-5249E5962919}" srcOrd="0" destOrd="2" presId="urn:microsoft.com/office/officeart/2005/8/layout/vList3#2"/>
    <dgm:cxn modelId="{6D9752A8-7FF8-4C9B-AB6C-CD8CEBB7EBBC}" type="presOf" srcId="{FB820DE9-783C-4E2C-BA07-119EC39D8D25}" destId="{AE92D8BB-F6EC-42F0-8A8F-5249E5962919}" srcOrd="0" destOrd="1" presId="urn:microsoft.com/office/officeart/2005/8/layout/vList3#2"/>
    <dgm:cxn modelId="{66DE8F6E-9493-4FE5-BAA9-97209336B541}" type="presParOf" srcId="{952F39B4-FAAD-40C2-8C84-94FAE91D3F18}" destId="{F7B419A5-2ABE-4027-9B59-573407DB1E26}" srcOrd="0" destOrd="0" presId="urn:microsoft.com/office/officeart/2005/8/layout/vList3#2"/>
    <dgm:cxn modelId="{77838DC8-BECF-4071-92B0-2BDCD29D2C10}" type="presParOf" srcId="{F7B419A5-2ABE-4027-9B59-573407DB1E26}" destId="{3A7883DD-0896-4985-BDAF-FF6A273AA05A}" srcOrd="0" destOrd="0" presId="urn:microsoft.com/office/officeart/2005/8/layout/vList3#2"/>
    <dgm:cxn modelId="{4CE65F69-DBE0-406A-9E55-5157CC24F797}" type="presParOf" srcId="{F7B419A5-2ABE-4027-9B59-573407DB1E26}" destId="{A1F01EEE-32E5-4976-8AE7-3445E7B4DEAC}" srcOrd="1" destOrd="0" presId="urn:microsoft.com/office/officeart/2005/8/layout/vList3#2"/>
    <dgm:cxn modelId="{BE1400DA-4BA8-4ACC-8FA5-54BB2C4DC958}" type="presParOf" srcId="{952F39B4-FAAD-40C2-8C84-94FAE91D3F18}" destId="{E0B8DF2B-44F1-4400-8BEE-F86B7D2C6B81}" srcOrd="1" destOrd="0" presId="urn:microsoft.com/office/officeart/2005/8/layout/vList3#2"/>
    <dgm:cxn modelId="{B764E2EB-082C-4B55-AE1E-C02CA2E4072B}" type="presParOf" srcId="{952F39B4-FAAD-40C2-8C84-94FAE91D3F18}" destId="{4D70CEB6-8FCA-4FEB-9228-CBCA0FA6FD5E}" srcOrd="2" destOrd="0" presId="urn:microsoft.com/office/officeart/2005/8/layout/vList3#2"/>
    <dgm:cxn modelId="{5056EB39-9B60-41A3-9CC5-4828119C27CF}" type="presParOf" srcId="{4D70CEB6-8FCA-4FEB-9228-CBCA0FA6FD5E}" destId="{78B6BABA-F482-4F2E-B7B2-858568A46D3A}" srcOrd="0" destOrd="0" presId="urn:microsoft.com/office/officeart/2005/8/layout/vList3#2"/>
    <dgm:cxn modelId="{E3988D8B-947B-4C90-9B7C-6CF51522F70E}" type="presParOf" srcId="{4D70CEB6-8FCA-4FEB-9228-CBCA0FA6FD5E}" destId="{96B46AEE-5BA3-4228-9EA0-D20B3E065A9D}" srcOrd="1" destOrd="0" presId="urn:microsoft.com/office/officeart/2005/8/layout/vList3#2"/>
    <dgm:cxn modelId="{1CCE0AA7-301A-4F7F-826B-2B7A9D61BA7D}" type="presParOf" srcId="{952F39B4-FAAD-40C2-8C84-94FAE91D3F18}" destId="{270A8A45-9D78-4A50-B1ED-6113BEA1968A}" srcOrd="3" destOrd="0" presId="urn:microsoft.com/office/officeart/2005/8/layout/vList3#2"/>
    <dgm:cxn modelId="{5BEEEB1A-55EA-45CE-AE44-EA6A735F6BD1}" type="presParOf" srcId="{952F39B4-FAAD-40C2-8C84-94FAE91D3F18}" destId="{0C0ADAA7-5A2F-4B5B-BE70-F589812AD6E9}" srcOrd="4" destOrd="0" presId="urn:microsoft.com/office/officeart/2005/8/layout/vList3#2"/>
    <dgm:cxn modelId="{479611B7-5E48-4D11-BA76-3693D91E2CBD}" type="presParOf" srcId="{0C0ADAA7-5A2F-4B5B-BE70-F589812AD6E9}" destId="{DBE82C36-D0D1-4645-8446-E9F7C0E11725}" srcOrd="0" destOrd="0" presId="urn:microsoft.com/office/officeart/2005/8/layout/vList3#2"/>
    <dgm:cxn modelId="{D1645D7D-3472-4D61-95E3-1AF9236B4C4A}" type="presParOf" srcId="{0C0ADAA7-5A2F-4B5B-BE70-F589812AD6E9}" destId="{AE92D8BB-F6EC-42F0-8A8F-5249E5962919}" srcOrd="1" destOrd="0" presId="urn:microsoft.com/office/officeart/2005/8/layout/vList3#2"/>
    <dgm:cxn modelId="{BE9CBEE4-7DC8-4FAC-9B52-C01F96E3A394}" type="presParOf" srcId="{952F39B4-FAAD-40C2-8C84-94FAE91D3F18}" destId="{E87AE7EA-5A1F-4F48-A6B9-C568C0271CC0}" srcOrd="5" destOrd="0" presId="urn:microsoft.com/office/officeart/2005/8/layout/vList3#2"/>
    <dgm:cxn modelId="{0F510D78-1E95-4416-85DA-38776D404C89}" type="presParOf" srcId="{952F39B4-FAAD-40C2-8C84-94FAE91D3F18}" destId="{7C8D0753-C64C-4F2E-9D13-1A7963760176}" srcOrd="6" destOrd="0" presId="urn:microsoft.com/office/officeart/2005/8/layout/vList3#2"/>
    <dgm:cxn modelId="{AF138EB9-AE0E-471F-9098-494067C12A04}" type="presParOf" srcId="{7C8D0753-C64C-4F2E-9D13-1A7963760176}" destId="{DC21DD5E-CD51-404A-9E95-D759C34BC372}" srcOrd="0" destOrd="0" presId="urn:microsoft.com/office/officeart/2005/8/layout/vList3#2"/>
    <dgm:cxn modelId="{E67CB912-728D-4875-8C39-3466A037E2B5}" type="presParOf" srcId="{7C8D0753-C64C-4F2E-9D13-1A7963760176}" destId="{6C12C010-DBA2-4788-A60F-6E605C1EB258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01EEE-32E5-4976-8AE7-3445E7B4DEAC}">
      <dsp:nvSpPr>
        <dsp:cNvPr id="0" name=""/>
        <dsp:cNvSpPr/>
      </dsp:nvSpPr>
      <dsp:spPr>
        <a:xfrm rot="10800000">
          <a:off x="861324" y="4684"/>
          <a:ext cx="4180876" cy="9731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1" tIns="49530" rIns="92456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30 вересня, Київ 100-тисячна маніфестація із закликами до проведення </a:t>
          </a:r>
          <a:r>
            <a:rPr lang="uk-UA" sz="1300" kern="1200" dirty="0" err="1" smtClean="0"/>
            <a:t>“круглого</a:t>
          </a:r>
          <a:r>
            <a:rPr lang="uk-UA" sz="1300" kern="1200" dirty="0" smtClean="0"/>
            <a:t> </a:t>
          </a:r>
          <a:r>
            <a:rPr lang="uk-UA" sz="1300" kern="1200" dirty="0" err="1" smtClean="0"/>
            <a:t>столу”</a:t>
          </a:r>
          <a:r>
            <a:rPr lang="uk-UA" sz="1300" kern="1200" dirty="0" smtClean="0"/>
            <a:t> усіх політичних сил України</a:t>
          </a:r>
          <a:endParaRPr lang="ru-RU" sz="1300" kern="1200" dirty="0"/>
        </a:p>
      </dsp:txBody>
      <dsp:txXfrm rot="10800000">
        <a:off x="1104622" y="4684"/>
        <a:ext cx="3937578" cy="973193"/>
      </dsp:txXfrm>
    </dsp:sp>
    <dsp:sp modelId="{3A7883DD-0896-4985-BDAF-FF6A273AA05A}">
      <dsp:nvSpPr>
        <dsp:cNvPr id="0" name=""/>
        <dsp:cNvSpPr/>
      </dsp:nvSpPr>
      <dsp:spPr>
        <a:xfrm>
          <a:off x="0" y="3574"/>
          <a:ext cx="973193" cy="9731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46AEE-5BA3-4228-9EA0-D20B3E065A9D}">
      <dsp:nvSpPr>
        <dsp:cNvPr id="0" name=""/>
        <dsp:cNvSpPr/>
      </dsp:nvSpPr>
      <dsp:spPr>
        <a:xfrm rot="10800000">
          <a:off x="773990" y="1268383"/>
          <a:ext cx="4297321" cy="12716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1" tIns="45720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smtClean="0"/>
            <a:t>2-17 </a:t>
          </a:r>
          <a:r>
            <a:rPr lang="uk-UA" sz="1200" kern="1200" dirty="0" smtClean="0"/>
            <a:t>жовтня - голодування студентів, які вимагали: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Відставки уряду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Надання Декларації про державний суверенітет України конституційної сили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Оголошення нових виборів до ВР на багатопартійній основі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Заборони військової служби громадянам України за її межами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Націоналізації майна КПРС та ВЛКСМ на території республіки</a:t>
          </a:r>
          <a:endParaRPr lang="ru-RU" sz="900" kern="1200" dirty="0"/>
        </a:p>
      </dsp:txBody>
      <dsp:txXfrm rot="10800000">
        <a:off x="1091898" y="1268383"/>
        <a:ext cx="3979413" cy="1271632"/>
      </dsp:txXfrm>
    </dsp:sp>
    <dsp:sp modelId="{78B6BABA-F482-4F2E-B7B2-858568A46D3A}">
      <dsp:nvSpPr>
        <dsp:cNvPr id="0" name=""/>
        <dsp:cNvSpPr/>
      </dsp:nvSpPr>
      <dsp:spPr>
        <a:xfrm>
          <a:off x="0" y="1458739"/>
          <a:ext cx="973193" cy="9731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2D8BB-F6EC-42F0-8A8F-5249E5962919}">
      <dsp:nvSpPr>
        <dsp:cNvPr id="0" name=""/>
        <dsp:cNvSpPr/>
      </dsp:nvSpPr>
      <dsp:spPr>
        <a:xfrm rot="10800000">
          <a:off x="850168" y="2830521"/>
          <a:ext cx="4195750" cy="9731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1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25-28 жовтня ІІ Всеукраїнські збори Народного Руху України</a:t>
          </a:r>
          <a:endParaRPr lang="ru-RU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/>
            <a:t>з назви Руху були вилучені слова </a:t>
          </a:r>
          <a:r>
            <a:rPr lang="uk-UA" sz="1000" kern="1200" dirty="0" err="1" smtClean="0"/>
            <a:t>“За</a:t>
          </a:r>
          <a:r>
            <a:rPr lang="uk-UA" sz="1000" kern="1200" dirty="0" smtClean="0"/>
            <a:t> </a:t>
          </a:r>
          <a:r>
            <a:rPr lang="uk-UA" sz="1000" kern="1200" dirty="0" err="1" smtClean="0"/>
            <a:t>перебудову”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/>
            <a:t>ставилася нова мета: досягнення незалежності України, розбудова демократичної правової держави</a:t>
          </a:r>
          <a:endParaRPr lang="ru-RU" sz="1000" kern="1200" dirty="0"/>
        </a:p>
      </dsp:txBody>
      <dsp:txXfrm rot="10800000">
        <a:off x="1093466" y="2830521"/>
        <a:ext cx="3952452" cy="973193"/>
      </dsp:txXfrm>
    </dsp:sp>
    <dsp:sp modelId="{DBE82C36-D0D1-4645-8446-E9F7C0E11725}">
      <dsp:nvSpPr>
        <dsp:cNvPr id="0" name=""/>
        <dsp:cNvSpPr/>
      </dsp:nvSpPr>
      <dsp:spPr>
        <a:xfrm>
          <a:off x="16657" y="2760724"/>
          <a:ext cx="973193" cy="9731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2C010-DBA2-4788-A60F-6E605C1EB258}">
      <dsp:nvSpPr>
        <dsp:cNvPr id="0" name=""/>
        <dsp:cNvSpPr/>
      </dsp:nvSpPr>
      <dsp:spPr>
        <a:xfrm rot="10800000">
          <a:off x="850168" y="4094220"/>
          <a:ext cx="4195750" cy="9731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1" tIns="49530" rIns="92456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7 листопада – конфлікт між народним депутатом  С. Хмарою і полковником київської міліції  В. Григор’євим, арешт С. Хмари</a:t>
          </a:r>
          <a:endParaRPr lang="ru-RU" sz="1300" kern="1200" dirty="0"/>
        </a:p>
      </dsp:txBody>
      <dsp:txXfrm rot="10800000">
        <a:off x="1093466" y="4094220"/>
        <a:ext cx="3952452" cy="973193"/>
      </dsp:txXfrm>
    </dsp:sp>
    <dsp:sp modelId="{DC21DD5E-CD51-404A-9E95-D759C34BC372}">
      <dsp:nvSpPr>
        <dsp:cNvPr id="0" name=""/>
        <dsp:cNvSpPr/>
      </dsp:nvSpPr>
      <dsp:spPr>
        <a:xfrm>
          <a:off x="16657" y="4062708"/>
          <a:ext cx="973193" cy="9731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22FD5-827E-431F-80FE-D95656E272C6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E6B4F-67A6-49E7-9C71-D26A7A9E3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1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E7B1-80A7-427B-9B77-F2D6280D886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1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E7B1-80A7-427B-9B77-F2D6280D886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E7B1-80A7-427B-9B77-F2D6280D886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21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E7B1-80A7-427B-9B77-F2D6280D886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65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E7B1-80A7-427B-9B77-F2D6280D886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6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E7B1-80A7-427B-9B77-F2D6280D886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0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E7B1-80A7-427B-9B77-F2D6280D886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5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2954-F476-421E-B1C2-90C43B56E910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2564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FC-F560-4767-8DA8-E0491FB2B8CC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485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FC-F560-4767-8DA8-E0491FB2B8CC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88394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FC-F560-4767-8DA8-E0491FB2B8CC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807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FC-F560-4767-8DA8-E0491FB2B8CC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86720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FC-F560-4767-8DA8-E0491FB2B8CC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123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266-82CE-4D9E-8E2C-64D756C0E2C3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8004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D327-4346-49D5-B546-68E1B5B1EEBB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5525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1FEA-1808-4B12-8AF2-CAE9D105E9A5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7486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61EE-B9CE-4D72-A5B5-E73F9343E626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3429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4320-E3EE-4E61-9C3A-D86F0A03FD0E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2408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F5FD-F7F5-4F5E-8E95-B7DAE9062121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4946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2E-E7AD-46E0-BCD8-8BCF3895DDF9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3613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4C71-B264-455F-96C4-4CC9D47C9654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1263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07DD-68AF-4F5A-BD2D-74FA5B38DDAD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5667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19C-5DAB-4344-8B8E-C20C8DE4002D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7175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86FC-F560-4767-8DA8-E0491FB2B8CC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8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ransition>
    <p:push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269173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2"/>
                </a:solidFill>
                <a:latin typeface="Franklin Gothic Demi Cond" pitchFamily="34" charset="0"/>
              </a:rPr>
              <a:t>Тема :Проголошення незалежності України.</a:t>
            </a:r>
            <a:br>
              <a:rPr lang="uk-UA" dirty="0" smtClean="0">
                <a:solidFill>
                  <a:schemeClr val="tx2"/>
                </a:solidFill>
                <a:latin typeface="Franklin Gothic Demi Cond" pitchFamily="34" charset="0"/>
              </a:rPr>
            </a:br>
            <a:r>
              <a:rPr lang="uk-UA" dirty="0" smtClean="0">
                <a:solidFill>
                  <a:schemeClr val="tx2"/>
                </a:solidFill>
                <a:latin typeface="Franklin Gothic Demi Cond" pitchFamily="34" charset="0"/>
              </a:rPr>
              <a:t> </a:t>
            </a:r>
            <a:endParaRPr lang="ru-RU" dirty="0">
              <a:solidFill>
                <a:schemeClr val="tx2"/>
              </a:solidFill>
              <a:latin typeface="Franklin Gothic Demi Con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6696744" cy="287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10035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0"/>
            <a:ext cx="12673408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6867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0"/>
            <a:ext cx="12025336" cy="662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8518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6347714" cy="1813768"/>
          </a:xfrm>
        </p:spPr>
        <p:txBody>
          <a:bodyPr>
            <a:normAutofit/>
          </a:bodyPr>
          <a:lstStyle/>
          <a:p>
            <a:r>
              <a:rPr lang="uk-UA" dirty="0" smtClean="0"/>
              <a:t>Перший Президент незалежної 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2160589"/>
            <a:ext cx="3088109" cy="388077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29222" y="2160589"/>
            <a:ext cx="3088110" cy="38807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www.day.kiev.ua/img/299310/240-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85944"/>
            <a:ext cx="4873724" cy="528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84132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6347713" cy="11606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Незалежна Україна на карті Європи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7" y="1160625"/>
            <a:ext cx="6995202" cy="5436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7261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14182"/>
            <a:ext cx="6345754" cy="523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з документом. Із книги Л. Кучми «Україна – не Росія» про роль України у розвалі СРСР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«Україні належить вирішальна роль при демонтажі СРСР у 1991р. Відомі слова Горбачова «Я не </a:t>
            </a:r>
            <a:r>
              <a:rPr lang="uk-UA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мыслю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 СРСР без </a:t>
            </a:r>
            <a:r>
              <a:rPr lang="uk-UA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Украины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не були просто фразою. Він як у воду дивився : СРСР доконав саме Акт проголошення незалежності України від 24 серпня 1991 року .А вже наступного 25 серпня , по нашому , як то кажуть , гарячому сліду проголосила незалежність Білорусія ,27- Молдавія , 30 – Азербайджан , 31 – Киргизія та Узбекистан»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 погоджуєтесь ви з твердженням Л. Кучми , що Україні належить вирішальна роль у розвалі СРСР? Свою відповідь аргументуйте.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uk-U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Якими на вашу думку були причини розпаду СРСР?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193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dirty="0" smtClean="0">
                <a:solidFill>
                  <a:schemeClr val="tx2"/>
                </a:solidFill>
              </a:rPr>
              <a:t> </a:t>
            </a:r>
            <a:r>
              <a:rPr lang="uk-UA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Загальносоюзний референдум 17 березня 1991 року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4191000" cy="5038740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 smtClean="0"/>
              <a:t>Питання референдуму: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600" dirty="0" err="1" smtClean="0"/>
              <a:t>“Чи</a:t>
            </a:r>
            <a:r>
              <a:rPr lang="uk-UA" sz="1600" dirty="0" smtClean="0"/>
              <a:t> вважаєте ви необхідним збереження СРСР як оновленої федерації рівноправних суверенних республік, в якій повною мірою гарантуватимуться права і свободи будь-якої національності?”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600" dirty="0" err="1" smtClean="0"/>
              <a:t>“Чи</a:t>
            </a:r>
            <a:r>
              <a:rPr lang="uk-UA" sz="1600" dirty="0" smtClean="0"/>
              <a:t> згодні ви  з тим, що Україна має бути в складі Союзу Радянських суверенних держав на засадах декларації про державний суверенітет України?”</a:t>
            </a:r>
          </a:p>
          <a:p>
            <a:pPr marL="514350" indent="-514350">
              <a:buFont typeface="+mj-lt"/>
              <a:buAutoNum type="arabicPeriod"/>
            </a:pPr>
            <a:endParaRPr lang="uk-UA" sz="1600" dirty="0" smtClean="0"/>
          </a:p>
          <a:p>
            <a:pPr marL="514350" indent="-514350">
              <a:buNone/>
            </a:pP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b="1" u="sng" dirty="0" smtClean="0"/>
              <a:t>Висновок.</a:t>
            </a:r>
            <a:r>
              <a:rPr lang="uk-UA" sz="1600" b="1" dirty="0" smtClean="0"/>
              <a:t> </a:t>
            </a:r>
            <a:r>
              <a:rPr lang="uk-UA" sz="1600" i="1" dirty="0" smtClean="0"/>
              <a:t>Результати референдуму  і всенародного опитування засвідчили прагнення народу України до створення суверенної держави, парламент України здобув підтримку народом Декларації про державний суверенітет.</a:t>
            </a:r>
            <a:br>
              <a:rPr lang="uk-UA" sz="1600" i="1" dirty="0" smtClean="0"/>
            </a:br>
            <a:endParaRPr lang="uk-UA" sz="1600" i="1" dirty="0" smtClean="0"/>
          </a:p>
          <a:p>
            <a:pPr marL="514350" indent="-514350">
              <a:buNone/>
            </a:pPr>
            <a:endParaRPr lang="uk-UA" sz="16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343400" cy="5110178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 smtClean="0"/>
              <a:t>Питання регіонального референдуму</a:t>
            </a:r>
            <a:r>
              <a:rPr lang="uk-UA" sz="2400" dirty="0" smtClean="0"/>
              <a:t>:</a:t>
            </a:r>
          </a:p>
          <a:p>
            <a:pPr>
              <a:buNone/>
            </a:pP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uk-UA" sz="1600" dirty="0" err="1" smtClean="0"/>
              <a:t>“Чи</a:t>
            </a:r>
            <a:r>
              <a:rPr lang="uk-UA" sz="1600" dirty="0" smtClean="0"/>
              <a:t> хочете ви, щоб Україна стала незалежною державою, яка самостійно вирішує всі питання внутрішньої та зовнішньої політики, забезпечує рівні права громадянам незалежно від національної та релігійної приналежності?”</a:t>
            </a:r>
            <a:endParaRPr lang="ru-RU" sz="1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4643438" y="3429000"/>
          <a:ext cx="435771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7786710" y="6072206"/>
            <a:ext cx="642942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3519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7848872" cy="131381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Події осені 1990 року та загострення стосунків опозиції та офіційної влади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357554" y="1285860"/>
          <a:ext cx="563404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Рисунок 5" descr="04fc7d097091b46bc25ecd53b00832ad537f8f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1214422"/>
            <a:ext cx="271917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m-00007094-a-0000136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8674" y="4286256"/>
            <a:ext cx="2897579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назад 6">
            <a:hlinkClick r:id="rId10" action="ppaction://hlinksldjump" highlightClick="1"/>
          </p:cNvPr>
          <p:cNvSpPr/>
          <p:nvPr/>
        </p:nvSpPr>
        <p:spPr>
          <a:xfrm>
            <a:off x="8072462" y="6143644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4904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592" y="0"/>
            <a:ext cx="9176592" cy="2348880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/>
              <a:t>«Україна починається</a:t>
            </a:r>
            <a:br>
              <a:rPr lang="uk-UA" sz="6000" b="1" dirty="0" smtClean="0"/>
            </a:br>
            <a:r>
              <a:rPr lang="uk-UA" sz="6000" b="1" dirty="0" smtClean="0"/>
              <a:t> з тебе»</a:t>
            </a:r>
            <a:br>
              <a:rPr lang="uk-UA" sz="6000" b="1" dirty="0" smtClean="0"/>
            </a:br>
            <a:r>
              <a:rPr lang="uk-UA" sz="6000" b="1" dirty="0" smtClean="0"/>
              <a:t>                В. Чорновіл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-386209" y="6227565"/>
            <a:ext cx="205679" cy="29777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V="1">
            <a:off x="-4501008" y="6181848"/>
            <a:ext cx="4114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717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7037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План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01152" y="6597352"/>
            <a:ext cx="9965776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916832"/>
            <a:ext cx="6120680" cy="458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Спроба державного перевороту в  СРСР і Україна.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Акт проголошення незалежності України.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Референдум 1 грудня 1991 року.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Вибори Президента України. Л. Кравчук.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 Утворення СНД . Розпад СРСР.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385483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068960" y="1"/>
            <a:ext cx="11521280" cy="1428418"/>
          </a:xfrm>
        </p:spPr>
        <p:txBody>
          <a:bodyPr/>
          <a:lstStyle/>
          <a:p>
            <a:r>
              <a:rPr lang="uk-UA" dirty="0" smtClean="0"/>
              <a:t>Очікувані результати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8748464" cy="4896544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цього уроку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 зможете: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визначати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 спроби  державного перевороту та його краху; </a:t>
            </a:r>
            <a:endParaRPr lang="uk-UA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-характеризувати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 здобуття Україною незалежності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-працювати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документами; </a:t>
            </a:r>
            <a:endParaRPr lang="uk-UA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аналізувати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  проголошення незалежності України ; </a:t>
            </a:r>
            <a:endParaRPr lang="uk-UA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визначати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історичне значення утворення незалежної України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33047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6489770" cy="193040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Спроба державного перевороту 19 серпня 1991 року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4800" y="1214422"/>
            <a:ext cx="4987280" cy="5310922"/>
          </a:xfrm>
        </p:spPr>
        <p:txBody>
          <a:bodyPr>
            <a:normAutofit fontScale="55000" lnSpcReduction="20000"/>
          </a:bodyPr>
          <a:lstStyle/>
          <a:p>
            <a:pPr>
              <a:buBlip>
                <a:blip r:embed="rId3"/>
              </a:buBlip>
            </a:pP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ДКНС:</a:t>
            </a:r>
          </a:p>
          <a:p>
            <a:pPr lvl="1">
              <a:buBlip>
                <a:blip r:embed="rId3"/>
              </a:buBlip>
            </a:pP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  <a:r>
              <a:rPr lang="uk-U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Бакланов</a:t>
            </a:r>
            <a:endParaRPr lang="uk-UA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Blip>
                <a:blip r:embed="rId3"/>
              </a:buBlip>
            </a:pP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В.Крючков</a:t>
            </a:r>
          </a:p>
          <a:p>
            <a:pPr lvl="1">
              <a:buBlip>
                <a:blip r:embed="rId3"/>
              </a:buBlip>
            </a:pP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В.Павлов</a:t>
            </a:r>
          </a:p>
          <a:p>
            <a:pPr lvl="1">
              <a:buBlip>
                <a:blip r:embed="rId3"/>
              </a:buBlip>
            </a:pP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r>
              <a:rPr lang="uk-U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Стародубцев</a:t>
            </a:r>
            <a:endParaRPr lang="uk-UA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Blip>
                <a:blip r:embed="rId3"/>
              </a:buBlip>
            </a:pP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uk-U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Янаєв</a:t>
            </a:r>
            <a:endParaRPr lang="uk-UA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Blip>
                <a:blip r:embed="rId3"/>
              </a:buBlip>
            </a:pP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  <a:r>
              <a:rPr lang="uk-U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Тізяков</a:t>
            </a:r>
            <a:endParaRPr lang="uk-UA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Blip>
                <a:blip r:embed="rId3"/>
              </a:buBlip>
            </a:pP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Д.Язов</a:t>
            </a:r>
          </a:p>
          <a:p>
            <a:pPr lvl="1">
              <a:buBlip>
                <a:blip r:embed="rId3"/>
              </a:buBlip>
            </a:pP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В.Пуго</a:t>
            </a:r>
          </a:p>
          <a:p>
            <a:pPr>
              <a:buBlip>
                <a:blip r:embed="rId3"/>
              </a:buBlip>
            </a:pPr>
            <a:r>
              <a:rPr lang="uk-U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“Хвороба”</a:t>
            </a: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М.Горбачова, його ізоляція в Криму</a:t>
            </a:r>
          </a:p>
          <a:p>
            <a:pPr>
              <a:buBlip>
                <a:blip r:embed="rId3"/>
              </a:buBlip>
            </a:pP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 ДКНС обкомами партій та окремими міськкомами КПУ</a:t>
            </a:r>
          </a:p>
          <a:p>
            <a:pPr>
              <a:buBlip>
                <a:blip r:embed="rId3"/>
              </a:buBlip>
            </a:pP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Приїзд генерала В.</a:t>
            </a:r>
            <a:r>
              <a:rPr lang="uk-U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Варенникова</a:t>
            </a: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його вимоги</a:t>
            </a:r>
          </a:p>
          <a:p>
            <a:pPr>
              <a:buBlip>
                <a:blip r:embed="rId3"/>
              </a:buBlip>
            </a:pP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Опір Народного руху України, демократичних сил ДКНС. Заклик </a:t>
            </a:r>
            <a:r>
              <a:rPr lang="uk-U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“Народної</a:t>
            </a: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ради”</a:t>
            </a: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громадської непокори і всеукраїнського страйку проти диктатури.</a:t>
            </a:r>
          </a:p>
          <a:p>
            <a:pPr>
              <a:buBlip>
                <a:blip r:embed="rId3"/>
              </a:buBlip>
            </a:pP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Рухом  та всеукраїнським страйкомом на 21 серпня безстрокового всеукраїнського страйку</a:t>
            </a:r>
          </a:p>
          <a:p>
            <a:pPr>
              <a:buNone/>
            </a:pPr>
            <a:endParaRPr lang="uk-UA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3"/>
              </a:buBlip>
            </a:pP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Придушення путчу в Москві та повернення М.Горбачова з Криму, арешт керівників заколоту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pic>
        <p:nvPicPr>
          <p:cNvPr id="7" name="Содержимое 6" descr="38347173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b="30348"/>
          <a:stretch>
            <a:fillRect/>
          </a:stretch>
        </p:blipFill>
        <p:spPr>
          <a:xfrm>
            <a:off x="4919700" y="1124745"/>
            <a:ext cx="3995700" cy="1840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Рисунок 7" descr="GKChP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248879"/>
            <a:ext cx="3501255" cy="2628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gorbachev-o-politike-putin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1124744"/>
            <a:ext cx="2160240" cy="162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Управляющая кнопка: назад 9">
            <a:hlinkClick r:id="rId7" action="ppaction://hlinksldjump" highlightClick="1"/>
          </p:cNvPr>
          <p:cNvSpPr/>
          <p:nvPr/>
        </p:nvSpPr>
        <p:spPr>
          <a:xfrm>
            <a:off x="7858148" y="6000768"/>
            <a:ext cx="714380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4378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6347714" cy="174176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Проголошення незалежності України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4338638" cy="4983832"/>
          </a:xfrm>
        </p:spPr>
        <p:txBody>
          <a:bodyPr>
            <a:normAutofit lnSpcReduction="10000"/>
          </a:bodyPr>
          <a:lstStyle/>
          <a:p>
            <a:r>
              <a:rPr lang="uk-UA" sz="1800" dirty="0" smtClean="0"/>
              <a:t>Прийняття Верховною Радою Акту проголошення незалежності України 24 серпня 1991 року</a:t>
            </a:r>
          </a:p>
          <a:p>
            <a:pPr lvl="1">
              <a:buNone/>
            </a:pPr>
            <a:r>
              <a:rPr lang="uk-UA" sz="1600" dirty="0" smtClean="0"/>
              <a:t>Причини одностайного прийняття Акту: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600" dirty="0" smtClean="0"/>
              <a:t>Багатовікова боротьба народу України за створення власної незалежної держави.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600" dirty="0" smtClean="0"/>
              <a:t>Активізація національно-демократичних сил.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600" dirty="0" smtClean="0"/>
              <a:t>Фактичний розпад Союзу РСР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600" dirty="0" smtClean="0"/>
              <a:t>Відносна стабільність товарного ринку України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600" dirty="0" smtClean="0"/>
              <a:t>Антиукраїнська позиція КПУ під час путчу.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600" dirty="0" smtClean="0"/>
              <a:t>Бажання київської номенклатури звільнитися від влади Москви.</a:t>
            </a:r>
          </a:p>
        </p:txBody>
      </p:sp>
      <p:pic>
        <p:nvPicPr>
          <p:cNvPr id="8" name="Содержимое 7" descr="nez_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4114831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422108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</a:rPr>
              <a:t>Указ </a:t>
            </a:r>
            <a:r>
              <a:rPr lang="uk-UA" dirty="0" err="1" smtClean="0">
                <a:solidFill>
                  <a:prstClr val="black"/>
                </a:solidFill>
              </a:rPr>
              <a:t>Президіїї</a:t>
            </a:r>
            <a:r>
              <a:rPr lang="uk-UA" dirty="0" smtClean="0">
                <a:solidFill>
                  <a:prstClr val="black"/>
                </a:solidFill>
              </a:rPr>
              <a:t> ВР України </a:t>
            </a:r>
            <a:r>
              <a:rPr lang="uk-UA" dirty="0" err="1" smtClean="0">
                <a:solidFill>
                  <a:prstClr val="black"/>
                </a:solidFill>
              </a:rPr>
              <a:t>“Про</a:t>
            </a:r>
            <a:r>
              <a:rPr lang="uk-UA" dirty="0" smtClean="0">
                <a:solidFill>
                  <a:prstClr val="black"/>
                </a:solidFill>
              </a:rPr>
              <a:t> заборону діяльності Компартії </a:t>
            </a:r>
            <a:r>
              <a:rPr lang="uk-UA" dirty="0" err="1" smtClean="0">
                <a:solidFill>
                  <a:prstClr val="black"/>
                </a:solidFill>
              </a:rPr>
              <a:t>України”</a:t>
            </a:r>
            <a:r>
              <a:rPr lang="uk-UA" dirty="0" smtClean="0">
                <a:solidFill>
                  <a:prstClr val="black"/>
                </a:solidFill>
              </a:rPr>
              <a:t>,30 серпня 1991 рік. </a:t>
            </a:r>
          </a:p>
          <a:p>
            <a:endParaRPr lang="uk-UA" dirty="0" smtClean="0">
              <a:solidFill>
                <a:prstClr val="black"/>
              </a:solidFill>
            </a:endParaRPr>
          </a:p>
          <a:p>
            <a:r>
              <a:rPr lang="uk-UA" dirty="0" smtClean="0">
                <a:solidFill>
                  <a:prstClr val="black"/>
                </a:solidFill>
              </a:rPr>
              <a:t>4 вересня 1991 року підняття над будинком Верховної Ради національного синьо-жовтого прапора</a:t>
            </a:r>
          </a:p>
          <a:p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6150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597744"/>
          </a:xfrm>
        </p:spPr>
        <p:txBody>
          <a:bodyPr/>
          <a:lstStyle/>
          <a:p>
            <a:pPr algn="ctr"/>
            <a:r>
              <a:rPr lang="uk-UA" dirty="0" smtClean="0"/>
              <a:t>Проголошення незалежності</a:t>
            </a:r>
            <a:endParaRPr lang="ru-RU" dirty="0"/>
          </a:p>
        </p:txBody>
      </p:sp>
      <p:pic>
        <p:nvPicPr>
          <p:cNvPr id="7" name="Содержимое 6" descr="ac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3767990" cy="5362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7" descr="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214422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732612"/>
            <a:ext cx="4097639" cy="273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Управляющая кнопка: назад 9">
            <a:hlinkClick r:id="rId6" action="ppaction://hlinksldjump" highlightClick="1"/>
          </p:cNvPr>
          <p:cNvSpPr/>
          <p:nvPr/>
        </p:nvSpPr>
        <p:spPr>
          <a:xfrm>
            <a:off x="8072462" y="5857892"/>
            <a:ext cx="642942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7992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68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4340" y="1917080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7632848" cy="113965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Історичне значення проголошення незалежності України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139654"/>
            <a:ext cx="4176464" cy="5718346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uk-UA" b="1" dirty="0" smtClean="0"/>
              <a:t>Віковічна мрія багатьох поколінь українського народу втілилася в життя, українці нарешті здобули власну державу і отримали могутній поштовх для подальшого розвитку національного життя.</a:t>
            </a:r>
          </a:p>
          <a:p>
            <a:pPr>
              <a:buBlip>
                <a:blip r:embed="rId4"/>
              </a:buBlip>
            </a:pPr>
            <a:r>
              <a:rPr lang="uk-UA" b="1" dirty="0" smtClean="0"/>
              <a:t> Прагнення  до незалежності було підтверджено на Всеукраїнському референдумі переважною більшістю народу.</a:t>
            </a:r>
          </a:p>
          <a:p>
            <a:pPr>
              <a:buBlip>
                <a:blip r:embed="rId4"/>
              </a:buBlip>
            </a:pPr>
            <a:r>
              <a:rPr lang="uk-UA" b="1" dirty="0" smtClean="0"/>
              <a:t> Вибороти незалежність вдалося без кровопролиття. </a:t>
            </a:r>
          </a:p>
          <a:p>
            <a:pPr>
              <a:buBlip>
                <a:blip r:embed="rId4"/>
              </a:buBlip>
            </a:pPr>
            <a:r>
              <a:rPr lang="uk-UA" b="1" dirty="0" smtClean="0"/>
              <a:t>Вперше в Україні було всенародно обрано Президента.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566124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На карті Європи з'явилася  нова незалежна держава - Україна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4372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8E7-620A-453E-9ACC-BF60B633E93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0"/>
            <a:ext cx="11809311" cy="69310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7617506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</TotalTime>
  <Words>722</Words>
  <Application>Microsoft Office PowerPoint</Application>
  <PresentationFormat>Экран (4:3)</PresentationFormat>
  <Paragraphs>97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Demi Cond</vt:lpstr>
      <vt:lpstr>Times New Roman</vt:lpstr>
      <vt:lpstr>Trebuchet MS</vt:lpstr>
      <vt:lpstr>Wingdings 3</vt:lpstr>
      <vt:lpstr>Грань</vt:lpstr>
      <vt:lpstr>Тема :Проголошення незалежності України.  </vt:lpstr>
      <vt:lpstr>«Україна починається  з тебе»                 В. Чорновіл </vt:lpstr>
      <vt:lpstr>              План уроку</vt:lpstr>
      <vt:lpstr>Очікувані результати </vt:lpstr>
      <vt:lpstr>Спроба державного перевороту 19 серпня 1991 року</vt:lpstr>
      <vt:lpstr>Проголошення незалежності України</vt:lpstr>
      <vt:lpstr>Проголошення незалежності</vt:lpstr>
      <vt:lpstr>Історичне значення проголошення незалежності України</vt:lpstr>
      <vt:lpstr>Презентация PowerPoint</vt:lpstr>
      <vt:lpstr>Презентация PowerPoint</vt:lpstr>
      <vt:lpstr>Презентация PowerPoint</vt:lpstr>
      <vt:lpstr>Перший Президент незалежної України</vt:lpstr>
      <vt:lpstr>Незалежна Україна на карті Європи</vt:lpstr>
      <vt:lpstr>Презентация PowerPoint</vt:lpstr>
      <vt:lpstr> Загальносоюзний референдум 17 березня 1991 року</vt:lpstr>
      <vt:lpstr>Події осені 1990 року та загострення стосунків опозиції та офіційної влади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проголошення незалежності України.  Розпад Радянського Союзу </dc:title>
  <dc:creator>Татьяна</dc:creator>
  <cp:lastModifiedBy>Док</cp:lastModifiedBy>
  <cp:revision>29</cp:revision>
  <dcterms:created xsi:type="dcterms:W3CDTF">2014-02-17T12:22:20Z</dcterms:created>
  <dcterms:modified xsi:type="dcterms:W3CDTF">2018-02-05T17:56:48Z</dcterms:modified>
</cp:coreProperties>
</file>