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5" r:id="rId8"/>
    <p:sldId id="261" r:id="rId9"/>
    <p:sldId id="262" r:id="rId10"/>
    <p:sldId id="264" r:id="rId11"/>
    <p:sldId id="271" r:id="rId12"/>
    <p:sldId id="266" r:id="rId13"/>
    <p:sldId id="267" r:id="rId14"/>
    <p:sldId id="270" r:id="rId15"/>
    <p:sldId id="26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C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t>30.01.2017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t>30.01.2017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t>30.01.2017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t>30.01.2017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t>30.01.2017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t>30.01.2017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t>30.01.2017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t>30.01.2017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t>30.01.2017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t>30.01.2017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9DB2F-7F9D-4C20-A70B-4E25769ED2AD}" type="datetimeFigureOut">
              <a:rPr lang="ru-RU" smtClean="0"/>
              <a:t>30.01.2017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44261-60F6-4B48-B176-0250C824E6A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0D9DB2F-7F9D-4C20-A70B-4E25769ED2AD}" type="datetimeFigureOut">
              <a:rPr lang="ru-RU" smtClean="0"/>
              <a:t>30.01.2017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E244261-60F6-4B48-B176-0250C824E6A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g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g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9.png"/><Relationship Id="rId7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11" Type="http://schemas.openxmlformats.org/officeDocument/2006/relationships/image" Target="../media/image32.png"/><Relationship Id="rId5" Type="http://schemas.openxmlformats.org/officeDocument/2006/relationships/image" Target="../media/image27.png"/><Relationship Id="rId10" Type="http://schemas.openxmlformats.org/officeDocument/2006/relationships/image" Target="../media/image31.png"/><Relationship Id="rId4" Type="http://schemas.microsoft.com/office/2007/relationships/hdphoto" Target="../media/hdphoto5.wdp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25.jpeg"/><Relationship Id="rId7" Type="http://schemas.openxmlformats.org/officeDocument/2006/relationships/image" Target="../media/image3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47040" y="1484784"/>
            <a:ext cx="6172072" cy="2440443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6600" dirty="0" smtClean="0">
                <a:solidFill>
                  <a:schemeClr val="bg2">
                    <a:lumMod val="50000"/>
                  </a:schemeClr>
                </a:solidFill>
              </a:rPr>
              <a:t>ПОРТФОЛІО ВЧИТЕЛЯ</a:t>
            </a:r>
            <a:endParaRPr lang="ru-RU" sz="6600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7710261" y="6871"/>
            <a:ext cx="1438225" cy="6858000"/>
            <a:chOff x="-9475" y="0"/>
            <a:chExt cx="1438225" cy="68580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4305515"/>
            <a:ext cx="3604458" cy="211686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109"/>
                    </a14:imgEffect>
                    <a14:imgEffect>
                      <a14:saturation sat="8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527" y="4543654"/>
            <a:ext cx="1368587" cy="1878723"/>
          </a:xfrm>
          <a:prstGeom prst="rect">
            <a:avLst/>
          </a:prstGeom>
          <a:noFill/>
          <a:effectLst>
            <a:reflection stA="86000" endPos="0" dist="50800" dir="5400000" sy="-100000" algn="bl" rotWithShape="0"/>
          </a:effectLst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-73005"/>
            <a:ext cx="4004267" cy="1773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 descr="C:\Users\ТОЛЯ\Desktop\5555555555\5353207_353198be(1)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" y="5021599"/>
            <a:ext cx="1440160" cy="181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43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8000">
        <p:push dir="u"/>
      </p:transition>
    </mc:Choice>
    <mc:Fallback xmlns="">
      <p:transition spd="slow" advTm="8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965484"/>
            <a:ext cx="1210777" cy="8925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69097">
            <a:off x="3705725" y="1760958"/>
            <a:ext cx="4681296" cy="37921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47664" y="117548"/>
            <a:ext cx="73652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Індивідуальне навчання з ученицею другого класу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uk-UA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Поліщук Софією</a:t>
            </a:r>
            <a:endParaRPr lang="en-US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04022" cy="68580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2000"/>
                    </a14:imgEffect>
                    <a14:imgEffect>
                      <a14:brightnessContrast brigh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028" y="1442395"/>
            <a:ext cx="2128498" cy="191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67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6000">
        <p:cut/>
      </p:transition>
    </mc:Choice>
    <mc:Fallback xmlns="">
      <p:transition advTm="6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501283" y="15875"/>
            <a:ext cx="7175351" cy="964853"/>
          </a:xfrm>
        </p:spPr>
        <p:txBody>
          <a:bodyPr/>
          <a:lstStyle/>
          <a:p>
            <a:pPr marL="182880" indent="0">
              <a:buNone/>
            </a:pP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                Робота над проблемою</a:t>
            </a:r>
            <a:b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2400" dirty="0" err="1" smtClean="0">
                <a:solidFill>
                  <a:schemeClr val="accent4">
                    <a:lumMod val="50000"/>
                  </a:schemeClr>
                </a:solidFill>
              </a:rPr>
              <a:t>Розвиток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4">
                    <a:lumMod val="50000"/>
                  </a:schemeClr>
                </a:solidFill>
              </a:rPr>
              <a:t>уваги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 та </a:t>
            </a:r>
            <a:r>
              <a:rPr lang="uk-UA" sz="2400" dirty="0" err="1">
                <a:solidFill>
                  <a:schemeClr val="accent4">
                    <a:lumMod val="50000"/>
                  </a:schemeClr>
                </a:solidFill>
              </a:rPr>
              <a:t>і</a:t>
            </a:r>
            <a:r>
              <a:rPr lang="ru-RU" sz="2400" dirty="0" err="1" smtClean="0">
                <a:solidFill>
                  <a:schemeClr val="accent4">
                    <a:lumMod val="50000"/>
                  </a:schemeClr>
                </a:solidFill>
              </a:rPr>
              <a:t>нтересу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 до </a:t>
            </a:r>
            <a:r>
              <a:rPr lang="ru-RU" sz="2400" dirty="0" err="1" smtClean="0">
                <a:solidFill>
                  <a:schemeClr val="accent4">
                    <a:lumMod val="50000"/>
                  </a:schemeClr>
                </a:solidFill>
              </a:rPr>
              <a:t>навчання</a:t>
            </a:r>
            <a:endParaRPr lang="en-US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-8117" y="-11227"/>
            <a:ext cx="1491888" cy="6884041"/>
            <a:chOff x="-16232" y="0"/>
            <a:chExt cx="1672416" cy="6884041"/>
          </a:xfrm>
        </p:grpSpPr>
        <p:pic>
          <p:nvPicPr>
            <p:cNvPr id="5" name="Picture 2" descr="C:\Users\ТОЛЯ\Desktop\5555555555\1312435082_stock-vector-ethnic-ukraine-patterns-7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812" r="50000"/>
            <a:stretch/>
          </p:blipFill>
          <p:spPr bwMode="auto">
            <a:xfrm>
              <a:off x="-16232" y="0"/>
              <a:ext cx="1672415" cy="3501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:\Users\ТОЛЯ\Desktop\5555555555\1312435082_stock-vector-ethnic-ukraine-patterns-7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812" r="50000"/>
            <a:stretch/>
          </p:blipFill>
          <p:spPr bwMode="auto">
            <a:xfrm>
              <a:off x="0" y="3383033"/>
              <a:ext cx="1656184" cy="3501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7450">
            <a:off x="1776270" y="3784235"/>
            <a:ext cx="3797488" cy="26369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6914">
            <a:off x="5378672" y="1609516"/>
            <a:ext cx="3402010" cy="23622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6000"/>
                    </a14:imgEffect>
                    <a14:imgEffect>
                      <a14:brightnessContrast bright="-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6709">
            <a:off x="1825788" y="1113822"/>
            <a:ext cx="2524125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93831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8000"/>
                <a:shade val="90000"/>
                <a:satMod val="160000"/>
                <a:lumMod val="100000"/>
              </a:schemeClr>
            </a:gs>
            <a:gs pos="60000">
              <a:schemeClr val="bg2">
                <a:tint val="95000"/>
                <a:shade val="100000"/>
                <a:satMod val="130000"/>
                <a:lumMod val="130000"/>
              </a:schemeClr>
            </a:gs>
            <a:gs pos="100000">
              <a:schemeClr val="bg2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983947" y="548680"/>
            <a:ext cx="5108333" cy="623731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Додайте до кожного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свого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 уроку: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12 </a:t>
            </a:r>
            <a:r>
              <a:rPr lang="ru-RU" dirty="0" err="1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порц</a:t>
            </a:r>
            <a:r>
              <a:rPr lang="uk-UA" dirty="0" err="1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ій</a:t>
            </a:r>
            <a:r>
              <a:rPr lang="uk-UA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 мудрості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11 порцій терпіння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10 порцій хоробрості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9 порцій працездатності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8 порцій оптимізму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7 порцій відданості своїй</a:t>
            </a:r>
            <a:r>
              <a:rPr lang="uk-UA" dirty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uk-UA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справі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6 </a:t>
            </a:r>
            <a:r>
              <a:rPr lang="uk-UA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порцій </a:t>
            </a:r>
            <a:r>
              <a:rPr lang="uk-UA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вільнодумства</a:t>
            </a:r>
            <a:endParaRPr lang="uk-UA" dirty="0" smtClean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5 порцій доброти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4 порції відпочинку і турботи про здоров'я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3 порції гумору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2 порції такту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1 порцію віри в кожного свого учня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968649" y="1"/>
            <a:ext cx="7175351" cy="440726"/>
          </a:xfrm>
        </p:spPr>
        <p:txBody>
          <a:bodyPr/>
          <a:lstStyle/>
          <a:p>
            <a:pPr marL="182880" indent="0">
              <a:buNone/>
            </a:pP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Рецепт </a:t>
            </a:r>
            <a:r>
              <a:rPr lang="ru-RU" sz="2400" dirty="0" err="1" smtClean="0">
                <a:solidFill>
                  <a:schemeClr val="accent6">
                    <a:lumMod val="75000"/>
                  </a:schemeClr>
                </a:solidFill>
              </a:rPr>
              <a:t>приготування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6">
                    <a:lumMod val="75000"/>
                  </a:schemeClr>
                </a:solidFill>
              </a:rPr>
              <a:t>хорошого</a:t>
            </a:r>
            <a:r>
              <a:rPr lang="ru-RU" sz="2400" dirty="0" smtClean="0">
                <a:solidFill>
                  <a:schemeClr val="accent6">
                    <a:lumMod val="75000"/>
                  </a:schemeClr>
                </a:solidFill>
              </a:rPr>
              <a:t> уроку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499636" y="2499638"/>
            <a:ext cx="6871483" cy="18722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980728"/>
            <a:ext cx="3600400" cy="22322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869160"/>
            <a:ext cx="2409056" cy="180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51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000">
        <p:split orient="vert"/>
      </p:transition>
    </mc:Choice>
    <mc:Fallback xmlns="">
      <p:transition spd="slow" advTm="1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499636" y="2513484"/>
            <a:ext cx="6871483" cy="18722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11760" y="260647"/>
            <a:ext cx="54006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solidFill>
                  <a:schemeClr val="accent3">
                    <a:lumMod val="50000"/>
                  </a:schemeClr>
                </a:solidFill>
              </a:rPr>
              <a:t>В</a:t>
            </a:r>
            <a:r>
              <a:rPr lang="uk-UA" sz="3200" dirty="0" smtClean="0">
                <a:solidFill>
                  <a:schemeClr val="accent3">
                    <a:lumMod val="50000"/>
                  </a:schemeClr>
                </a:solidFill>
              </a:rPr>
              <a:t>ідносини вчителя і учнів:</a:t>
            </a:r>
          </a:p>
          <a:p>
            <a:endParaRPr lang="uk-UA" sz="32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>
                <a:solidFill>
                  <a:schemeClr val="accent5">
                    <a:lumMod val="75000"/>
                  </a:schemeClr>
                </a:solidFill>
              </a:rPr>
              <a:t>н</a:t>
            </a:r>
            <a:r>
              <a:rPr lang="uk-UA" dirty="0" smtClean="0">
                <a:solidFill>
                  <a:schemeClr val="accent5">
                    <a:lumMod val="75000"/>
                  </a:schemeClr>
                </a:solidFill>
              </a:rPr>
              <a:t>е забороняти, а спрямовувати;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>
                <a:solidFill>
                  <a:schemeClr val="accent5">
                    <a:lumMod val="75000"/>
                  </a:schemeClr>
                </a:solidFill>
              </a:rPr>
              <a:t>н</a:t>
            </a:r>
            <a:r>
              <a:rPr lang="uk-UA" dirty="0" smtClean="0">
                <a:solidFill>
                  <a:schemeClr val="accent5">
                    <a:lumMod val="75000"/>
                  </a:schemeClr>
                </a:solidFill>
              </a:rPr>
              <a:t>е управляти, а </a:t>
            </a:r>
            <a:r>
              <a:rPr lang="uk-UA" dirty="0" err="1" smtClean="0">
                <a:solidFill>
                  <a:schemeClr val="accent5">
                    <a:lumMod val="75000"/>
                  </a:schemeClr>
                </a:solidFill>
              </a:rPr>
              <a:t>співкерувати</a:t>
            </a:r>
            <a:r>
              <a:rPr lang="uk-UA" dirty="0" smtClean="0">
                <a:solidFill>
                  <a:schemeClr val="accent5">
                    <a:lumMod val="75000"/>
                  </a:schemeClr>
                </a:solidFill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>
                <a:solidFill>
                  <a:schemeClr val="accent5">
                    <a:lumMod val="75000"/>
                  </a:schemeClr>
                </a:solidFill>
              </a:rPr>
              <a:t>н</a:t>
            </a:r>
            <a:r>
              <a:rPr lang="uk-UA" dirty="0" smtClean="0">
                <a:solidFill>
                  <a:schemeClr val="accent5">
                    <a:lumMod val="75000"/>
                  </a:schemeClr>
                </a:solidFill>
              </a:rPr>
              <a:t>е примушувати, а переконувати;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>
                <a:solidFill>
                  <a:schemeClr val="accent5">
                    <a:lumMod val="75000"/>
                  </a:schemeClr>
                </a:solidFill>
              </a:rPr>
              <a:t>н</a:t>
            </a:r>
            <a:r>
              <a:rPr lang="uk-UA" dirty="0" smtClean="0">
                <a:solidFill>
                  <a:schemeClr val="accent5">
                    <a:lumMod val="75000"/>
                  </a:schemeClr>
                </a:solidFill>
              </a:rPr>
              <a:t>е командувати, а організовувати;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>
                <a:solidFill>
                  <a:schemeClr val="accent5">
                    <a:lumMod val="75000"/>
                  </a:schemeClr>
                </a:solidFill>
              </a:rPr>
              <a:t>н</a:t>
            </a:r>
            <a:r>
              <a:rPr lang="uk-UA" dirty="0" smtClean="0">
                <a:solidFill>
                  <a:schemeClr val="accent5">
                    <a:lumMod val="75000"/>
                  </a:schemeClr>
                </a:solidFill>
              </a:rPr>
              <a:t>е обмежувати, а давати свободу вибору.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365104"/>
            <a:ext cx="6553200" cy="189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76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000">
        <p:split orient="vert"/>
      </p:transition>
    </mc:Choice>
    <mc:Fallback xmlns="">
      <p:transition spd="slow" advTm="1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22938" y="648616"/>
            <a:ext cx="59869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</a:rPr>
              <a:t>    Якщо запастися терпінням і проявити старання, то посіяне насіння знання неодмінно дасть добрі сходи. Навчання – корінь гіркий, так плід солодкий.</a:t>
            </a:r>
          </a:p>
          <a:p>
            <a:r>
              <a:rPr lang="uk-UA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uk-UA" sz="2000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           Леонардо да Вінчі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47183" y="3902854"/>
            <a:ext cx="698477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Роки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</a:rPr>
              <a:t>дитинства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 –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</a:rPr>
              <a:t>це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 перш за все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</a:rPr>
              <a:t>виховання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</a:rPr>
              <a:t>серця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   </a:t>
            </a:r>
            <a:r>
              <a:rPr lang="ru-RU" sz="2000" dirty="0" err="1" smtClean="0">
                <a:solidFill>
                  <a:schemeClr val="accent6">
                    <a:lumMod val="50000"/>
                  </a:schemeClr>
                </a:solidFill>
              </a:rPr>
              <a:t>Виховання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–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</a:rPr>
              <a:t>це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 не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</a:rPr>
              <a:t>поєднання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</a:rPr>
              <a:t>заходів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 і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</a:rPr>
              <a:t>прийомів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, а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</a:rPr>
              <a:t>мудре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</a:rPr>
              <a:t>спілкування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</a:rPr>
              <a:t>дорослого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</a:rPr>
              <a:t>із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 живою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</a:rPr>
              <a:t>душею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</a:rPr>
              <a:t>дитини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.                                                                   </a:t>
            </a:r>
          </a:p>
          <a:p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                          </a:t>
            </a:r>
            <a:r>
              <a:rPr lang="ru-RU" sz="2000" dirty="0" err="1" smtClean="0">
                <a:solidFill>
                  <a:schemeClr val="accent6">
                    <a:lumMod val="50000"/>
                  </a:schemeClr>
                </a:solidFill>
              </a:rPr>
              <a:t>В.Сухомлинський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0" y="0"/>
            <a:ext cx="1722939" cy="6830624"/>
            <a:chOff x="-31259" y="0"/>
            <a:chExt cx="1722939" cy="6830624"/>
          </a:xfrm>
        </p:grpSpPr>
        <p:pic>
          <p:nvPicPr>
            <p:cNvPr id="10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5" y="276968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6" y="2553843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7" y="4830718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7000"/>
                    </a14:imgEffect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480" y="5037552"/>
            <a:ext cx="2952328" cy="180717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901" y="-1"/>
            <a:ext cx="1449633" cy="191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11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0" advTm="15000"/>
    </mc:Choice>
    <mc:Fallback xmlns="">
      <p:transition spd="slow" advTm="1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ТОЛЯ\Desktop\5555555555\ukraine-ma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823" y="5490868"/>
            <a:ext cx="3483169" cy="1367132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ТОЛЯ\Desktop\5555555555\ukraine-mai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55976" y="5490868"/>
            <a:ext cx="3337049" cy="1367132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79602" y="2499767"/>
            <a:ext cx="61510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b="1" dirty="0" smtClean="0">
                <a:solidFill>
                  <a:schemeClr val="accent6">
                    <a:lumMod val="50000"/>
                  </a:schemeClr>
                </a:solidFill>
              </a:rPr>
              <a:t>Дякую за увагу!</a:t>
            </a:r>
            <a:endParaRPr lang="en-US" sz="6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7710261" y="6871"/>
            <a:ext cx="1438225" cy="6858000"/>
            <a:chOff x="-9475" y="0"/>
            <a:chExt cx="1438225" cy="685800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3" name="Группа 12"/>
          <p:cNvGrpSpPr/>
          <p:nvPr/>
        </p:nvGrpSpPr>
        <p:grpSpPr>
          <a:xfrm>
            <a:off x="0" y="6871"/>
            <a:ext cx="1438225" cy="6858000"/>
            <a:chOff x="-9475" y="0"/>
            <a:chExt cx="1438225" cy="6858000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875" y="325847"/>
            <a:ext cx="6037285" cy="172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27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2000">
        <p14:reveal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587" y="49297"/>
            <a:ext cx="1495406" cy="15318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131840" y="253888"/>
            <a:ext cx="6408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solidFill>
                  <a:schemeClr val="accent6">
                    <a:lumMod val="50000"/>
                  </a:schemeClr>
                </a:solidFill>
              </a:rPr>
              <a:t>Крилас Наталія Іванівна</a:t>
            </a:r>
            <a:endParaRPr lang="en-US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8750" y="1770516"/>
            <a:ext cx="37193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Вчитель початкових класів</a:t>
            </a:r>
          </a:p>
          <a:p>
            <a:r>
              <a:rPr lang="uk-UA" dirty="0" err="1" smtClean="0">
                <a:solidFill>
                  <a:schemeClr val="accent1">
                    <a:lumMod val="75000"/>
                  </a:schemeClr>
                </a:solidFill>
              </a:rPr>
              <a:t>Полапівської</a:t>
            </a:r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 ЗОШ 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І-ІІІ </a:t>
            </a:r>
            <a:r>
              <a:rPr lang="ru-RU" dirty="0" err="1" smtClean="0">
                <a:solidFill>
                  <a:schemeClr val="accent1">
                    <a:lumMod val="75000"/>
                  </a:schemeClr>
                </a:solidFill>
              </a:rPr>
              <a:t>ступенів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982"/>
                    </a14:imgEffect>
                    <a14:imgEffect>
                      <a14:saturation sat="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758" y="3140968"/>
            <a:ext cx="3598383" cy="3270895"/>
          </a:xfrm>
          <a:prstGeom prst="rect">
            <a:avLst/>
          </a:prstGeom>
          <a:effectLst>
            <a:reflection stA="21000" endPos="18000" dist="50800" dir="5400000" sy="-100000" algn="bl" rotWithShape="0"/>
            <a:softEdge rad="889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639372"/>
            <a:ext cx="2724353" cy="39330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2329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8000">
        <p:wipe/>
      </p:transition>
    </mc:Choice>
    <mc:Fallback xmlns="">
      <p:transition spd="slow" advTm="8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-9475" y="0"/>
            <a:ext cx="1438225" cy="6858000"/>
            <a:chOff x="-9475" y="0"/>
            <a:chExt cx="1438225" cy="6858000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7" name="TextBox 26"/>
          <p:cNvSpPr txBox="1"/>
          <p:nvPr/>
        </p:nvSpPr>
        <p:spPr>
          <a:xfrm>
            <a:off x="1547664" y="1221368"/>
            <a:ext cx="48965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 smtClean="0">
                <a:solidFill>
                  <a:schemeClr val="accent6">
                    <a:lumMod val="50000"/>
                  </a:schemeClr>
                </a:solidFill>
              </a:rPr>
              <a:t>Народилася в селі </a:t>
            </a:r>
            <a:r>
              <a:rPr lang="uk-UA" sz="1600" dirty="0" err="1" smtClean="0">
                <a:solidFill>
                  <a:schemeClr val="accent6">
                    <a:lumMod val="50000"/>
                  </a:schemeClr>
                </a:solidFill>
              </a:rPr>
              <a:t>Полапи</a:t>
            </a:r>
            <a:r>
              <a:rPr lang="uk-UA" sz="1600" dirty="0" smtClean="0">
                <a:solidFill>
                  <a:schemeClr val="accent6">
                    <a:lumMod val="50000"/>
                  </a:schemeClr>
                </a:solidFill>
              </a:rPr>
              <a:t> 25 грудня 1980р.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16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 smtClean="0">
                <a:solidFill>
                  <a:schemeClr val="accent6">
                    <a:lumMod val="50000"/>
                  </a:schemeClr>
                </a:solidFill>
              </a:rPr>
              <a:t>Закінчила </a:t>
            </a:r>
            <a:r>
              <a:rPr lang="uk-UA" sz="1600" dirty="0" err="1" smtClean="0">
                <a:solidFill>
                  <a:schemeClr val="accent6">
                    <a:lumMod val="50000"/>
                  </a:schemeClr>
                </a:solidFill>
              </a:rPr>
              <a:t>Полапівську</a:t>
            </a:r>
            <a:r>
              <a:rPr lang="uk-UA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</a:rPr>
              <a:t>ЗОШ</a:t>
            </a:r>
            <a:r>
              <a:rPr lang="uk-UA" sz="1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І-ІІІ</a:t>
            </a: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uk-UA" sz="1600" dirty="0" smtClean="0">
                <a:solidFill>
                  <a:schemeClr val="accent6">
                    <a:lumMod val="50000"/>
                  </a:schemeClr>
                </a:solidFill>
              </a:rPr>
              <a:t>ступенів в 1998р.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16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 smtClean="0">
                <a:solidFill>
                  <a:schemeClr val="accent6">
                    <a:lumMod val="50000"/>
                  </a:schemeClr>
                </a:solidFill>
              </a:rPr>
              <a:t>Закінчила Волинський державний університет ім. Лесі Українки в 2003р., отримавши повну вищу освіту за спеціальністю початкове навчання та здобула кваліфікацію вчителя початкових класів.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160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 smtClean="0">
                <a:solidFill>
                  <a:schemeClr val="accent6">
                    <a:lumMod val="50000"/>
                  </a:schemeClr>
                </a:solidFill>
              </a:rPr>
              <a:t>З 2009р. </a:t>
            </a:r>
            <a:r>
              <a:rPr lang="uk-UA" sz="1600" dirty="0">
                <a:solidFill>
                  <a:schemeClr val="accent6">
                    <a:lumMod val="50000"/>
                  </a:schemeClr>
                </a:solidFill>
              </a:rPr>
              <a:t>р</a:t>
            </a:r>
            <a:r>
              <a:rPr lang="uk-UA" sz="1600" dirty="0" smtClean="0">
                <a:solidFill>
                  <a:schemeClr val="accent6">
                    <a:lumMod val="50000"/>
                  </a:schemeClr>
                </a:solidFill>
              </a:rPr>
              <a:t>озпочала педагогічну діяльність в </a:t>
            </a:r>
            <a:r>
              <a:rPr lang="uk-UA" sz="1600" dirty="0" err="1" smtClean="0">
                <a:solidFill>
                  <a:schemeClr val="accent6">
                    <a:lumMod val="50000"/>
                  </a:schemeClr>
                </a:solidFill>
              </a:rPr>
              <a:t>Полапівській</a:t>
            </a:r>
            <a:r>
              <a:rPr lang="uk-UA" sz="16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uk-UA" sz="1600" dirty="0" smtClean="0">
                <a:solidFill>
                  <a:schemeClr val="accent5">
                    <a:lumMod val="50000"/>
                  </a:schemeClr>
                </a:solidFill>
              </a:rPr>
              <a:t>ЗОШ</a:t>
            </a:r>
            <a:r>
              <a:rPr lang="uk-UA" sz="1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І-ІІІ </a:t>
            </a:r>
            <a:r>
              <a:rPr lang="ru-RU" sz="1600" dirty="0" err="1" smtClean="0">
                <a:solidFill>
                  <a:schemeClr val="accent5">
                    <a:lumMod val="50000"/>
                  </a:schemeClr>
                </a:solidFill>
              </a:rPr>
              <a:t>ступенів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uk-UA" sz="1600" dirty="0" smtClean="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5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17109"/>
            <a:ext cx="2539553" cy="114693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597" y="2626699"/>
            <a:ext cx="2497061" cy="146559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411760" y="260648"/>
            <a:ext cx="35044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 smtClean="0">
                <a:solidFill>
                  <a:schemeClr val="accent5">
                    <a:lumMod val="50000"/>
                  </a:schemeClr>
                </a:solidFill>
              </a:rPr>
              <a:t>Життєвий шлях</a:t>
            </a:r>
            <a:endParaRPr lang="en-US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157"/>
                    </a14:imgEffect>
                    <a14:imgEffect>
                      <a14:saturation sat="1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730002"/>
            <a:ext cx="3744416" cy="1828800"/>
          </a:xfrm>
          <a:prstGeom prst="rect">
            <a:avLst/>
          </a:prstGeom>
        </p:spPr>
      </p:pic>
      <p:pic>
        <p:nvPicPr>
          <p:cNvPr id="32" name="Picture 6" descr="C:\Users\ТОЛЯ\Desktop\5555555555\410807_zolotaya_ukraina._podsolnuhi.jpg"/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4F6F3"/>
              </a:clrFrom>
              <a:clrTo>
                <a:srgbClr val="F4F6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0" t="14965" r="4536" b="6410"/>
          <a:stretch/>
        </p:blipFill>
        <p:spPr bwMode="auto">
          <a:xfrm>
            <a:off x="5508104" y="4304799"/>
            <a:ext cx="3918505" cy="23291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49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000">
        <p:split orient="vert"/>
      </p:transition>
    </mc:Choice>
    <mc:Fallback xmlns="">
      <p:transition spd="slow" advTm="1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3517"/>
            <a:ext cx="1619677" cy="6856062"/>
            <a:chOff x="-6" y="1938"/>
            <a:chExt cx="1619677" cy="6856062"/>
          </a:xfrm>
        </p:grpSpPr>
        <p:pic>
          <p:nvPicPr>
            <p:cNvPr id="5" name="Picture 7" descr="C:\Users\ТОЛЯ\Desktop\5555555555\8121_1288625370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38"/>
              <a:ext cx="1619671" cy="1986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7" descr="C:\Users\ТОЛЯ\Desktop\5555555555\8121_1288625370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" y="1530243"/>
              <a:ext cx="1619671" cy="1910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7" descr="C:\Users\ТОЛЯ\Desktop\5555555555\8121_1288625370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" y="4581128"/>
              <a:ext cx="1619671" cy="2276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C:\Users\ТОЛЯ\Desktop\5555555555\8121_1288625370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" y="3067207"/>
              <a:ext cx="1619671" cy="1910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3059832" y="620688"/>
            <a:ext cx="42915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chemeClr val="accent5">
                    <a:lumMod val="50000"/>
                  </a:schemeClr>
                </a:solidFill>
              </a:rPr>
              <a:t>Підвищення кваліфікації</a:t>
            </a:r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005631"/>
            <a:ext cx="3067050" cy="24839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3527383"/>
            <a:ext cx="4680520" cy="35658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79712" y="1772816"/>
            <a:ext cx="6840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 smtClean="0">
                <a:solidFill>
                  <a:schemeClr val="accent5">
                    <a:lumMod val="75000"/>
                  </a:schemeClr>
                </a:solidFill>
              </a:rPr>
              <a:t>2016р. Курси підвищення кваліфікації за категорією – вчитель початкових класів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dirty="0" smtClean="0"/>
          </a:p>
        </p:txBody>
      </p:sp>
    </p:spTree>
    <p:extLst>
      <p:ext uri="{BB962C8B-B14F-4D97-AF65-F5344CB8AC3E}">
        <p14:creationId xmlns:p14="http://schemas.microsoft.com/office/powerpoint/2010/main" val="38506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>
            <a:spLocks noGrp="1"/>
          </p:cNvSpPr>
          <p:nvPr/>
        </p:nvSpPr>
        <p:spPr>
          <a:xfrm>
            <a:off x="2064821" y="4497893"/>
            <a:ext cx="5040560" cy="8821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/>
        </p:nvSpPr>
        <p:spPr>
          <a:xfrm>
            <a:off x="2022646" y="2377545"/>
            <a:ext cx="5124909" cy="1470025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640080" indent="-457200" algn="l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54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None/>
            </a:pPr>
            <a:r>
              <a:rPr lang="ru-RU" dirty="0" smtClean="0"/>
              <a:t>м</a:t>
            </a:r>
            <a:endParaRPr lang="ru-RU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-8116" y="-11227"/>
            <a:ext cx="1491887" cy="6884041"/>
            <a:chOff x="-16231" y="0"/>
            <a:chExt cx="1672415" cy="6884041"/>
          </a:xfrm>
        </p:grpSpPr>
        <p:pic>
          <p:nvPicPr>
            <p:cNvPr id="12" name="Picture 2" descr="C:\Users\ТОЛЯ\Desktop\5555555555\1312435082_stock-vector-ethnic-ukraine-patterns-7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812" r="50000"/>
            <a:stretch/>
          </p:blipFill>
          <p:spPr bwMode="auto">
            <a:xfrm>
              <a:off x="-16231" y="0"/>
              <a:ext cx="1656184" cy="3501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C:\Users\ТОЛЯ\Desktop\5555555555\1312435082_stock-vector-ethnic-ukraine-patterns-7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812" r="50000"/>
            <a:stretch/>
          </p:blipFill>
          <p:spPr bwMode="auto">
            <a:xfrm>
              <a:off x="0" y="3383033"/>
              <a:ext cx="1656184" cy="3501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7" descr="C:\Users\ТОЛЯ\Desktop\5555555555\m_4_20124026ad572d58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1" b="13623"/>
          <a:stretch/>
        </p:blipFill>
        <p:spPr bwMode="auto">
          <a:xfrm>
            <a:off x="7403543" y="5877272"/>
            <a:ext cx="1715595" cy="895789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051139" y="332656"/>
            <a:ext cx="1366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smtClean="0">
                <a:solidFill>
                  <a:schemeClr val="accent3">
                    <a:lumMod val="50000"/>
                  </a:schemeClr>
                </a:solidFill>
              </a:rPr>
              <a:t>Грамоти</a:t>
            </a:r>
            <a:endParaRPr lang="en-US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052950"/>
            <a:ext cx="4027088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35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000">
        <p:circle/>
      </p:transition>
    </mc:Choice>
    <mc:Fallback xmlns=""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30669" y="0"/>
            <a:ext cx="1722939" cy="6830624"/>
            <a:chOff x="-31259" y="0"/>
            <a:chExt cx="1722939" cy="6830624"/>
          </a:xfrm>
        </p:grpSpPr>
        <p:pic>
          <p:nvPicPr>
            <p:cNvPr id="5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5" y="276968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6" y="2553843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7" y="4830718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2771800" y="116632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chemeClr val="accent5">
                    <a:lumMod val="50000"/>
                  </a:schemeClr>
                </a:solidFill>
              </a:rPr>
              <a:t>Мій перший клас</a:t>
            </a:r>
            <a:endParaRPr lang="en-US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140968"/>
            <a:ext cx="3035832" cy="22768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64" y="769017"/>
            <a:ext cx="3528392" cy="26462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417" y="4099309"/>
            <a:ext cx="3035832" cy="227687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287" y="2737469"/>
            <a:ext cx="3035832" cy="227687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639852"/>
            <a:ext cx="3755912" cy="227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639089"/>
      </p:ext>
    </p:extLst>
  </p:cSld>
  <p:clrMapOvr>
    <a:masterClrMapping/>
  </p:clrMapOvr>
  <p:transition spd="slow" advTm="8000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475656" y="116632"/>
            <a:ext cx="5637010" cy="882119"/>
          </a:xfrm>
        </p:spPr>
        <p:txBody>
          <a:bodyPr>
            <a:normAutofit/>
          </a:bodyPr>
          <a:lstStyle/>
          <a:p>
            <a:r>
              <a:rPr lang="uk-UA" sz="2800" dirty="0" smtClean="0">
                <a:solidFill>
                  <a:schemeClr val="accent3">
                    <a:lumMod val="50000"/>
                  </a:schemeClr>
                </a:solidFill>
              </a:rPr>
              <a:t>Свято Букварика</a:t>
            </a:r>
            <a:endParaRPr lang="en-US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0" y="0"/>
            <a:ext cx="971600" cy="6885713"/>
            <a:chOff x="-1" y="0"/>
            <a:chExt cx="1671378" cy="6885713"/>
          </a:xfrm>
        </p:grpSpPr>
        <p:pic>
          <p:nvPicPr>
            <p:cNvPr id="7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38000"/>
                    </a14:imgEffect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90" y="5419437"/>
            <a:ext cx="1224136" cy="1285622"/>
          </a:xfrm>
          <a:prstGeom prst="rect">
            <a:avLst/>
          </a:prstGeom>
          <a:effectLst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" contras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6622" y="0"/>
            <a:ext cx="1297378" cy="164095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1147" y="2795097"/>
            <a:ext cx="5113042" cy="314837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41013" y="404664"/>
            <a:ext cx="3001917" cy="212936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1601" y="2994692"/>
            <a:ext cx="2808312" cy="182969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6004" y="736725"/>
            <a:ext cx="3532982" cy="225796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27957" y="4995854"/>
            <a:ext cx="1899347" cy="158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365101"/>
      </p:ext>
    </p:extLst>
  </p:cSld>
  <p:clrMapOvr>
    <a:masterClrMapping/>
  </p:clrMapOvr>
  <p:transition spd="slow" advTm="7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9114">
            <a:off x="2397420" y="2186920"/>
            <a:ext cx="2921837" cy="2191378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0" y="0"/>
            <a:ext cx="971600" cy="6885713"/>
            <a:chOff x="-1" y="0"/>
            <a:chExt cx="1671378" cy="6885713"/>
          </a:xfrm>
        </p:grpSpPr>
        <p:pic>
          <p:nvPicPr>
            <p:cNvPr id="6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3" y="986823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5" descr="C:\Users\ТОЛЯ\Desktop\5555555555\22ab11e336c5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86824" y="4227512"/>
              <a:ext cx="3645024" cy="1671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2743">
            <a:off x="818746" y="1026297"/>
            <a:ext cx="2025368" cy="151902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8146">
            <a:off x="273634" y="4125417"/>
            <a:ext cx="3154648" cy="23408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23728" y="-58510"/>
            <a:ext cx="70011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solidFill>
                  <a:schemeClr val="accent3">
                    <a:lumMod val="50000"/>
                  </a:schemeClr>
                </a:solidFill>
              </a:rPr>
              <a:t>              </a:t>
            </a:r>
            <a:r>
              <a:rPr lang="uk-UA" sz="2000" dirty="0" smtClean="0">
                <a:solidFill>
                  <a:schemeClr val="accent3">
                    <a:lumMod val="50000"/>
                  </a:schemeClr>
                </a:solidFill>
              </a:rPr>
              <a:t>Навчальні курси </a:t>
            </a:r>
          </a:p>
          <a:p>
            <a:r>
              <a:rPr lang="uk-UA" sz="2400" b="1" dirty="0" smtClean="0">
                <a:solidFill>
                  <a:schemeClr val="accent3">
                    <a:lumMod val="50000"/>
                  </a:schemeClr>
                </a:solidFill>
              </a:rPr>
              <a:t>«ІНТЕЛ - Навчання </a:t>
            </a:r>
            <a:r>
              <a:rPr lang="uk-UA" sz="2400" b="1" dirty="0">
                <a:solidFill>
                  <a:schemeClr val="accent3">
                    <a:lumMod val="50000"/>
                  </a:schemeClr>
                </a:solidFill>
              </a:rPr>
              <a:t>для майбутнього</a:t>
            </a:r>
            <a:r>
              <a:rPr lang="uk-UA" sz="2400" b="1" dirty="0" smtClean="0">
                <a:solidFill>
                  <a:schemeClr val="accent3">
                    <a:lumMod val="50000"/>
                  </a:schemeClr>
                </a:solidFill>
              </a:rPr>
              <a:t>”»</a:t>
            </a:r>
            <a:endParaRPr lang="en-US" sz="24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26783" y="783573"/>
            <a:ext cx="4572000" cy="98488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Тема проекту </a:t>
            </a:r>
          </a:p>
          <a:p>
            <a:pPr algn="ctr"/>
            <a:r>
              <a:rPr lang="uk-UA" sz="20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Традиції </a:t>
            </a:r>
            <a:r>
              <a:rPr lang="uk-UA" sz="2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українського народу у вихованні </a:t>
            </a:r>
            <a:r>
              <a:rPr lang="uk-UA" sz="2000" b="1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молодших </a:t>
            </a:r>
            <a:r>
              <a:rPr lang="uk-UA" sz="2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школярів</a:t>
            </a:r>
            <a:endParaRPr lang="en-US" sz="2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809143"/>
            <a:ext cx="3757287" cy="23408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817" y="4517136"/>
            <a:ext cx="2218846" cy="234086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280" y="4303524"/>
            <a:ext cx="3121152" cy="234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59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0" y="0"/>
            <a:ext cx="1722939" cy="6830624"/>
            <a:chOff x="-31259" y="0"/>
            <a:chExt cx="1722939" cy="6830624"/>
          </a:xfrm>
        </p:grpSpPr>
        <p:pic>
          <p:nvPicPr>
            <p:cNvPr id="9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5" y="276968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6" y="2553843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C:\Users\ТОЛЯ\Desktop\5555555555\stock-vector-vector-illustration-of-ukrainian-national-pattern-ornament-eps-105031679.jpg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46" b="8855"/>
            <a:stretch/>
          </p:blipFill>
          <p:spPr bwMode="auto">
            <a:xfrm rot="5400000">
              <a:off x="-308227" y="4830718"/>
              <a:ext cx="2276874" cy="17229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285" y="61365"/>
            <a:ext cx="2525748" cy="18943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80880"/>
            <a:ext cx="2592288" cy="19442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37" y="1974658"/>
            <a:ext cx="2912244" cy="229219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001744"/>
            <a:ext cx="3131840" cy="234888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439413"/>
            <a:ext cx="3121152" cy="234086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760" y="1974658"/>
            <a:ext cx="2496681" cy="234086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390" y="4439413"/>
            <a:ext cx="3000982" cy="225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09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7000">
        <p:cut/>
      </p:transition>
    </mc:Choice>
    <mc:Fallback xmlns="">
      <p:transition advTm="7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684</TotalTime>
  <Words>279</Words>
  <Application>Microsoft Office PowerPoint</Application>
  <PresentationFormat>Экран (4:3)</PresentationFormat>
  <Paragraphs>56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Georgia</vt:lpstr>
      <vt:lpstr>Monotype Corsiva</vt:lpstr>
      <vt:lpstr>Times New Roman</vt:lpstr>
      <vt:lpstr>Trebuchet MS</vt:lpstr>
      <vt:lpstr>Воздушный поток</vt:lpstr>
      <vt:lpstr>ПОРТФОЛІО ВЧИТЕЛЯ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Робота над проблемою Розвиток уваги та інтересу до навчання</vt:lpstr>
      <vt:lpstr>Рецепт приготування хорошого уроку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ПОРТФОЛІО ВЧИТЕЛЯ</dc:title>
  <dc:creator>Vuhor Yura</dc:creator>
  <cp:lastModifiedBy>Паша</cp:lastModifiedBy>
  <cp:revision>35</cp:revision>
  <dcterms:created xsi:type="dcterms:W3CDTF">2017-01-25T13:08:02Z</dcterms:created>
  <dcterms:modified xsi:type="dcterms:W3CDTF">2017-01-30T08:50:04Z</dcterms:modified>
</cp:coreProperties>
</file>