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73" r:id="rId12"/>
    <p:sldId id="26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83" autoAdjust="0"/>
  </p:normalViewPr>
  <p:slideViewPr>
    <p:cSldViewPr>
      <p:cViewPr varScale="1">
        <p:scale>
          <a:sx n="63" d="100"/>
          <a:sy n="63" d="100"/>
        </p:scale>
        <p:origin x="-12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BC947-0683-43CE-92E9-1333741F6117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35767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DD322-3441-41CD-B5C2-AA2092AE61D0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46310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A4B0B-20B5-4E08-9DF0-05E6F67A4DEB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40603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A47533-F9B7-449F-94C2-6BEEECD16434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0045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581DC-C06F-4DBD-9401-0918740C5F34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530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53734-7508-4243-A8AC-70B70B407BD8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661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139FF-7D80-4D6C-955C-D3987E6CA86B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7501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A91D2-B020-4DA5-A388-6760A5C60300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760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8A2D8-5E01-40F1-988F-1DF685B24259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9012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6A11E-085D-4A59-B21F-F712DC570081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786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0231A-4139-4FEF-888C-879927740BA8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216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E4BA2-9C8A-43FE-9C2B-44D7B906C207}" type="slidenum">
              <a:rPr lang="ru-RU" altLang="en-US"/>
              <a:pPr/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657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Click to edit Master text styles</a:t>
            </a:r>
          </a:p>
          <a:p>
            <a:pPr lvl="1"/>
            <a:r>
              <a:rPr lang="ru-RU" altLang="en-US"/>
              <a:t>Second level</a:t>
            </a:r>
          </a:p>
          <a:p>
            <a:pPr lvl="2"/>
            <a:r>
              <a:rPr lang="ru-RU" altLang="en-US"/>
              <a:t>Third level</a:t>
            </a:r>
          </a:p>
          <a:p>
            <a:pPr lvl="3"/>
            <a:r>
              <a:rPr lang="ru-RU" altLang="en-US"/>
              <a:t>Fourth level</a:t>
            </a:r>
          </a:p>
          <a:p>
            <a:pPr lvl="4"/>
            <a:r>
              <a:rPr lang="ru-RU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055D8-EF1E-4D70-B56E-0F37C904D41C}" type="slidenum">
              <a:rPr lang="ru-RU" altLang="en-US"/>
              <a:pPr/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2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9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 descr="1245008153_hj003_350a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412875"/>
            <a:ext cx="8229600" cy="1143000"/>
          </a:xfrm>
        </p:spPr>
        <p:txBody>
          <a:bodyPr/>
          <a:lstStyle/>
          <a:p>
            <a:r>
              <a:rPr lang="uk-UA" altLang="en-US" sz="4000" b="1" i="1"/>
              <a:t>Схеми колообігу основних речовин у природі</a:t>
            </a:r>
            <a:endParaRPr lang="ru-RU" altLang="en-US" sz="4000" b="1" i="1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19250" y="3141663"/>
            <a:ext cx="64008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uk-UA" altLang="en-US" b="1" i="1"/>
              <a:t>Зміна їх антропогенною діяльністю</a:t>
            </a:r>
            <a:endParaRPr lang="ru-RU" altLang="en-US" b="1" i="1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i="1"/>
              <a:t>Кругообіг кисню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50825" y="1628775"/>
            <a:ext cx="82296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2000" b="1" i="1"/>
              <a:t>Циклічний процес утворення кисню в результаті фотосинтезу рослин і споживання його в ході дихання, реакцій окислення (у тому числі спалювання палива) та інших хімічних перетворень.</a:t>
            </a:r>
          </a:p>
        </p:txBody>
      </p:sp>
      <p:pic>
        <p:nvPicPr>
          <p:cNvPr id="6153" name="Picture 9" descr="Без имени-1копирова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500438"/>
            <a:ext cx="518160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07375" cy="4824412"/>
          </a:xfrm>
        </p:spPr>
        <p:txBody>
          <a:bodyPr/>
          <a:lstStyle/>
          <a:p>
            <a:r>
              <a:rPr lang="ru-RU" altLang="en-US" sz="3600" b="1" i="1"/>
              <a:t>Проблеми народонаселення та ресурсів біосфери тісно пов'язані з реакціями навколишнього природного середовища на антропогенний вплив.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0825" y="1628775"/>
            <a:ext cx="82296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="1" i="1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008062"/>
          </a:xfrm>
        </p:spPr>
        <p:txBody>
          <a:bodyPr/>
          <a:lstStyle/>
          <a:p>
            <a:r>
              <a:rPr lang="ru-RU" altLang="en-US" sz="3200" b="1" i="1"/>
              <a:t>Порушенню геологічного кругообігу речовин сприяли такі фактори:</a:t>
            </a:r>
            <a:r>
              <a:rPr lang="ru-RU" altLang="en-US" sz="4000" b="1" i="1"/>
              <a:t> </a:t>
            </a:r>
            <a:br>
              <a:rPr lang="ru-RU" altLang="en-US" sz="4000" b="1" i="1"/>
            </a:br>
            <a:endParaRPr lang="ru-RU" altLang="en-US" sz="4000" b="1" i="1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0825" y="1628775"/>
            <a:ext cx="82296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="1" i="1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altLang="en-US" sz="800"/>
          </a:p>
          <a:p>
            <a:pPr>
              <a:lnSpc>
                <a:spcPct val="80000"/>
              </a:lnSpc>
            </a:pPr>
            <a:r>
              <a:rPr lang="ru-RU" altLang="en-US" sz="800"/>
              <a:t> </a:t>
            </a:r>
            <a:r>
              <a:rPr lang="ru-RU" altLang="en-US" sz="1800" b="1" i="1"/>
              <a:t>1. Ерозія грунтового покриву і зростання твердого стоку в океан;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2. Переміщення величезних мас земної кори;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3. Видобування з надр чималих кількостей руд, пальних та інших копалин;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4. Перерозподіл солі в грунтах, грунтових та річкових водах під впливом зрошувального землеробства;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5. Застосування мінеральних добрив і отрутохімікатів;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6. Забруднення середовища сільськогосподарськими, промисловими і комунальними відходами; </a:t>
            </a:r>
          </a:p>
          <a:p>
            <a:pPr>
              <a:lnSpc>
                <a:spcPct val="80000"/>
              </a:lnSpc>
            </a:pPr>
            <a:endParaRPr lang="ru-RU" altLang="en-US" sz="1800" b="1" i="1"/>
          </a:p>
          <a:p>
            <a:pPr>
              <a:lnSpc>
                <a:spcPct val="80000"/>
              </a:lnSpc>
            </a:pPr>
            <a:r>
              <a:rPr lang="ru-RU" altLang="en-US" sz="1800" b="1" i="1"/>
              <a:t> 7. Надходження в природне середовище енергетичних забруднень.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b="1" i="1"/>
              <a:t>Зміст:</a:t>
            </a:r>
            <a:endParaRPr lang="ru-RU" altLang="en-US" b="1" i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en-US" sz="2800" b="1" i="1"/>
              <a:t>Кругообіг речовин;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Вуглець в природі;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Кругообіг вуглецю в природі;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Процеси у кругообігу вуглецю;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Азот в природі;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Кругообіг азоту;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Кисень у природі;</a:t>
            </a:r>
          </a:p>
          <a:p>
            <a:pPr>
              <a:lnSpc>
                <a:spcPct val="80000"/>
              </a:lnSpc>
            </a:pPr>
            <a:r>
              <a:rPr lang="ru-RU" altLang="en-US" sz="2800" b="1" i="1"/>
              <a:t>Кругообіг кисню;</a:t>
            </a:r>
          </a:p>
          <a:p>
            <a:pPr>
              <a:lnSpc>
                <a:spcPct val="80000"/>
              </a:lnSpc>
            </a:pPr>
            <a:r>
              <a:rPr lang="uk-UA" altLang="en-US" sz="2800" b="1" i="1"/>
              <a:t>Антропогенний вплив на навколишнє середовище.</a:t>
            </a:r>
            <a:endParaRPr lang="ru-RU" altLang="en-US" sz="2800" b="1" i="1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281987" cy="5832475"/>
          </a:xfrm>
        </p:spPr>
        <p:txBody>
          <a:bodyPr/>
          <a:lstStyle/>
          <a:p>
            <a:r>
              <a:rPr lang="ru-RU" altLang="en-US" sz="2400"/>
              <a:t> </a:t>
            </a:r>
            <a:r>
              <a:rPr lang="ru-RU" altLang="en-US" sz="2400" b="1" i="1"/>
              <a:t>Кругообіг речовин - це повторювані процеси перетворення й переміщення речовин у природі , що мають більш -менш циклічний характер. Особливо важливу роль для життя на Землі грають кругообіги вуглецю і кисню.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9750" y="260350"/>
            <a:ext cx="7993063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2400"/>
              <a:t> </a:t>
            </a:r>
            <a:r>
              <a:rPr lang="ru-RU" altLang="en-US" sz="3600" b="1" i="1"/>
              <a:t>Кругообіг речовин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351837" cy="2952750"/>
          </a:xfrm>
        </p:spPr>
        <p:txBody>
          <a:bodyPr/>
          <a:lstStyle/>
          <a:p>
            <a:r>
              <a:rPr lang="ru-RU" altLang="en-US" sz="2000" b="1" i="1"/>
              <a:t>Все земне життя засноване на вуглеці. Кожна молекула живого організму побудована на основі вуглецевого скелета. Атоми вуглецю постійно мігрують з однієї частини біосфери в іншу. На прикладі круговороту вуглецю в природі можна простежити в динаміці картину життя на нашій планеті. Основні запаси вуглецю на Землі знаходяться у вигляді вуглекислого газу (СО2), який міститься в атмосфері і розчинений в Світовому океані</a:t>
            </a:r>
          </a:p>
        </p:txBody>
      </p:sp>
      <p:pic>
        <p:nvPicPr>
          <p:cNvPr id="6151" name="Picture 7" descr="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221163"/>
            <a:ext cx="3382962" cy="220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6518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292600"/>
            <a:ext cx="2665412" cy="224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11188" y="260350"/>
            <a:ext cx="792003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3200" b="1" i="1"/>
              <a:t>Вуглець в природі 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133600"/>
            <a:ext cx="4537075" cy="4392613"/>
          </a:xfrm>
        </p:spPr>
        <p:txBody>
          <a:bodyPr/>
          <a:lstStyle/>
          <a:p>
            <a:br>
              <a:rPr lang="ru-RU" altLang="en-US" sz="2000" b="1" i="1"/>
            </a:br>
            <a:br>
              <a:rPr lang="ru-RU" altLang="en-US" sz="2000" b="1" i="1"/>
            </a:br>
            <a:br>
              <a:rPr lang="ru-RU" altLang="en-US" sz="2000" b="1" i="1"/>
            </a:br>
            <a:br>
              <a:rPr lang="ru-RU" altLang="en-US" sz="2000" b="1" i="1"/>
            </a:br>
            <a:r>
              <a:rPr lang="ru-RU" altLang="en-US" sz="2000" b="1" i="1"/>
              <a:t>При диханні організмів СО2 повертається в атмосферу. Певна частина вуглецю накопичується у вигляді мертвої органіки і переходить в копалина стан. Коли настає смерть, то сапрофаги і біоредуценти двох типів розкладають і минерализуют трупи, утворюючи ланцюги живлення, наприкінці яких вуглець нерідко надходить в кругообіг у формі вуглекислоти</a:t>
            </a:r>
            <a:br>
              <a:rPr lang="ru-RU" altLang="en-US" sz="2000" b="1" i="1"/>
            </a:br>
            <a:br>
              <a:rPr lang="ru-RU" altLang="en-US" sz="2000" b="1" i="1"/>
            </a:br>
            <a:br>
              <a:rPr lang="ru-RU" altLang="en-US" sz="2000" b="1" i="1"/>
            </a:br>
            <a:br>
              <a:rPr lang="ru-RU" altLang="en-US" sz="2000" b="1" i="1"/>
            </a:br>
            <a:br>
              <a:rPr lang="ru-RU" altLang="en-US" sz="2000" b="1" i="1"/>
            </a:br>
            <a:endParaRPr lang="ru-RU" altLang="en-US" sz="2000" b="1" i="1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0836275" y="333375"/>
            <a:ext cx="328613" cy="673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ru-RU" alt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При дыхании организмов СО2 возвращается в атмосферу. Определенная часть углерода накапливается в виде мертвой органики и переходит в ископаемое состояние. Когда наступает смерть, то сапрофаги и биоредуценты двух типов разлагают и минерализуют трупы, образуя цепи питания, в конце которых углерод нередко поступает в круговорот в форме углекислоты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39750" y="260350"/>
            <a:ext cx="7993063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2400"/>
              <a:t> </a:t>
            </a:r>
            <a:r>
              <a:rPr lang="ru-RU" altLang="en-US" sz="3600" b="1" i="1"/>
              <a:t>Кругообіг вуглецю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3"/>
            <a:ext cx="4087812" cy="434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 b="1" i="1"/>
              <a:t>Процеси кругообігу вуглецю</a:t>
            </a:r>
          </a:p>
        </p:txBody>
      </p:sp>
      <p:pic>
        <p:nvPicPr>
          <p:cNvPr id="11268" name="Picture 4" descr="C:\Documents and Settings\User\Мои документы\653\9а\Подсыпанина и Гусев))\презинтация\fig5-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628775"/>
            <a:ext cx="6330950" cy="502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i="1"/>
              <a:t>Азот в природі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11188" y="1628775"/>
            <a:ext cx="4562475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en-US" b="1" i="1"/>
              <a:t>Азот - одне з найпоширеніших речовин у біосфері, вузької оболонці Землі, де підтримується життя. Так, майже 80% повітря, яким ми дихаємо, складається з цього елемента. </a:t>
            </a:r>
          </a:p>
          <a:p>
            <a:r>
              <a:rPr lang="ru-RU" altLang="en-US" b="1" i="1"/>
              <a:t>  Зв'язок між атомами азоту і іншими атомами досить слабка, що дозволяє живим організмам засвоювати атоми азоту. Тому зв'язування азоту - надзвичайно важлива частина життєвих процесів на нашій планеті.</a:t>
            </a:r>
          </a:p>
          <a:p>
            <a:endParaRPr lang="ru-RU" altLang="en-US" b="1" i="1"/>
          </a:p>
          <a:p>
            <a:endParaRPr lang="ru-RU" altLang="en-US" b="1" i="1"/>
          </a:p>
          <a:p>
            <a:endParaRPr lang="ru-RU" altLang="en-US" b="1" i="1"/>
          </a:p>
          <a:p>
            <a:endParaRPr lang="ru-RU" altLang="en-US" b="1" i="1"/>
          </a:p>
          <a:p>
            <a:endParaRPr lang="ru-RU" altLang="en-US" b="1" i="1"/>
          </a:p>
        </p:txBody>
      </p:sp>
      <p:pic>
        <p:nvPicPr>
          <p:cNvPr id="10246" name="Picture 6" descr="384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205038"/>
            <a:ext cx="3608388" cy="257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i="1"/>
              <a:t>Кругообіг азоту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50825" y="1628775"/>
            <a:ext cx="5040313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1800" b="1" i="1"/>
              <a:t>Цикл азоту полягає в наступному. про головна роль полягає в тому , що він входить до складу життєво важливих структур організму - амінокислот білка , а також нуклеїнових кислот. У живих організмах міститься приблизно 3 % всього активного фонду азоту. Рослини споживають приблизно 1 % азоту ; час його кругообігу становить 100 років.Від рослин - продуцентів азотовмісні сполуки переходять до консументам , від яких після відщеплення амінів від органічних сполук азот виділяється у вигляді аміаку або сечовини , а сечовина потім також перетворюється на аміак (внаслідок гідролізу )</a:t>
            </a:r>
          </a:p>
        </p:txBody>
      </p:sp>
      <p:pic>
        <p:nvPicPr>
          <p:cNvPr id="34822" name="Picture 6" descr="image06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2133600"/>
            <a:ext cx="3546475" cy="3635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1245008153_hj003_35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b="1" i="1"/>
              <a:t>Кисень у природі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39750" y="1773238"/>
            <a:ext cx="8208963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en-US" sz="2000" b="1" i="1"/>
              <a:t>Кисень - найпоширеніший на Землі елемент, на його частку припадає близько 47,4% маси твердої земної кори. Морські та прісні води містять величезна кількість зв'язаного кисню - 88,8% (по масі), в атмосфері зміст вільного кисню складає 20,95% (за об'ємом) в повітрі масова частка кисню становить 23,12%. Елемент кисень входить до складу більш 1500 з'єднань земної кори.</a:t>
            </a:r>
          </a:p>
        </p:txBody>
      </p:sp>
      <p:pic>
        <p:nvPicPr>
          <p:cNvPr id="12294" name="Picture 6" descr="1530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221163"/>
            <a:ext cx="3024188" cy="240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Без имени-1копированиjyg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92600"/>
            <a:ext cx="3103562" cy="234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537</Words>
  <Application>Microsoft Office PowerPoint</Application>
  <PresentationFormat>Екран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Default Design</vt:lpstr>
      <vt:lpstr>Схеми колообігу основних речовин у природі</vt:lpstr>
      <vt:lpstr>Зміст:</vt:lpstr>
      <vt:lpstr> Кругообіг речовин - це повторювані процеси перетворення й переміщення речовин у природі , що мають більш -менш циклічний характер. Особливо важливу роль для життя на Землі грають кругообіги вуглецю і кисню.</vt:lpstr>
      <vt:lpstr>Все земне життя засноване на вуглеці. Кожна молекула живого організму побудована на основі вуглецевого скелета. Атоми вуглецю постійно мігрують з однієї частини біосфери в іншу. На прикладі круговороту вуглецю в природі можна простежити в динаміці картину життя на нашій планеті. Основні запаси вуглецю на Землі знаходяться у вигляді вуглекислого газу (СО2), який міститься в атмосфері і розчинений в Світовому океані</vt:lpstr>
      <vt:lpstr>    При диханні організмів СО2 повертається в атмосферу. Певна частина вуглецю накопичується у вигляді мертвої органіки і переходить в копалина стан. Коли настає смерть, то сапрофаги і біоредуценти двох типів розкладають і минерализуют трупи, утворюючи ланцюги живлення, наприкінці яких вуглець нерідко надходить в кругообіг у формі вуглекислоти     </vt:lpstr>
      <vt:lpstr>Процеси кругообігу вуглецю</vt:lpstr>
      <vt:lpstr>Азот в природі</vt:lpstr>
      <vt:lpstr>Кругообіг азоту</vt:lpstr>
      <vt:lpstr>Кисень у природі</vt:lpstr>
      <vt:lpstr>Кругообіг кисню</vt:lpstr>
      <vt:lpstr>Проблеми народонаселення та ресурсів біосфери тісно пов'язані з реакціями навколишнього природного середовища на антропогенний вплив.</vt:lpstr>
      <vt:lpstr>Порушенню геологічного кругообігу речовин сприяли такі фактори: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Схеми колообігу основних речовин у природі</dc:title>
  <dc:creator>Ulia</dc:creator>
  <cp:lastModifiedBy>Ulia</cp:lastModifiedBy>
  <cp:revision>4</cp:revision>
  <dcterms:created xsi:type="dcterms:W3CDTF">2014-03-18T17:42:57Z</dcterms:created>
  <dcterms:modified xsi:type="dcterms:W3CDTF">2017-02-28T20:13:19Z</dcterms:modified>
</cp:coreProperties>
</file>