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6" r:id="rId6"/>
    <p:sldId id="260" r:id="rId7"/>
    <p:sldId id="263" r:id="rId8"/>
    <p:sldId id="264" r:id="rId9"/>
    <p:sldId id="261" r:id="rId10"/>
    <p:sldId id="262" r:id="rId11"/>
    <p:sldId id="265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37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B6232-10CC-4A62-BFDF-152EA8B371F9}" type="datetimeFigureOut">
              <a:rPr lang="uk-UA" smtClean="0"/>
              <a:pPr/>
              <a:t>15.10.2019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F0E34-10A6-42F0-951A-337DC666CD9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8834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A8E329-11E8-407E-8B97-A51C0CA68038}" type="datetimeFigureOut">
              <a:rPr lang="uk-UA" smtClean="0"/>
              <a:pPr/>
              <a:t>15.10.2019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639F8-0617-4996-B168-79C53918B5C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A8E329-11E8-407E-8B97-A51C0CA68038}" type="datetimeFigureOut">
              <a:rPr lang="uk-UA" smtClean="0"/>
              <a:pPr/>
              <a:t>15.10.2019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639F8-0617-4996-B168-79C53918B5C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A8E329-11E8-407E-8B97-A51C0CA68038}" type="datetimeFigureOut">
              <a:rPr lang="uk-UA" smtClean="0"/>
              <a:pPr/>
              <a:t>15.10.2019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639F8-0617-4996-B168-79C53918B5C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A8E329-11E8-407E-8B97-A51C0CA68038}" type="datetimeFigureOut">
              <a:rPr lang="uk-UA" smtClean="0"/>
              <a:pPr/>
              <a:t>15.10.2019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639F8-0617-4996-B168-79C53918B5C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A8E329-11E8-407E-8B97-A51C0CA68038}" type="datetimeFigureOut">
              <a:rPr lang="uk-UA" smtClean="0"/>
              <a:pPr/>
              <a:t>15.10.2019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639F8-0617-4996-B168-79C53918B5C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A8E329-11E8-407E-8B97-A51C0CA68038}" type="datetimeFigureOut">
              <a:rPr lang="uk-UA" smtClean="0"/>
              <a:pPr/>
              <a:t>15.10.2019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639F8-0617-4996-B168-79C53918B5C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A8E329-11E8-407E-8B97-A51C0CA68038}" type="datetimeFigureOut">
              <a:rPr lang="uk-UA" smtClean="0"/>
              <a:pPr/>
              <a:t>15.10.2019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639F8-0617-4996-B168-79C53918B5C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A8E329-11E8-407E-8B97-A51C0CA68038}" type="datetimeFigureOut">
              <a:rPr lang="uk-UA" smtClean="0"/>
              <a:pPr/>
              <a:t>15.10.2019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639F8-0617-4996-B168-79C53918B5C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A8E329-11E8-407E-8B97-A51C0CA68038}" type="datetimeFigureOut">
              <a:rPr lang="uk-UA" smtClean="0"/>
              <a:pPr/>
              <a:t>15.10.2019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639F8-0617-4996-B168-79C53918B5C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A8E329-11E8-407E-8B97-A51C0CA68038}" type="datetimeFigureOut">
              <a:rPr lang="uk-UA" smtClean="0"/>
              <a:pPr/>
              <a:t>15.10.2019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639F8-0617-4996-B168-79C53918B5C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A8E329-11E8-407E-8B97-A51C0CA68038}" type="datetimeFigureOut">
              <a:rPr lang="uk-UA" smtClean="0"/>
              <a:pPr/>
              <a:t>15.10.2019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639F8-0617-4996-B168-79C53918B5C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0A8E329-11E8-407E-8B97-A51C0CA68038}" type="datetimeFigureOut">
              <a:rPr lang="uk-UA" smtClean="0"/>
              <a:pPr/>
              <a:t>15.10.2019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69639F8-0617-4996-B168-79C53918B5C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1571612"/>
            <a:ext cx="7058020" cy="1470025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ПОРЯДОК ПІДВИЩЕННЯ КВАЛІФІКАЦІЇ ПЕДАГОГІЧНИХ                І НАУКОВО-ПЕДАГОГІЧНИХ ПРАЦІВНИКІВ</a:t>
            </a:r>
            <a:endParaRPr lang="uk-UA" sz="3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3643314"/>
            <a:ext cx="7406640" cy="1643074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(затверджено постановою  Кабінету Міністрів України від 21 серпня 2019 року № 800)</a:t>
            </a:r>
            <a:endParaRPr lang="uk-UA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ПЛАН ПІДВИЩЕННЯ КВАЛІФІКАЦІЇ ЗАКЛАДУ ОСВІТИ НА ВІДПОВІДНИЙ РІК ВКЛЮЧАЄ</a:t>
            </a:r>
            <a:r>
              <a:rPr lang="en-US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endParaRPr lang="uk-UA" sz="28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СПИСОК ПЕДАГОГІЧНИХ ПРАЦІВНИКІВ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ТЕМИ (НАПРЯМИ, НАЙМЕНУВАННЯ)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</a:t>
            </a:r>
            <a:endParaRPr lang="uk-UA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ФОРМИ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</a:t>
            </a:r>
            <a:endParaRPr lang="uk-UA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ВИДИ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</a:t>
            </a:r>
            <a:endParaRPr lang="uk-UA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ОБСЯГИ (ТРИВАЛІСТЬ)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</a:t>
            </a:r>
            <a:endParaRPr lang="uk-UA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ПЕРЕЛІК </a:t>
            </a:r>
            <a:r>
              <a:rPr lang="uk-UA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СУБ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’</a:t>
            </a: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ЄКТІВ ПІДВИЩЕННЯ КВАЛІФІКАЦІЇ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</a:t>
            </a:r>
            <a:endParaRPr lang="uk-UA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СТРОКИ (ГРАФІК)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</a:t>
            </a:r>
            <a:endParaRPr lang="uk-UA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ВАРТІСТЬ (у разі встановлення) або примітку про безоплатний характер надання такої послуги чи про самостійне фінансування.</a:t>
            </a:r>
            <a:endParaRPr lang="uk-UA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785794"/>
            <a:ext cx="7372344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МЕТА ПІДВИЩЕННЯ КВАЛІФІКАЦІЇ ПЕДАГОГІЧНИХ І НАУКОВО-ПЕДАГОГІЧНИХ ПРАЦІВНИКІВ</a:t>
            </a:r>
            <a:endParaRPr lang="uk-UA" sz="3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786058"/>
            <a:ext cx="7586658" cy="4071942"/>
          </a:xfrm>
        </p:spPr>
        <p:txBody>
          <a:bodyPr anchor="t">
            <a:normAutofit/>
          </a:bodyPr>
          <a:lstStyle/>
          <a:p>
            <a:pPr algn="ctr"/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ПРОФЕСІЙНИЙ РОЗВИТОК ВІДПОВІДНО ДО ДЕРЖАВНОЇ ПОЛІТИКИ У ГАЛУЗІ ОСВІТИ ТА ЗАБЕЗПЕЧЕННЯ ЯКОСТІ ОСВІТИ</a:t>
            </a:r>
            <a:endParaRPr lang="uk-UA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ФОРМИ ПІДВИЩЕННЯ КВАЛІФІКАЦІЇ</a:t>
            </a:r>
            <a:r>
              <a:rPr lang="en-US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endParaRPr lang="uk-UA" sz="3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ІНСТИТУЦІЙНА                                                                  </a:t>
            </a:r>
            <a:r>
              <a:rPr lang="uk-UA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(ОЧНА (ДЕННА, ВЕЧІРНЯ), ЗАОЧНА, ДИСТАНЦІЙНА, МЕРЕЖЕВА)</a:t>
            </a:r>
            <a:r>
              <a:rPr lang="en-US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;</a:t>
            </a:r>
            <a:endParaRPr lang="uk-UA" sz="2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uk-UA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ДУАЛЬНА</a:t>
            </a:r>
            <a:r>
              <a:rPr lang="en-US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;</a:t>
            </a:r>
            <a:endParaRPr lang="uk-UA" sz="2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uk-UA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НА РОБОЧОМУ МІСЦІ.</a:t>
            </a:r>
          </a:p>
          <a:p>
            <a:pPr>
              <a:buNone/>
            </a:pPr>
            <a:endParaRPr lang="uk-UA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sz="2000" i="1" dirty="0" smtClean="0">
                <a:solidFill>
                  <a:schemeClr val="accent5">
                    <a:lumMod val="50000"/>
                  </a:schemeClr>
                </a:solidFill>
              </a:rPr>
              <a:t>(ФОРМИ  МОЖУТЬ ПОЄДНУВАТИСЬ</a:t>
            </a:r>
            <a:r>
              <a:rPr lang="uk-UA" sz="2400" i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uk-UA" sz="2400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ОСНОВНІ ВИДИ ПІДВИЩЕННЯ КВАЛІФІКАЦІЇ</a:t>
            </a:r>
            <a:r>
              <a:rPr lang="en-US" sz="36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endParaRPr lang="uk-UA" sz="36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Font typeface="Wingdings" pitchFamily="2" charset="2"/>
              <a:buChar char="Ø"/>
            </a:pPr>
            <a:r>
              <a:rPr lang="uk-UA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НАВЧАННЯ ЗА ПРОГРАМОЮ ПІДВИЩЕННЯ КВАЛІФІКАЦІЇ</a:t>
            </a:r>
            <a:r>
              <a:rPr 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;</a:t>
            </a:r>
            <a:endParaRPr lang="uk-UA" sz="2400" b="1" spc="50" dirty="0" smtClean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uk-UA" sz="2400" b="1" spc="50" dirty="0" smtClean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uk-UA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СТАЖУВАННЯ</a:t>
            </a:r>
            <a:r>
              <a:rPr 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;</a:t>
            </a:r>
            <a:endParaRPr lang="uk-UA" sz="2400" b="1" spc="50" dirty="0" smtClean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uk-UA" sz="2400" b="1" spc="50" dirty="0" smtClean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uk-UA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УЧАСТЬ У СЕМІНАРАХ, ПРАКТИКУМАХ, ТРЕНІНГАХ, ВЕБІНАРАХ, МАЙСТЕР-КЛАСАХ ТОЩО.</a:t>
            </a:r>
            <a:endParaRPr lang="uk-UA" sz="24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ln w="1905"/>
                <a:solidFill>
                  <a:srgbClr val="93373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ОБСЯГ ПІДВИЩЕННЯ КВАЛІФІКАЦІЇ ПЕДАГОГІЧНИХ ПРАЦІВНИКІВ</a:t>
            </a:r>
            <a:endParaRPr lang="uk-UA" sz="3200" b="1" dirty="0">
              <a:ln w="1905"/>
              <a:solidFill>
                <a:srgbClr val="933735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>
                <a:solidFill>
                  <a:srgbClr val="002060"/>
                </a:solidFill>
              </a:rPr>
              <a:t>Вище вказаним Порядком встановлено</a:t>
            </a:r>
            <a:r>
              <a:rPr lang="en-US" dirty="0" smtClean="0">
                <a:solidFill>
                  <a:srgbClr val="002060"/>
                </a:solidFill>
              </a:rPr>
              <a:t>:</a:t>
            </a:r>
            <a:r>
              <a:rPr lang="uk-UA" dirty="0" smtClean="0">
                <a:solidFill>
                  <a:srgbClr val="002060"/>
                </a:solidFill>
              </a:rPr>
              <a:t>  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uk-UA" dirty="0" smtClean="0">
                <a:solidFill>
                  <a:srgbClr val="0070C0"/>
                </a:solidFill>
              </a:rPr>
              <a:t>педагогічні працівники закладів дошкільної, позашкільної освіти підвищують свою кваліфікацію не рідше одного разу на п’ять років, загальний обсяг – не менше ніж 120 год.</a:t>
            </a:r>
            <a:r>
              <a:rPr lang="en-US" dirty="0" smtClean="0">
                <a:solidFill>
                  <a:srgbClr val="0070C0"/>
                </a:solidFill>
              </a:rPr>
              <a:t>;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uk-UA" dirty="0" smtClean="0">
                <a:solidFill>
                  <a:srgbClr val="0070C0"/>
                </a:solidFill>
              </a:rPr>
              <a:t> педагогічні працівники закладів загальної середньої освіти зобов’язані щороку підвищувати кваліфікацію, загальний обсяг – не менше ніж 150 год. на п’ять років.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</a:rPr>
              <a:t>ОСНОВНІ НАПРЯМИ ПІДВИЩЕННЯ КВАЛІФІКАЦІЇ</a:t>
            </a:r>
            <a:r>
              <a:rPr lang="en-US" sz="2800" b="1" dirty="0" smtClean="0">
                <a:solidFill>
                  <a:srgbClr val="C00000"/>
                </a:solidFill>
              </a:rPr>
              <a:t>:</a:t>
            </a:r>
            <a:endParaRPr lang="uk-UA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571612"/>
            <a:ext cx="8229600" cy="4911741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uk-UA" sz="2600" dirty="0" smtClean="0">
                <a:solidFill>
                  <a:srgbClr val="002060"/>
                </a:solidFill>
              </a:rPr>
              <a:t>РОЗВИТОК  ПРОФЕСІЙНИХ  КОМПЕТЕНТНОСТЕЙ                                                                        </a:t>
            </a:r>
            <a:r>
              <a:rPr lang="uk-UA" sz="1800" dirty="0" smtClean="0">
                <a:solidFill>
                  <a:srgbClr val="002060"/>
                </a:solidFill>
              </a:rPr>
              <a:t>(ЗНАННЯ НАВЧАЛЬНОГО ПРЕДМЕТА, ФАХОВИХ МЕТОДИК, ТЕХНОЛОГІЙ)</a:t>
            </a:r>
            <a:r>
              <a:rPr lang="en-US" sz="1800" dirty="0" smtClean="0">
                <a:solidFill>
                  <a:srgbClr val="002060"/>
                </a:solidFill>
              </a:rPr>
              <a:t>;</a:t>
            </a:r>
            <a:endParaRPr lang="uk-UA" sz="1800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uk-UA" sz="2600" dirty="0" smtClean="0">
                <a:solidFill>
                  <a:schemeClr val="accent5">
                    <a:lumMod val="50000"/>
                  </a:schemeClr>
                </a:solidFill>
              </a:rPr>
              <a:t>ФОРМУВАННЯ У ЗДОБУВАЧІВ ОСВІТИ СПІЛЬНИХ ДЛЯ КЛЮЧОВИХ КОМПЕТЕНТНОСТЕЙ ВМІНЬ, </a:t>
            </a:r>
            <a:r>
              <a:rPr lang="uk-UA" sz="2600" dirty="0" smtClean="0">
                <a:solidFill>
                  <a:schemeClr val="accent5">
                    <a:lumMod val="50000"/>
                  </a:schemeClr>
                </a:solidFill>
              </a:rPr>
              <a:t>ВИЗНАЧЕНИХ   </a:t>
            </a:r>
            <a:r>
              <a:rPr lang="uk-UA" sz="2600" dirty="0" smtClean="0">
                <a:solidFill>
                  <a:schemeClr val="accent5">
                    <a:lumMod val="50000"/>
                  </a:schemeClr>
                </a:solidFill>
              </a:rPr>
              <a:t>ЧАСТИНОЮ ПЕРШОЮ  СТАТТІ </a:t>
            </a:r>
            <a:r>
              <a:rPr lang="uk-UA" sz="3800" dirty="0" smtClean="0">
                <a:solidFill>
                  <a:schemeClr val="accent5">
                    <a:lumMod val="50000"/>
                  </a:schemeClr>
                </a:solidFill>
              </a:rPr>
              <a:t>12</a:t>
            </a:r>
            <a:r>
              <a:rPr lang="uk-UA" sz="2600" dirty="0" smtClean="0">
                <a:solidFill>
                  <a:schemeClr val="accent5">
                    <a:lumMod val="50000"/>
                  </a:schemeClr>
                </a:solidFill>
              </a:rPr>
              <a:t> ЗАКОНУ УКРАЇНИ “ПРО ОСВІТУ”</a:t>
            </a:r>
            <a:r>
              <a:rPr lang="en-US" sz="2600" dirty="0" smtClean="0">
                <a:solidFill>
                  <a:schemeClr val="accent5">
                    <a:lumMod val="50000"/>
                  </a:schemeClr>
                </a:solidFill>
              </a:rPr>
              <a:t>;</a:t>
            </a:r>
            <a:endParaRPr lang="uk-UA" sz="2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uk-UA" sz="2600" dirty="0" smtClean="0">
                <a:solidFill>
                  <a:srgbClr val="002060"/>
                </a:solidFill>
              </a:rPr>
              <a:t>ПСИХОЛОГО-ФІЗІОЛОГІЧНІ  ОСОБЛИВОСТІ  ЗДОБУВАЧІВ  ОСВІТИ  ПЕВНОГО  ВІКУ, ОСНОВИ  АНДРАГОГІКИ</a:t>
            </a:r>
            <a:r>
              <a:rPr lang="en-US" sz="2600" dirty="0" smtClean="0">
                <a:solidFill>
                  <a:srgbClr val="002060"/>
                </a:solidFill>
              </a:rPr>
              <a:t>;</a:t>
            </a:r>
            <a:endParaRPr lang="uk-UA" sz="2600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uk-UA" sz="2600" dirty="0" smtClean="0">
                <a:solidFill>
                  <a:schemeClr val="accent5">
                    <a:lumMod val="50000"/>
                  </a:schemeClr>
                </a:solidFill>
              </a:rPr>
              <a:t>СТВОРЕННЯ  БЕЗПЕЧНОГО  ТА  ІНКЛЮЗИВНОГО  ОСВІТНЬОГО  СЕРЕДОВИЩА, ОСОБЛИВОСТІ  (СПЕЦИФІКА)  ІНКЛЮЗИВНОГО  НАВЧАННЯ,  ЗАБЕЗПЕЧЕННЯ ДОДАТКОВОЇ  ПІДТРИМКИ  В  ОСВІТНЬОМУ  ПРОЦЕСІ  ДІТЕЙ  З  ОСОБЛИВИМИ ОСВІТНІМИ  ПРОБЛЕМАМИ</a:t>
            </a:r>
            <a:r>
              <a:rPr lang="en-US" sz="2600" dirty="0" smtClean="0">
                <a:solidFill>
                  <a:schemeClr val="accent5">
                    <a:lumMod val="50000"/>
                  </a:schemeClr>
                </a:solidFill>
              </a:rPr>
              <a:t>;</a:t>
            </a:r>
            <a:endParaRPr lang="uk-UA" sz="2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uk-UA" sz="2600" dirty="0" smtClean="0">
                <a:solidFill>
                  <a:srgbClr val="002060"/>
                </a:solidFill>
              </a:rPr>
              <a:t>ВИКОРИСТАННЯ  ІНФОРМАЦІЙНО-КОМУНІКАТИВНИХ  ТА  ЦИФРОВИХ  ТЕХНОЛОГІЙ В  ОСВІТНЬОМУ  ПРОЦЕСІ,  ВКЛЮЧАЮЧИ  ЕЛЕКТРОННЕ  НАВЧАННЯ, ІНФОРМАЦІЙНУ  ТА  КІБЕРНЕТИЧНУ  БЕЗПЕКУ</a:t>
            </a:r>
            <a:r>
              <a:rPr lang="en-US" sz="2600" dirty="0" smtClean="0">
                <a:solidFill>
                  <a:srgbClr val="002060"/>
                </a:solidFill>
              </a:rPr>
              <a:t>;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uk-UA" sz="2600" dirty="0" smtClean="0">
                <a:solidFill>
                  <a:schemeClr val="accent5">
                    <a:lumMod val="50000"/>
                  </a:schemeClr>
                </a:solidFill>
              </a:rPr>
              <a:t>МОВЛЕННЄВА  КОМПЕТЕНТНІСТЬ</a:t>
            </a:r>
            <a:r>
              <a:rPr lang="en-US" sz="2600" dirty="0" smtClean="0">
                <a:solidFill>
                  <a:schemeClr val="accent3">
                    <a:lumMod val="50000"/>
                  </a:schemeClr>
                </a:solidFill>
              </a:rPr>
              <a:t>;</a:t>
            </a:r>
            <a:endParaRPr lang="uk-UA" sz="26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uk-UA" sz="2600" dirty="0" smtClean="0">
                <a:solidFill>
                  <a:srgbClr val="002060"/>
                </a:solidFill>
              </a:rPr>
              <a:t>РОЗВИТОК  УПРАВЛІНСЬКОЇ  КОМПЕТЕНТНОСТІ  (ДЛЯ  КЕРІВНИКІВ  ЗАКЛАДІВ ОСВІТИ).</a:t>
            </a:r>
            <a:endParaRPr lang="en-US" sz="26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uk-UA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3600" b="1" spc="50" dirty="0" smtClean="0">
                <a:ln w="11430"/>
                <a:solidFill>
                  <a:srgbClr val="933735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МЕХАНІЗМ ПІДВИЩЕННЯ КВАЛІФІКАЦІЇ </a:t>
            </a:r>
            <a:endParaRPr lang="uk-UA" sz="3600" b="1" spc="50" dirty="0">
              <a:ln w="11430"/>
              <a:solidFill>
                <a:srgbClr val="933735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uk-UA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Після затвердження кошторису на рік керівники закладів освіти оприлюднюють загальний обсяг коштів.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Педагоги, які мають право на підвищення кваліфікації за рахунок зазначених коштів, протягом 15 календарних днів подають керівникові пропозиції до плану підвищення кваліфікації на рік.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План підвищення кваліфікації розглядає та затверджує педагогічна рада закладу.</a:t>
            </a:r>
            <a:endParaRPr lang="uk-UA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solidFill>
                  <a:srgbClr val="93373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ВИЗНАННЯ РЕЗУЛЬТАТІВ ПІДВИЩЕННЯ КВАЛІФІКАЦІЇ</a:t>
            </a:r>
            <a:endParaRPr lang="uk-UA" b="1" dirty="0">
              <a:ln w="11430"/>
              <a:solidFill>
                <a:srgbClr val="93373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uk-UA" dirty="0" smtClean="0">
                <a:solidFill>
                  <a:srgbClr val="002060"/>
                </a:solidFill>
              </a:rPr>
              <a:t>Результати підвищення кваліфікації у </a:t>
            </a:r>
            <a:r>
              <a:rPr lang="uk-UA" dirty="0" err="1" smtClean="0">
                <a:solidFill>
                  <a:srgbClr val="002060"/>
                </a:solidFill>
              </a:rPr>
              <a:t>суб</a:t>
            </a:r>
            <a:r>
              <a:rPr lang="en-US" dirty="0" smtClean="0">
                <a:solidFill>
                  <a:srgbClr val="002060"/>
                </a:solidFill>
              </a:rPr>
              <a:t>’</a:t>
            </a:r>
            <a:r>
              <a:rPr lang="uk-UA" dirty="0" err="1" smtClean="0">
                <a:solidFill>
                  <a:srgbClr val="002060"/>
                </a:solidFill>
              </a:rPr>
              <a:t>єктів</a:t>
            </a:r>
            <a:r>
              <a:rPr lang="uk-UA" dirty="0" smtClean="0">
                <a:solidFill>
                  <a:srgbClr val="002060"/>
                </a:solidFill>
              </a:rPr>
              <a:t> підвищення кваліфікації, що мають ліцензію на підвищення кваліфікації або провадять освітню діяльність за акредитованою освітньою програмою не потребують окремого визнання чи підтвердження.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solidFill>
                  <a:srgbClr val="002060"/>
                </a:solidFill>
              </a:rPr>
              <a:t>Результати підвищення кваліфікації у інших </a:t>
            </a:r>
            <a:r>
              <a:rPr lang="uk-UA" dirty="0" err="1" smtClean="0">
                <a:solidFill>
                  <a:srgbClr val="002060"/>
                </a:solidFill>
              </a:rPr>
              <a:t>суб</a:t>
            </a:r>
            <a:r>
              <a:rPr lang="en-US" dirty="0" smtClean="0">
                <a:solidFill>
                  <a:srgbClr val="002060"/>
                </a:solidFill>
              </a:rPr>
              <a:t>’</a:t>
            </a:r>
            <a:r>
              <a:rPr lang="uk-UA" dirty="0" err="1" smtClean="0">
                <a:solidFill>
                  <a:srgbClr val="002060"/>
                </a:solidFill>
              </a:rPr>
              <a:t>єктів</a:t>
            </a:r>
            <a:r>
              <a:rPr lang="uk-UA" dirty="0" smtClean="0">
                <a:solidFill>
                  <a:srgbClr val="002060"/>
                </a:solidFill>
              </a:rPr>
              <a:t> підвищення кваліфікації визнаються рішенням педагогічної ради відповідного закладу освіти.</a:t>
            </a:r>
            <a:endParaRPr lang="uk-UA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571480"/>
            <a:ext cx="7658096" cy="1143000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ln w="1905"/>
                <a:solidFill>
                  <a:srgbClr val="933735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ПРОПОЗИЦІЇ ПЕДАГОГІЧНОГО ПРАЦІВНИКА ДО ПЛАНУ ПІДВИЩЕННЯ КВАЛФІКАЦІЇ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2000" dirty="0" smtClean="0">
                <a:solidFill>
                  <a:schemeClr val="accent4">
                    <a:lumMod val="50000"/>
                  </a:schemeClr>
                </a:solidFill>
              </a:rPr>
              <a:t>(РОЗГЛЯДАЄ  ТА  ЗАТВЕРДЖУЄ  ПЕДАГОГІЧНА  РАДА</a:t>
            </a:r>
            <a:r>
              <a:rPr lang="uk-UA" sz="2200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endParaRPr lang="uk-UA" sz="2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   В плані зазначається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тема (напрям, найменування) відповідної програми, курсу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форма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вид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обсяг (тривалість)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uk-UA" dirty="0" err="1" smtClean="0">
                <a:solidFill>
                  <a:schemeClr val="tx2">
                    <a:lumMod val="75000"/>
                  </a:schemeClr>
                </a:solidFill>
              </a:rPr>
              <a:t>суб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tx2">
                    <a:lumMod val="75000"/>
                  </a:schemeClr>
                </a:solidFill>
              </a:rPr>
              <a:t>єкт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uk-UA" dirty="0" err="1" smtClean="0">
                <a:solidFill>
                  <a:schemeClr val="tx2">
                    <a:lumMod val="75000"/>
                  </a:schemeClr>
                </a:solidFill>
              </a:rPr>
              <a:t>суб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tx2">
                    <a:lumMod val="75000"/>
                  </a:schemeClr>
                </a:solidFill>
              </a:rPr>
              <a:t>єкти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) підвищення кваліфікації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вартість (у разі встановлення) або безоплатний характер надання освітньої послуги.</a:t>
            </a:r>
          </a:p>
          <a:p>
            <a:pPr>
              <a:buFont typeface="Wingdings" pitchFamily="2" charset="2"/>
              <a:buChar char="Ø"/>
            </a:pP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251</TotalTime>
  <Words>490</Words>
  <Application>Microsoft Office PowerPoint</Application>
  <PresentationFormat>Экран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ПОРЯДОК ПІДВИЩЕННЯ КВАЛІФІКАЦІЇ ПЕДАГОГІЧНИХ                І НАУКОВО-ПЕДАГОГІЧНИХ ПРАЦІВНИКІВ</vt:lpstr>
      <vt:lpstr>МЕТА ПІДВИЩЕННЯ КВАЛІФІКАЦІЇ ПЕДАГОГІЧНИХ І НАУКОВО-ПЕДАГОГІЧНИХ ПРАЦІВНИКІВ</vt:lpstr>
      <vt:lpstr>ФОРМИ ПІДВИЩЕННЯ КВАЛІФІКАЦІЇ:</vt:lpstr>
      <vt:lpstr>ОСНОВНІ ВИДИ ПІДВИЩЕННЯ КВАЛІФІКАЦІЇ:</vt:lpstr>
      <vt:lpstr>ОБСЯГ ПІДВИЩЕННЯ КВАЛІФІКАЦІЇ ПЕДАГОГІЧНИХ ПРАЦІВНИКІВ</vt:lpstr>
      <vt:lpstr>ОСНОВНІ НАПРЯМИ ПІДВИЩЕННЯ КВАЛІФІКАЦІЇ:</vt:lpstr>
      <vt:lpstr>МЕХАНІЗМ ПІДВИЩЕННЯ КВАЛІФІКАЦІЇ </vt:lpstr>
      <vt:lpstr>ВИЗНАННЯ РЕЗУЛЬТАТІВ ПІДВИЩЕННЯ КВАЛІФІКАЦІЇ</vt:lpstr>
      <vt:lpstr>ПРОПОЗИЦІЇ ПЕДАГОГІЧНОГО ПРАЦІВНИКА ДО ПЛАНУ ПІДВИЩЕННЯ КВАЛФІКАЦІЇ  (РОЗГЛЯДАЄ  ТА  ЗАТВЕРДЖУЄ  ПЕДАГОГІЧНА  РАДА)</vt:lpstr>
      <vt:lpstr>ПЛАН ПІДВИЩЕННЯ КВАЛІФІКАЦІЇ ЗАКЛАДУ ОСВІТИ НА ВІДПОВІДНИЙ РІК ВКЛЮЧАЄ: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ПІДВИЩЕННЯ КВАЛІФІКАЦІЇ ПЕДАГОГІЧНИХ І НАУКОВО-ПЕДАГОГІЧНИХ ПРАЦІВНИКІВ</dc:title>
  <dc:creator>Кузьменко_Г_А</dc:creator>
  <cp:lastModifiedBy>Пользователь</cp:lastModifiedBy>
  <cp:revision>36</cp:revision>
  <dcterms:created xsi:type="dcterms:W3CDTF">2019-10-11T10:05:08Z</dcterms:created>
  <dcterms:modified xsi:type="dcterms:W3CDTF">2019-10-15T16:50:05Z</dcterms:modified>
</cp:coreProperties>
</file>