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0"/>
  </p:notesMasterIdLst>
  <p:sldIdLst>
    <p:sldId id="291" r:id="rId2"/>
    <p:sldId id="292" r:id="rId3"/>
    <p:sldId id="293" r:id="rId4"/>
    <p:sldId id="297" r:id="rId5"/>
    <p:sldId id="295" r:id="rId6"/>
    <p:sldId id="296" r:id="rId7"/>
    <p:sldId id="294" r:id="rId8"/>
    <p:sldId id="298" r:id="rId9"/>
    <p:sldId id="300" r:id="rId10"/>
    <p:sldId id="302" r:id="rId11"/>
    <p:sldId id="299" r:id="rId12"/>
    <p:sldId id="277" r:id="rId13"/>
    <p:sldId id="305" r:id="rId14"/>
    <p:sldId id="270" r:id="rId15"/>
    <p:sldId id="301" r:id="rId16"/>
    <p:sldId id="303" r:id="rId17"/>
    <p:sldId id="308" r:id="rId18"/>
    <p:sldId id="30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A292E8B-A5F6-4695-924D-D455B87F7C01}" type="datetimeFigureOut">
              <a:rPr lang="ru-RU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964099-76C4-4A3B-9225-7B5A0E74B9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27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0D67953-4E61-4915-9759-F5D49BE2F46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73D56E-0DF5-4FF9-BAB5-4E260F1A91E6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3D1C69-0060-4C16-BCA2-39AC020486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506354-FD36-4530-BF56-F7E93811F04F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AB3BD-552E-4DE7-AF5B-F24D9D76B0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D961AD-823B-4BB5-AB51-8B7A492781AA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B80AA4-85BF-4383-AB7B-599D261B29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00C9B-1910-4494-831B-07A420A4223D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71C15-4CFE-4A80-94D5-E7F0667A65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98B4A9-147B-4E52-B6DA-FBA1EF78B436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CE28A9EA-B4F7-4BA6-BCB0-D6F60BAFCC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B0FD73-3440-4A02-BD91-455367415E28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DFF922-C0FE-4E0A-98C6-4DD7AE7E3A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EC50E-17D3-457A-AAAE-CDCD79075C44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27337-CB99-4C9E-B856-F7FFD8FFA2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3B74EB-6486-4B52-A996-273D7F699EE1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963C19-5D65-4251-8E53-1401615A9C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BE04D-CCD3-4629-8550-8B2D9CDB3284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0370D-7AAB-4376-892C-E105E9E48D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BF684D-05CC-49E0-B92B-A9AF361BF59B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DE9304-D3B2-48BB-83EC-FAEA6EB257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62D2E0-FE2B-492E-9B51-B3A4D1FA478D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CB1D3-E6CE-4E68-99C1-395AB9755A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97C0B5F4-761D-4061-B10D-6896B47FB409}" type="datetimeFigureOut">
              <a:rPr lang="ru-RU" smtClean="0"/>
              <a:pPr>
                <a:defRPr/>
              </a:pPr>
              <a:t>29.01.2019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8110DD9B-8A8D-4541-AD76-77A55EDC8C1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1651"/>
            <a:ext cx="9163050" cy="68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916832"/>
            <a:ext cx="5112568" cy="4032448"/>
          </a:xfrm>
        </p:spPr>
        <p:txBody>
          <a:bodyPr>
            <a:normAutofit/>
          </a:bodyPr>
          <a:lstStyle/>
          <a:p>
            <a:r>
              <a:rPr lang="ru-RU" sz="3100" dirty="0" err="1">
                <a:solidFill>
                  <a:srgbClr val="0070C0"/>
                </a:solidFill>
              </a:rPr>
              <a:t>Портфоліо</a:t>
            </a:r>
            <a:r>
              <a:rPr lang="ru-RU" sz="3100" dirty="0">
                <a:solidFill>
                  <a:srgbClr val="0070C0"/>
                </a:solidFill>
              </a:rPr>
              <a:t> </a:t>
            </a:r>
            <a:r>
              <a:rPr lang="ru-RU" sz="3100" dirty="0" err="1">
                <a:solidFill>
                  <a:srgbClr val="0070C0"/>
                </a:solidFill>
              </a:rPr>
              <a:t>вчителя</a:t>
            </a:r>
            <a:r>
              <a:rPr lang="ru-RU" sz="3100" dirty="0">
                <a:solidFill>
                  <a:srgbClr val="0070C0"/>
                </a:solidFill>
              </a:rPr>
              <a:t> </a:t>
            </a:r>
            <a:r>
              <a:rPr lang="ru-RU" sz="3100" dirty="0" err="1">
                <a:solidFill>
                  <a:srgbClr val="0070C0"/>
                </a:solidFill>
              </a:rPr>
              <a:t>музичного</a:t>
            </a:r>
            <a:r>
              <a:rPr lang="ru-RU" sz="3100" dirty="0">
                <a:solidFill>
                  <a:srgbClr val="0070C0"/>
                </a:solidFill>
              </a:rPr>
              <a:t> </a:t>
            </a:r>
            <a:r>
              <a:rPr lang="ru-RU" sz="3100" dirty="0" smtClean="0">
                <a:solidFill>
                  <a:srgbClr val="0070C0"/>
                </a:solidFill>
              </a:rPr>
              <a:t> </a:t>
            </a:r>
            <a:r>
              <a:rPr lang="ru-RU" sz="3100" dirty="0" err="1">
                <a:solidFill>
                  <a:srgbClr val="0070C0"/>
                </a:solidFill>
              </a:rPr>
              <a:t>мистецтва</a:t>
            </a:r>
            <a:r>
              <a:rPr lang="ru-RU" sz="3100" dirty="0">
                <a:solidFill>
                  <a:srgbClr val="0070C0"/>
                </a:solidFill>
              </a:rPr>
              <a:t> </a:t>
            </a:r>
            <a:r>
              <a:rPr lang="en-US" sz="3100" dirty="0" smtClean="0">
                <a:solidFill>
                  <a:srgbClr val="0070C0"/>
                </a:solidFill>
              </a:rPr>
              <a:t/>
            </a:r>
            <a:br>
              <a:rPr lang="en-US" sz="3100" dirty="0" smtClean="0">
                <a:solidFill>
                  <a:srgbClr val="0070C0"/>
                </a:solidFill>
              </a:rPr>
            </a:br>
            <a:r>
              <a:rPr lang="uk-UA" sz="3100" dirty="0" err="1" smtClean="0">
                <a:solidFill>
                  <a:srgbClr val="0070C0"/>
                </a:solidFill>
              </a:rPr>
              <a:t>Пісківського</a:t>
            </a:r>
            <a:r>
              <a:rPr lang="uk-UA" sz="3100" dirty="0" smtClean="0">
                <a:solidFill>
                  <a:srgbClr val="0070C0"/>
                </a:solidFill>
              </a:rPr>
              <a:t> НВО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7030A0"/>
                </a:solidFill>
              </a:rPr>
              <a:t>Дмитрук </a:t>
            </a:r>
            <a:r>
              <a:rPr lang="ru-RU" dirty="0" err="1">
                <a:solidFill>
                  <a:srgbClr val="7030A0"/>
                </a:solidFill>
              </a:rPr>
              <a:t>Світлани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ru-RU" dirty="0" err="1">
                <a:solidFill>
                  <a:srgbClr val="7030A0"/>
                </a:solidFill>
              </a:rPr>
              <a:t>Сергіївни</a:t>
            </a: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7030A0"/>
                </a:solidFill>
              </a:rPr>
              <a:t/>
            </a:r>
            <a:br>
              <a:rPr lang="ru-RU" dirty="0">
                <a:solidFill>
                  <a:srgbClr val="7030A0"/>
                </a:solidFill>
              </a:rPr>
            </a:b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73" y="332656"/>
            <a:ext cx="2544282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57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" y="16299"/>
            <a:ext cx="9137917" cy="6841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0705">
            <a:off x="-583461" y="-352158"/>
            <a:ext cx="4975225" cy="518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5641">
            <a:off x="3868711" y="-271749"/>
            <a:ext cx="4687887" cy="49752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95593"/>
            <a:ext cx="4071937" cy="26463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8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" y="30692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/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>Мультимедійні </a:t>
            </a:r>
            <a:r>
              <a:rPr lang="uk-UA" dirty="0">
                <a:solidFill>
                  <a:srgbClr val="C00000"/>
                </a:solidFill>
              </a:rPr>
              <a:t>презентації на уроках</a:t>
            </a:r>
            <a:br>
              <a:rPr lang="uk-UA" dirty="0">
                <a:solidFill>
                  <a:srgbClr val="C00000"/>
                </a:solidFill>
              </a:rPr>
            </a:br>
            <a:endParaRPr lang="uk-U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9991"/>
            <a:ext cx="7056783" cy="4998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76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sp>
        <p:nvSpPr>
          <p:cNvPr id="28676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>
                <a:solidFill>
                  <a:srgbClr val="660033"/>
                </a:solidFill>
                <a:latin typeface="Book Antiqua" pitchFamily="18" charset="0"/>
                <a:cs typeface="Times New Roman" pitchFamily="18" charset="0"/>
              </a:rPr>
              <a:t>Методична робота. Участь у семінарах</a:t>
            </a:r>
            <a:endParaRPr lang="ru-RU" sz="3200">
              <a:solidFill>
                <a:srgbClr val="C00000"/>
              </a:solidFill>
              <a:latin typeface="Book Antiqu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1519" y="753384"/>
          <a:ext cx="8640961" cy="60599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8111"/>
                <a:gridCol w="1324019"/>
                <a:gridCol w="2857091"/>
                <a:gridCol w="4041740"/>
              </a:tblGrid>
              <a:tr h="305540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№ 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Дата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latin typeface="Book Antiqua" pitchFamily="18" charset="0"/>
                        </a:rPr>
                        <a:t>Місце, категорія слухачів 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Book Antiqua" pitchFamily="18" charset="0"/>
                        </a:rPr>
                        <a:t>Тема виступу </a:t>
                      </a:r>
                      <a:endParaRPr lang="ru-RU" sz="1600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08100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 Antiqua" pitchFamily="18" charset="0"/>
                        </a:rPr>
                        <a:t>1.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 Antiqua" pitchFamily="18" charset="0"/>
                        </a:rPr>
                        <a:t>Листопад</a:t>
                      </a:r>
                      <a:r>
                        <a:rPr lang="uk-UA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dirty="0" smtClean="0">
                          <a:latin typeface="Book Antiqua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uk-UA" dirty="0" smtClean="0">
                          <a:latin typeface="Book Antiqua" pitchFamily="18" charset="0"/>
                        </a:rPr>
                        <a:t>2012 року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Book Antiqua" pitchFamily="18" charset="0"/>
                        </a:rPr>
                        <a:t>Бородянська СЗОШ №1. РМО  вчителів</a:t>
                      </a:r>
                      <a:r>
                        <a:rPr lang="uk-UA" baseline="0" dirty="0" smtClean="0">
                          <a:latin typeface="Book Antiqua" pitchFamily="18" charset="0"/>
                        </a:rPr>
                        <a:t> музичного мистецтва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  <a:p>
                      <a:pPr algn="ctr"/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Book Antiqua" pitchFamily="18" charset="0"/>
                        </a:rPr>
                        <a:t> Показовий урок у 5-А класі </a:t>
                      </a:r>
                      <a:r>
                        <a:rPr lang="uk-UA" dirty="0" err="1" smtClean="0">
                          <a:latin typeface="Book Antiqua" pitchFamily="18" charset="0"/>
                        </a:rPr>
                        <a:t>“</a:t>
                      </a:r>
                      <a:r>
                        <a:rPr lang="uk-UA" sz="1800" dirty="0" err="1" smtClean="0">
                          <a:latin typeface="Book Antiqua" pitchFamily="18" charset="0"/>
                        </a:rPr>
                        <a:t>Щоб</a:t>
                      </a:r>
                      <a:r>
                        <a:rPr lang="uk-UA" sz="1800" dirty="0" smtClean="0">
                          <a:latin typeface="Book Antiqua" pitchFamily="18" charset="0"/>
                        </a:rPr>
                        <a:t> музикантом бути, необхідне </a:t>
                      </a:r>
                      <a:r>
                        <a:rPr lang="uk-UA" sz="1800" dirty="0" err="1" smtClean="0">
                          <a:latin typeface="Book Antiqua" pitchFamily="18" charset="0"/>
                        </a:rPr>
                        <a:t>вміння</a:t>
                      </a:r>
                      <a:r>
                        <a:rPr lang="uk-UA" dirty="0" err="1" smtClean="0">
                          <a:latin typeface="Book Antiqua" pitchFamily="18" charset="0"/>
                        </a:rPr>
                        <a:t>”</a:t>
                      </a:r>
                      <a:r>
                        <a:rPr lang="uk-UA" dirty="0" smtClean="0">
                          <a:latin typeface="Book Antiqua" pitchFamily="18" charset="0"/>
                        </a:rPr>
                        <a:t>.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  <a:p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244152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 Antiqua" pitchFamily="18" charset="0"/>
                        </a:rPr>
                        <a:t>2. 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Book Antiqua" pitchFamily="18" charset="0"/>
                        </a:rPr>
                        <a:t>Грудень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2013 року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Book Antiqua" pitchFamily="18" charset="0"/>
                        </a:rPr>
                        <a:t>Новозаліська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ЗОШ І-ІІІ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ступенів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. РМО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вчителів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образотворчого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мистецтва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Book Antiqua" pitchFamily="18" charset="0"/>
                        </a:rPr>
                        <a:t>Презентація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тестових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завдань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з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теми «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Асоціативно-образна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мова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» для 5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класів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08100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 Antiqua" pitchFamily="18" charset="0"/>
                        </a:rPr>
                        <a:t>3.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Book Antiqua" pitchFamily="18" charset="0"/>
                        </a:rPr>
                        <a:t>Квітень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2014 року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Book Antiqua" pitchFamily="18" charset="0"/>
                        </a:rPr>
                        <a:t>Бородянська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СЗОШ І-ІІІ </a:t>
                      </a:r>
                      <a:r>
                        <a:rPr lang="ru-RU" baseline="0" dirty="0" err="1" smtClean="0">
                          <a:latin typeface="Book Antiqua" pitchFamily="18" charset="0"/>
                        </a:rPr>
                        <a:t>ступенів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№2. РМО </a:t>
                      </a:r>
                      <a:r>
                        <a:rPr lang="ru-RU" baseline="0" dirty="0" err="1" smtClean="0">
                          <a:latin typeface="Book Antiqua" pitchFamily="18" charset="0"/>
                        </a:rPr>
                        <a:t>вчителів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Book Antiqua" pitchFamily="18" charset="0"/>
                        </a:rPr>
                        <a:t>музичного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baseline="0" dirty="0" err="1" smtClean="0">
                          <a:latin typeface="Book Antiqua" pitchFamily="18" charset="0"/>
                        </a:rPr>
                        <a:t>мистецтва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Book Antiqua" pitchFamily="18" charset="0"/>
                        </a:rPr>
                        <a:t>Мультимедійна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презентація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для 5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класу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«Балет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і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музика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»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08100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 Antiqua" pitchFamily="18" charset="0"/>
                        </a:rPr>
                        <a:t>4.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 smtClean="0"/>
                        <a:t>жовтень</a:t>
                      </a:r>
                      <a:r>
                        <a:rPr lang="uk-UA" sz="1800" baseline="0" dirty="0" smtClean="0"/>
                        <a:t> 2014 року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Book Antiqua" pitchFamily="18" charset="0"/>
                        </a:rPr>
                        <a:t>Новозаліська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ЗОШ І-ІІІ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ступенів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. РМО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вчителів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музичного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мистецтва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Мультимедійна презентація для 6 класу </a:t>
                      </a:r>
                      <a:r>
                        <a:rPr lang="uk-UA" dirty="0" err="1" smtClean="0"/>
                        <a:t>“Засвоєння</a:t>
                      </a:r>
                      <a:r>
                        <a:rPr lang="uk-UA" baseline="0" dirty="0" smtClean="0"/>
                        <a:t> основних музичних понять та необхідної музичної </a:t>
                      </a:r>
                      <a:r>
                        <a:rPr lang="uk-UA" baseline="0" dirty="0" err="1" smtClean="0"/>
                        <a:t>термінології</a:t>
                      </a:r>
                      <a:r>
                        <a:rPr lang="uk-UA" dirty="0" err="1" smtClean="0"/>
                        <a:t>”</a:t>
                      </a:r>
                      <a:endParaRPr lang="uk-UA" dirty="0"/>
                    </a:p>
                  </a:txBody>
                  <a:tcPr/>
                </a:tc>
              </a:tr>
              <a:tr h="898768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Book Antiqua" pitchFamily="18" charset="0"/>
                        </a:rPr>
                        <a:t>5.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latin typeface="Book Antiqua" pitchFamily="18" charset="0"/>
                        </a:rPr>
                        <a:t>Жовтень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2016 року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>
                          <a:latin typeface="Book Antiqua" pitchFamily="18" charset="0"/>
                        </a:rPr>
                        <a:t>Бородянська СЗОШ №1. РМО  вчителів</a:t>
                      </a:r>
                      <a:r>
                        <a:rPr lang="uk-UA" baseline="0" dirty="0" smtClean="0">
                          <a:latin typeface="Book Antiqua" pitchFamily="18" charset="0"/>
                        </a:rPr>
                        <a:t> музичного мистецтва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Показовий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урок у 5-А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класі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«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Пісня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– душа народу. У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віночку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народних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пісень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» .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Відкриті уроки та заходи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Не залишаймося байдужими, 10-Б клас, грудень 2013 </a:t>
            </a:r>
          </a:p>
          <a:p>
            <a:r>
              <a:rPr lang="uk-UA" dirty="0" smtClean="0"/>
              <a:t>Пісня народної слави, 3-А клас, листопад 2014</a:t>
            </a:r>
          </a:p>
          <a:p>
            <a:r>
              <a:rPr lang="uk-UA" dirty="0" smtClean="0"/>
              <a:t>Образний зміст музики, 7-Б клас, грудень 2014</a:t>
            </a:r>
          </a:p>
          <a:p>
            <a:r>
              <a:rPr lang="uk-UA" dirty="0" smtClean="0"/>
              <a:t>Концерт у будинку-інтернаті, учні школи, жовтень 2016</a:t>
            </a:r>
          </a:p>
          <a:p>
            <a:r>
              <a:rPr lang="uk-UA" dirty="0" smtClean="0"/>
              <a:t>Музика стародавніх епох, 5-Б клас, жовтень 2016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796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004368"/>
              </p:ext>
            </p:extLst>
          </p:nvPr>
        </p:nvGraphicFramePr>
        <p:xfrm>
          <a:off x="323528" y="969417"/>
          <a:ext cx="8568952" cy="54839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1642"/>
                <a:gridCol w="6225923"/>
                <a:gridCol w="1941387"/>
              </a:tblGrid>
              <a:tr h="27962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 Antiqua" pitchFamily="18" charset="0"/>
                        </a:rPr>
                        <a:t>№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 Antiqua" pitchFamily="18" charset="0"/>
                        </a:rPr>
                        <a:t>Назва 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latin typeface="Book Antiqua" pitchFamily="18" charset="0"/>
                        </a:rPr>
                        <a:t>Термін  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328197">
                <a:tc>
                  <a:txBody>
                    <a:bodyPr/>
                    <a:lstStyle/>
                    <a:p>
                      <a:pPr algn="l"/>
                      <a:r>
                        <a:rPr lang="uk-UA" dirty="0" smtClean="0">
                          <a:latin typeface="Book Antiqua" pitchFamily="18" charset="0"/>
                        </a:rPr>
                        <a:t>1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uk-UA" dirty="0" smtClean="0">
                          <a:latin typeface="Book Antiqua" pitchFamily="18" charset="0"/>
                        </a:rPr>
                        <a:t>Керівник шкільного методичного об</a:t>
                      </a:r>
                      <a:r>
                        <a:rPr lang="en-US" dirty="0" smtClean="0">
                          <a:latin typeface="Book Antiqua" pitchFamily="18" charset="0"/>
                        </a:rPr>
                        <a:t>’</a:t>
                      </a:r>
                      <a:r>
                        <a:rPr lang="uk-UA" dirty="0" smtClean="0">
                          <a:latin typeface="Book Antiqua" pitchFamily="18" charset="0"/>
                        </a:rPr>
                        <a:t>єднання</a:t>
                      </a:r>
                      <a:r>
                        <a:rPr lang="en-US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dirty="0" err="1" smtClean="0">
                          <a:latin typeface="Book Antiqua" pitchFamily="18" charset="0"/>
                        </a:rPr>
                        <a:t>“Гармонійний</a:t>
                      </a:r>
                      <a:r>
                        <a:rPr lang="uk-UA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uk-UA" dirty="0" err="1" smtClean="0">
                          <a:latin typeface="Book Antiqua" pitchFamily="18" charset="0"/>
                        </a:rPr>
                        <a:t>розвиток”</a:t>
                      </a:r>
                      <a:r>
                        <a:rPr lang="uk-UA" baseline="0" dirty="0" smtClean="0">
                          <a:latin typeface="Book Antiqua" pitchFamily="18" charset="0"/>
                        </a:rPr>
                        <a:t> (учителів музичного мистецтва, образотворчого мистецтва, трудового навчання та художньої культури)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uk-UA" dirty="0" smtClean="0">
                          <a:latin typeface="Book Antiqua" pitchFamily="18" charset="0"/>
                        </a:rPr>
                        <a:t>З 2014 року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7352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2.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Старший </a:t>
                      </a: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інструктор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та </a:t>
                      </a: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інструктор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на ЗНО та ПЗНО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З 2008 року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612135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3.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Музичний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супровід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шкільних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та </a:t>
                      </a:r>
                      <a:r>
                        <a:rPr lang="ru-RU" dirty="0" err="1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класних</a:t>
                      </a:r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 свят 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Book Antiqua" pitchFamily="18" charset="0"/>
                        </a:rPr>
                        <a:t>З 2003 року</a:t>
                      </a:r>
                      <a:endParaRPr lang="ru-RU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600477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rgbClr val="800000"/>
                          </a:solidFill>
                          <a:latin typeface="Book Antiqua" pitchFamily="18" charset="0"/>
                        </a:rPr>
                        <a:t>4.</a:t>
                      </a:r>
                      <a:endParaRPr lang="ru-RU" dirty="0">
                        <a:solidFill>
                          <a:srgbClr val="800000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 smtClean="0">
                          <a:latin typeface="Book Antiqua" pitchFamily="18" charset="0"/>
                        </a:rPr>
                        <a:t>Музичний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супровід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та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виступи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на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випускних</a:t>
                      </a:r>
                      <a:r>
                        <a:rPr lang="ru-RU" dirty="0" smtClean="0">
                          <a:latin typeface="Book Antiqua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Book Antiqua" pitchFamily="18" charset="0"/>
                        </a:rPr>
                        <a:t>вечорах</a:t>
                      </a: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Book Antiqua" pitchFamily="18" charset="0"/>
                        </a:rPr>
                        <a:t>З</a:t>
                      </a:r>
                      <a:r>
                        <a:rPr lang="ru-RU" baseline="0" dirty="0" smtClean="0">
                          <a:latin typeface="Book Antiqua" pitchFamily="18" charset="0"/>
                        </a:rPr>
                        <a:t> 2004 року</a:t>
                      </a:r>
                      <a:endParaRPr lang="ru-RU" dirty="0" smtClean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588820">
                <a:tc>
                  <a:txBody>
                    <a:bodyPr/>
                    <a:lstStyle/>
                    <a:p>
                      <a:pPr algn="l"/>
                      <a:endParaRPr lang="ru-RU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84478">
                <a:tc>
                  <a:txBody>
                    <a:bodyPr/>
                    <a:lstStyle/>
                    <a:p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268642">
                <a:tc>
                  <a:txBody>
                    <a:bodyPr/>
                    <a:lstStyle/>
                    <a:p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ru-RU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62" name="Прямоугольник 5"/>
          <p:cNvSpPr>
            <a:spLocks noChangeArrowheads="1"/>
          </p:cNvSpPr>
          <p:nvPr/>
        </p:nvSpPr>
        <p:spPr bwMode="auto">
          <a:xfrm>
            <a:off x="827584" y="0"/>
            <a:ext cx="73580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solidFill>
                  <a:srgbClr val="C00000"/>
                </a:solidFill>
                <a:latin typeface="Book Antiqua" pitchFamily="18" charset="0"/>
              </a:rPr>
              <a:t>Громадська робота</a:t>
            </a:r>
            <a:endParaRPr lang="ru-RU" sz="400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2" y="0"/>
            <a:ext cx="91518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solidFill>
                  <a:srgbClr val="C00000"/>
                </a:solidFill>
              </a:rPr>
              <a:t>Публікації</a:t>
            </a:r>
            <a:r>
              <a:rPr lang="ru-RU" dirty="0">
                <a:solidFill>
                  <a:srgbClr val="C00000"/>
                </a:solidFill>
              </a:rPr>
              <a:t>  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на </a:t>
            </a:r>
            <a:r>
              <a:rPr lang="ru-RU" dirty="0" err="1">
                <a:solidFill>
                  <a:srgbClr val="C00000"/>
                </a:solidFill>
              </a:rPr>
              <a:t>сайті</a:t>
            </a:r>
            <a:r>
              <a:rPr lang="ru-RU" dirty="0">
                <a:solidFill>
                  <a:srgbClr val="C00000"/>
                </a:solidFill>
              </a:rPr>
              <a:t> “</a:t>
            </a:r>
            <a:r>
              <a:rPr lang="ru-RU" dirty="0" err="1">
                <a:solidFill>
                  <a:srgbClr val="C00000"/>
                </a:solidFill>
              </a:rPr>
              <a:t>Методичний</a:t>
            </a:r>
            <a:r>
              <a:rPr lang="ru-RU" dirty="0">
                <a:solidFill>
                  <a:srgbClr val="C00000"/>
                </a:solidFill>
              </a:rPr>
              <a:t> портал</a:t>
            </a:r>
            <a:r>
              <a:rPr lang="ru-RU" dirty="0" smtClean="0">
                <a:solidFill>
                  <a:srgbClr val="C00000"/>
                </a:solidFill>
              </a:rPr>
              <a:t>”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uk-UA" dirty="0" smtClean="0"/>
              <a:t>№</a:t>
            </a:r>
            <a:r>
              <a:rPr lang="uk-UA" dirty="0"/>
              <a:t>0000/49196   Щоб музикантом бути, необхідно вміння.</a:t>
            </a:r>
          </a:p>
          <a:p>
            <a:r>
              <a:rPr lang="uk-UA" dirty="0" smtClean="0"/>
              <a:t>№</a:t>
            </a:r>
            <a:r>
              <a:rPr lang="uk-UA" dirty="0"/>
              <a:t>0000/49197	</a:t>
            </a:r>
            <a:r>
              <a:rPr lang="uk-UA" dirty="0" smtClean="0"/>
              <a:t> Пісня </a:t>
            </a:r>
            <a:r>
              <a:rPr lang="uk-UA" dirty="0"/>
              <a:t>– душа народу. У віночку народних пісень</a:t>
            </a:r>
            <a:r>
              <a:rPr lang="uk-UA" dirty="0" smtClean="0"/>
              <a:t>.</a:t>
            </a:r>
          </a:p>
          <a:p>
            <a:r>
              <a:rPr lang="uk-UA" dirty="0" smtClean="0"/>
              <a:t>№</a:t>
            </a:r>
            <a:r>
              <a:rPr lang="uk-UA" dirty="0"/>
              <a:t>0000/49198	</a:t>
            </a:r>
            <a:r>
              <a:rPr lang="uk-UA" dirty="0" smtClean="0"/>
              <a:t> Світлий </a:t>
            </a:r>
            <a:r>
              <a:rPr lang="uk-UA" dirty="0"/>
              <a:t>образ Кобзаря.		</a:t>
            </a:r>
          </a:p>
          <a:p>
            <a:r>
              <a:rPr lang="uk-UA" dirty="0"/>
              <a:t>№</a:t>
            </a:r>
            <a:r>
              <a:rPr lang="uk-UA" dirty="0" smtClean="0"/>
              <a:t>0000/49246</a:t>
            </a:r>
            <a:r>
              <a:rPr lang="uk-UA" dirty="0"/>
              <a:t>	</a:t>
            </a:r>
            <a:r>
              <a:rPr lang="uk-UA" dirty="0" smtClean="0"/>
              <a:t> </a:t>
            </a:r>
            <a:r>
              <a:rPr lang="ru-RU" dirty="0" err="1" smtClean="0"/>
              <a:t>Українська</a:t>
            </a:r>
            <a:r>
              <a:rPr lang="ru-RU" dirty="0" smtClean="0"/>
              <a:t> </a:t>
            </a:r>
            <a:r>
              <a:rPr lang="ru-RU" dirty="0" err="1"/>
              <a:t>пісня</a:t>
            </a:r>
            <a:r>
              <a:rPr lang="ru-RU" dirty="0"/>
              <a:t> – </a:t>
            </a:r>
            <a:r>
              <a:rPr lang="ru-RU" dirty="0" err="1"/>
              <a:t>злет</a:t>
            </a:r>
            <a:r>
              <a:rPr lang="ru-RU" dirty="0"/>
              <a:t> </a:t>
            </a:r>
            <a:r>
              <a:rPr lang="ru-RU" dirty="0" err="1"/>
              <a:t>душі</a:t>
            </a:r>
            <a:r>
              <a:rPr lang="ru-RU" dirty="0"/>
              <a:t> </a:t>
            </a:r>
            <a:r>
              <a:rPr lang="ru-RU" dirty="0" err="1" smtClean="0"/>
              <a:t>людської</a:t>
            </a:r>
            <a:endParaRPr lang="ru-RU" dirty="0" smtClean="0"/>
          </a:p>
          <a:p>
            <a:r>
              <a:rPr lang="uk-UA" dirty="0" smtClean="0"/>
              <a:t>№0000/493</a:t>
            </a:r>
            <a:r>
              <a:rPr lang="en-US" dirty="0" smtClean="0"/>
              <a:t>35</a:t>
            </a:r>
            <a:r>
              <a:rPr lang="uk-UA" dirty="0" smtClean="0"/>
              <a:t>  презентація “У музичному театрі. </a:t>
            </a:r>
            <a:r>
              <a:rPr lang="uk-UA" dirty="0" err="1" smtClean="0"/>
              <a:t>Балет”</a:t>
            </a:r>
            <a:endParaRPr lang="uk-UA" dirty="0" smtClean="0"/>
          </a:p>
          <a:p>
            <a:r>
              <a:rPr lang="uk-UA" dirty="0" smtClean="0"/>
              <a:t>№0000/493</a:t>
            </a:r>
            <a:r>
              <a:rPr lang="en-US" dirty="0" smtClean="0"/>
              <a:t>38</a:t>
            </a:r>
            <a:r>
              <a:rPr lang="uk-UA" dirty="0" smtClean="0"/>
              <a:t>  презентація </a:t>
            </a:r>
            <a:r>
              <a:rPr lang="uk-UA" dirty="0" err="1" smtClean="0"/>
              <a:t>“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Засвоєння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основних музичних понять та необхідної музичної термінології усвідомлення особливостей музичної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uk-UA" dirty="0" err="1" smtClean="0"/>
              <a:t>”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7251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96"/>
            <a:ext cx="9144001" cy="685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>
                <a:solidFill>
                  <a:srgbClr val="C00000"/>
                </a:solidFill>
              </a:rPr>
              <a:t>Нагороди</a:t>
            </a:r>
            <a:br>
              <a:rPr lang="uk-UA" sz="4800" dirty="0">
                <a:solidFill>
                  <a:srgbClr val="C00000"/>
                </a:solidFill>
              </a:rPr>
            </a:br>
            <a:endParaRPr lang="uk-UA" sz="4800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uk-UA" dirty="0"/>
              <a:t>Грамота Бородянської спеціалізованої школи – загальноосвітнього закладу І-ІІІ ступенів №1 з поглибленим вивченням окремих предметів, 2014.</a:t>
            </a:r>
          </a:p>
          <a:p>
            <a:pPr algn="just"/>
            <a:r>
              <a:rPr lang="uk-UA" dirty="0"/>
              <a:t>Грамота Бородянської районної державної адміністрації, 2015.</a:t>
            </a:r>
          </a:p>
          <a:p>
            <a:pPr algn="just"/>
            <a:r>
              <a:rPr lang="uk-UA" dirty="0"/>
              <a:t>Подяка Бородянської спеціалізованої школи – загальноосвітнього закладу І-ІІІ ступенів №1 з поглибленим вивченням окремих </a:t>
            </a:r>
            <a:r>
              <a:rPr lang="uk-UA" dirty="0" smtClean="0"/>
              <a:t>предметів</a:t>
            </a:r>
            <a:r>
              <a:rPr lang="uk-UA" dirty="0"/>
              <a:t>, </a:t>
            </a:r>
            <a:r>
              <a:rPr lang="uk-UA" dirty="0" smtClean="0"/>
              <a:t>2015, 2016</a:t>
            </a:r>
            <a:endParaRPr lang="uk-UA" dirty="0"/>
          </a:p>
          <a:p>
            <a:pPr algn="just"/>
            <a:r>
              <a:rPr lang="uk-UA" dirty="0"/>
              <a:t>Грамота Митрополита  Київського і всієї України, Предстоятеля Української Православної Церкви Протоієрея Віктора Талька, настоятеля Свято-Михайлівського храму, 2016</a:t>
            </a:r>
            <a:r>
              <a:rPr lang="uk-UA" dirty="0" smtClean="0"/>
              <a:t>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439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1002562"/>
            <a:ext cx="1860210" cy="261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2" y="928670"/>
            <a:ext cx="1928826" cy="274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714752"/>
            <a:ext cx="2327240" cy="293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37268"/>
            <a:ext cx="2105612" cy="293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61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2" y="0"/>
            <a:ext cx="91518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785926"/>
            <a:ext cx="7972452" cy="3214710"/>
          </a:xfrm>
        </p:spPr>
        <p:txBody>
          <a:bodyPr>
            <a:normAutofit/>
          </a:bodyPr>
          <a:lstStyle/>
          <a:p>
            <a:r>
              <a:rPr lang="uk-UA" sz="9600" dirty="0" smtClean="0">
                <a:solidFill>
                  <a:srgbClr val="7030A0"/>
                </a:solidFill>
                <a:latin typeface="Monotype Corsiva" pitchFamily="66" charset="0"/>
              </a:rPr>
              <a:t>Дякую за увагу!</a:t>
            </a:r>
            <a:endParaRPr lang="ru-RU" sz="9600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82916"/>
              </p:ext>
            </p:extLst>
          </p:nvPr>
        </p:nvGraphicFramePr>
        <p:xfrm>
          <a:off x="827584" y="620688"/>
          <a:ext cx="6984776" cy="524177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952328"/>
                <a:gridCol w="4032448"/>
              </a:tblGrid>
              <a:tr h="1444758">
                <a:tc>
                  <a:txBody>
                    <a:bodyPr/>
                    <a:lstStyle/>
                    <a:p>
                      <a:r>
                        <a:rPr lang="uk-UA" sz="2300" dirty="0" smtClean="0"/>
                        <a:t>Освіта</a:t>
                      </a:r>
                      <a:endParaRPr lang="ru-RU" sz="2300" b="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300" dirty="0" smtClean="0"/>
                        <a:t>Український державний педагогічний університет імені М. П.</a:t>
                      </a:r>
                      <a:r>
                        <a:rPr lang="uk-UA" sz="2300" baseline="0" dirty="0" smtClean="0"/>
                        <a:t> Драгоманова</a:t>
                      </a:r>
                      <a:r>
                        <a:rPr lang="uk-UA" sz="2300" dirty="0" smtClean="0"/>
                        <a:t>, 1996 рік</a:t>
                      </a:r>
                      <a:endParaRPr lang="ru-RU" sz="2300" b="0" dirty="0">
                        <a:solidFill>
                          <a:schemeClr val="tx1"/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606299">
                <a:tc>
                  <a:txBody>
                    <a:bodyPr/>
                    <a:lstStyle/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Спеціальність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учитель </a:t>
                      </a:r>
                      <a:r>
                        <a:rPr lang="uk-UA" sz="23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музики та художньої культури</a:t>
                      </a:r>
                      <a:endParaRPr lang="uk-UA" sz="2300" dirty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606299">
                <a:tc>
                  <a:txBody>
                    <a:bodyPr/>
                    <a:lstStyle/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Кваліфікаційна</a:t>
                      </a:r>
                      <a:r>
                        <a:rPr lang="uk-UA" sz="23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категорія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перша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14108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Педагогічний стаж</a:t>
                      </a:r>
                      <a:endParaRPr lang="ru-RU" sz="23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Стаж роботи в</a:t>
                      </a:r>
                    </a:p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навчальному закладі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22</a:t>
                      </a:r>
                      <a:r>
                        <a:rPr lang="uk-UA" sz="23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років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300" dirty="0" smtClean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15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років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752478">
                <a:tc>
                  <a:txBody>
                    <a:bodyPr/>
                    <a:lstStyle/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Посада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учитель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музичного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uk-UA" sz="23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мистецтва</a:t>
                      </a:r>
                      <a:endParaRPr lang="ru-RU" sz="23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65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7030A0"/>
                </a:solidFill>
              </a:rPr>
              <a:t>Курсова перепідготовка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30.11- 25.12.2015 </a:t>
            </a:r>
            <a:r>
              <a:rPr lang="uk-UA" dirty="0"/>
              <a:t>–    курси підвищення фахової кваліфікації для вчителів музичного мистецтва загальноосвітніх навчальних закладів  (додатково: вчителів образотворчого мистецтва)</a:t>
            </a:r>
          </a:p>
          <a:p>
            <a:r>
              <a:rPr lang="uk-UA" dirty="0" smtClean="0"/>
              <a:t>захистила </a:t>
            </a:r>
            <a:r>
              <a:rPr lang="uk-UA" dirty="0"/>
              <a:t>проект  з теми: “Розвиток творчості школярів на уроках музичного та образотворчого мистецтва</a:t>
            </a:r>
            <a:r>
              <a:rPr lang="uk-UA" dirty="0" smtClean="0"/>
              <a:t>.”</a:t>
            </a:r>
            <a:endParaRPr lang="uk-UA" dirty="0"/>
          </a:p>
          <a:p>
            <a:endParaRPr lang="uk-U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3278336" cy="2334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55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7030A0"/>
                </a:solidFill>
              </a:rPr>
              <a:t>Науково</a:t>
            </a:r>
            <a:r>
              <a:rPr lang="ru-RU" dirty="0" smtClean="0">
                <a:solidFill>
                  <a:srgbClr val="7030A0"/>
                </a:solidFill>
              </a:rPr>
              <a:t>-методична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проблема</a:t>
            </a:r>
            <a:br>
              <a:rPr lang="ru-RU" dirty="0">
                <a:solidFill>
                  <a:srgbClr val="7030A0"/>
                </a:solidFill>
              </a:rPr>
            </a:b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uk-UA" sz="3200" b="1" i="1" dirty="0" smtClean="0">
                <a:solidFill>
                  <a:srgbClr val="00B050"/>
                </a:solidFill>
                <a:latin typeface="Arial Black" pitchFamily="34" charset="0"/>
              </a:rPr>
              <a:t>Естетичний розвиток </a:t>
            </a:r>
            <a:endParaRPr lang="en-US" sz="3200" b="1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uk-UA" sz="3200" b="1" i="1" dirty="0" smtClean="0">
                <a:solidFill>
                  <a:srgbClr val="00B050"/>
                </a:solidFill>
                <a:latin typeface="Arial Black" pitchFamily="34" charset="0"/>
              </a:rPr>
              <a:t>особистості на основі </a:t>
            </a:r>
            <a:endParaRPr lang="en-US" sz="3200" b="1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uk-UA" sz="3200" b="1" i="1" dirty="0" smtClean="0">
                <a:solidFill>
                  <a:srgbClr val="00B050"/>
                </a:solidFill>
                <a:latin typeface="Arial Black" pitchFamily="34" charset="0"/>
              </a:rPr>
              <a:t>взаємодії різних видів </a:t>
            </a:r>
            <a:endParaRPr lang="en-US" sz="3200" b="1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/>
            <a:r>
              <a:rPr lang="uk-UA" sz="3200" b="1" i="1" dirty="0" smtClean="0">
                <a:solidFill>
                  <a:srgbClr val="00B050"/>
                </a:solidFill>
                <a:latin typeface="Arial Black" pitchFamily="34" charset="0"/>
              </a:rPr>
              <a:t>мистецтва</a:t>
            </a:r>
            <a:endParaRPr lang="ru-RU" sz="3200" i="1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marL="137160" indent="0" algn="ctr">
              <a:buNone/>
            </a:pPr>
            <a:endParaRPr lang="ru-RU" b="1" dirty="0">
              <a:solidFill>
                <a:srgbClr val="C0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2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Провідна педагогічна ідея досвіду</a:t>
            </a:r>
            <a:br>
              <a:rPr lang="uk-UA" dirty="0">
                <a:solidFill>
                  <a:srgbClr val="FF0000"/>
                </a:solidFill>
              </a:rPr>
            </a:b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Сприяння творчому самовираженню особистості та можливості для учнів реалізувати свій творчий потенціал </a:t>
            </a:r>
            <a:r>
              <a:rPr lang="uk-UA" dirty="0" smtClean="0"/>
              <a:t>у </a:t>
            </a:r>
            <a:r>
              <a:rPr lang="uk-UA" dirty="0"/>
              <a:t>різних видах </a:t>
            </a:r>
            <a:r>
              <a:rPr lang="uk-UA" dirty="0" smtClean="0"/>
              <a:t>мистецтва.</a:t>
            </a:r>
            <a:endParaRPr lang="uk-UA" dirty="0"/>
          </a:p>
          <a:p>
            <a:r>
              <a:rPr lang="uk-UA" dirty="0"/>
              <a:t>Збагачення світосприйняття учнів та розвиток здібностей при </a:t>
            </a:r>
            <a:r>
              <a:rPr lang="uk-UA" dirty="0" smtClean="0"/>
              <a:t>переживанні та  </a:t>
            </a:r>
            <a:r>
              <a:rPr lang="uk-UA" dirty="0"/>
              <a:t>розумінні різноманітних явищ довкілля.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564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2060"/>
                </a:solidFill>
              </a:rPr>
              <a:t>Очікувані результати:</a:t>
            </a:r>
            <a:br>
              <a:rPr lang="uk-UA" dirty="0">
                <a:solidFill>
                  <a:srgbClr val="002060"/>
                </a:solidFill>
              </a:rPr>
            </a:b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dirty="0"/>
              <a:t>Розвиток навичок активного сприймання музичного </a:t>
            </a:r>
            <a:r>
              <a:rPr lang="uk-UA" dirty="0" smtClean="0"/>
              <a:t>твору.</a:t>
            </a:r>
            <a:endParaRPr lang="uk-UA" dirty="0"/>
          </a:p>
          <a:p>
            <a:r>
              <a:rPr lang="uk-UA" dirty="0"/>
              <a:t>Вміння співвідносити музичні образи з живописними (літературними) </a:t>
            </a:r>
            <a:r>
              <a:rPr lang="uk-UA" dirty="0" smtClean="0"/>
              <a:t>образами.</a:t>
            </a:r>
            <a:endParaRPr lang="uk-UA" dirty="0"/>
          </a:p>
          <a:p>
            <a:r>
              <a:rPr lang="uk-UA" dirty="0"/>
              <a:t>Вироблення вокально-хорових </a:t>
            </a:r>
            <a:r>
              <a:rPr lang="uk-UA" dirty="0" smtClean="0"/>
              <a:t>навичок.</a:t>
            </a:r>
            <a:endParaRPr lang="uk-UA" dirty="0"/>
          </a:p>
          <a:p>
            <a:r>
              <a:rPr lang="uk-UA" dirty="0"/>
              <a:t>Розвиток музичної пам’яті та </a:t>
            </a:r>
            <a:r>
              <a:rPr lang="uk-UA" dirty="0" smtClean="0"/>
              <a:t>спостережливості.</a:t>
            </a:r>
            <a:endParaRPr lang="uk-UA" dirty="0"/>
          </a:p>
          <a:p>
            <a:r>
              <a:rPr lang="uk-UA" dirty="0"/>
              <a:t>Виховання естетичних </a:t>
            </a:r>
            <a:r>
              <a:rPr lang="uk-UA" dirty="0" smtClean="0"/>
              <a:t>смаків.</a:t>
            </a:r>
            <a:endParaRPr lang="uk-UA" dirty="0"/>
          </a:p>
          <a:p>
            <a:r>
              <a:rPr lang="uk-UA" dirty="0"/>
              <a:t>Формування потреби сприйняття та виконання високохудожніх музичних </a:t>
            </a:r>
            <a:r>
              <a:rPr lang="uk-UA" dirty="0" smtClean="0"/>
              <a:t>творів.</a:t>
            </a:r>
            <a:endParaRPr lang="uk-UA" dirty="0"/>
          </a:p>
          <a:p>
            <a:r>
              <a:rPr lang="uk-UA" dirty="0"/>
              <a:t>Виховання поваги до народних </a:t>
            </a:r>
            <a:r>
              <a:rPr lang="uk-UA" dirty="0" smtClean="0"/>
              <a:t>звичаїв та надбань людства.</a:t>
            </a: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04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60" y="0"/>
            <a:ext cx="9179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70C0"/>
                </a:solidFill>
                <a:effectLst/>
              </a:rPr>
              <a:t>Інноваційні форми роботи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проектна діяльність (колективні, групові проекти);</a:t>
            </a:r>
          </a:p>
          <a:p>
            <a:r>
              <a:rPr lang="uk-UA" dirty="0"/>
              <a:t>використання мультимедійних </a:t>
            </a:r>
            <a:r>
              <a:rPr lang="uk-UA" dirty="0" smtClean="0"/>
              <a:t>презентацій; </a:t>
            </a:r>
            <a:endParaRPr lang="uk-UA" dirty="0"/>
          </a:p>
          <a:p>
            <a:r>
              <a:rPr lang="uk-UA" dirty="0" smtClean="0"/>
              <a:t>ігрові </a:t>
            </a:r>
            <a:r>
              <a:rPr lang="uk-UA" dirty="0"/>
              <a:t>технології: вікторини, конкурси, </a:t>
            </a:r>
            <a:r>
              <a:rPr lang="uk-UA" dirty="0" smtClean="0"/>
              <a:t>імітація </a:t>
            </a:r>
            <a:r>
              <a:rPr lang="uk-UA" dirty="0"/>
              <a:t>гри на музичних інструментах.</a:t>
            </a:r>
          </a:p>
          <a:p>
            <a:r>
              <a:rPr lang="uk-UA" dirty="0" smtClean="0"/>
              <a:t>інтерактивні  технології: </a:t>
            </a:r>
            <a:r>
              <a:rPr lang="uk-UA" dirty="0"/>
              <a:t>інсценізації пісень, </a:t>
            </a:r>
            <a:r>
              <a:rPr lang="uk-UA" dirty="0" smtClean="0"/>
              <a:t>робота в парах, групах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7699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C00000"/>
                </a:solidFill>
              </a:rPr>
              <a:t/>
            </a:r>
            <a:br>
              <a:rPr lang="uk-UA" dirty="0" smtClean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/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 smtClean="0">
                <a:solidFill>
                  <a:srgbClr val="C00000"/>
                </a:solidFill>
              </a:rPr>
              <a:t>Форми  </a:t>
            </a:r>
            <a:r>
              <a:rPr lang="uk-UA" dirty="0">
                <a:solidFill>
                  <a:srgbClr val="C00000"/>
                </a:solidFill>
              </a:rPr>
              <a:t>і </a:t>
            </a:r>
            <a:r>
              <a:rPr lang="uk-UA" dirty="0" smtClean="0">
                <a:solidFill>
                  <a:srgbClr val="C00000"/>
                </a:solidFill>
              </a:rPr>
              <a:t> прийоми  </a:t>
            </a:r>
            <a:r>
              <a:rPr lang="uk-UA" dirty="0">
                <a:solidFill>
                  <a:srgbClr val="C00000"/>
                </a:solidFill>
              </a:rPr>
              <a:t>роботи</a:t>
            </a:r>
            <a:br>
              <a:rPr lang="uk-UA" dirty="0">
                <a:solidFill>
                  <a:srgbClr val="C00000"/>
                </a:solidFill>
              </a:rPr>
            </a:b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Вокально-хоровий спів;</a:t>
            </a:r>
          </a:p>
          <a:p>
            <a:r>
              <a:rPr lang="uk-UA" dirty="0"/>
              <a:t>Слухання музики;</a:t>
            </a:r>
          </a:p>
          <a:p>
            <a:r>
              <a:rPr lang="uk-UA" dirty="0"/>
              <a:t>Музикування на дитячих інструментах;</a:t>
            </a:r>
          </a:p>
          <a:p>
            <a:r>
              <a:rPr lang="uk-UA" dirty="0"/>
              <a:t>Інсценізація;</a:t>
            </a:r>
          </a:p>
          <a:p>
            <a:r>
              <a:rPr lang="uk-UA" dirty="0"/>
              <a:t>Музично-дидактичні ігри;</a:t>
            </a:r>
          </a:p>
          <a:p>
            <a:r>
              <a:rPr lang="uk-UA" dirty="0"/>
              <a:t>Диригування;</a:t>
            </a:r>
          </a:p>
          <a:p>
            <a:r>
              <a:rPr lang="uk-UA" dirty="0"/>
              <a:t>Вікторини;</a:t>
            </a:r>
          </a:p>
          <a:p>
            <a:r>
              <a:rPr lang="uk-UA" dirty="0"/>
              <a:t>Віртуальні екскурсії;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6931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6"/>
            <a:ext cx="9144000" cy="6852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 уроках музичного мистецтва</a:t>
            </a:r>
            <a:endParaRPr lang="uk-UA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10101"/>
          <a:stretch/>
        </p:blipFill>
        <p:spPr bwMode="auto">
          <a:xfrm>
            <a:off x="179512" y="1196751"/>
            <a:ext cx="3168352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8"/>
          <a:stretch/>
        </p:blipFill>
        <p:spPr bwMode="auto">
          <a:xfrm>
            <a:off x="3707904" y="1221225"/>
            <a:ext cx="3970421" cy="2783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77072"/>
            <a:ext cx="3505347" cy="25922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32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972</TotalTime>
  <Words>605</Words>
  <Application>Microsoft Office PowerPoint</Application>
  <PresentationFormat>Экран (4:3)</PresentationFormat>
  <Paragraphs>115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Портфоліо вчителя музичного  мистецтва  Пісківського НВО Дмитрук Світлани Сергіївни  </vt:lpstr>
      <vt:lpstr>Презентация PowerPoint</vt:lpstr>
      <vt:lpstr>Курсова перепідготовка  </vt:lpstr>
      <vt:lpstr>Науково-методична  проблема </vt:lpstr>
      <vt:lpstr>Провідна педагогічна ідея досвіду </vt:lpstr>
      <vt:lpstr>Очікувані результати: </vt:lpstr>
      <vt:lpstr>Інноваційні форми роботи  </vt:lpstr>
      <vt:lpstr>  Форми  і  прийоми  роботи </vt:lpstr>
      <vt:lpstr>На уроках музичного мистецтва</vt:lpstr>
      <vt:lpstr>Презентация PowerPoint</vt:lpstr>
      <vt:lpstr>  Мультимедійні презентації на уроках </vt:lpstr>
      <vt:lpstr>Презентация PowerPoint</vt:lpstr>
      <vt:lpstr>Відкриті уроки та заходи</vt:lpstr>
      <vt:lpstr>Презентация PowerPoint</vt:lpstr>
      <vt:lpstr>Публікації   на сайті “Методичний портал”</vt:lpstr>
      <vt:lpstr>Нагороди 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Школа</dc:creator>
  <cp:lastModifiedBy>Piskivka3</cp:lastModifiedBy>
  <cp:revision>58</cp:revision>
  <dcterms:modified xsi:type="dcterms:W3CDTF">2019-01-29T09:13:29Z</dcterms:modified>
</cp:coreProperties>
</file>