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8" r:id="rId2"/>
    <p:sldId id="257" r:id="rId3"/>
    <p:sldId id="263" r:id="rId4"/>
    <p:sldId id="264" r:id="rId5"/>
    <p:sldId id="261" r:id="rId6"/>
    <p:sldId id="260" r:id="rId7"/>
    <p:sldId id="268" r:id="rId8"/>
    <p:sldId id="269" r:id="rId9"/>
    <p:sldId id="259" r:id="rId10"/>
    <p:sldId id="270" r:id="rId11"/>
    <p:sldId id="271" r:id="rId12"/>
    <p:sldId id="265" r:id="rId13"/>
    <p:sldId id="266" r:id="rId14"/>
    <p:sldId id="267" r:id="rId15"/>
    <p:sldId id="272" r:id="rId16"/>
    <p:sldId id="273" r:id="rId17"/>
    <p:sldId id="26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00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5EB23-A41C-424C-AF44-4DCE324FC9A7}" type="datetimeFigureOut">
              <a:rPr lang="uk-UA" smtClean="0"/>
              <a:t>02.02.2019</a:t>
            </a:fld>
            <a:endParaRPr lang="uk-UA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FC31567-3298-41A9-B17B-DD0577416E8B}" type="slidenum">
              <a:rPr lang="uk-UA" smtClean="0"/>
              <a:t>‹#›</a:t>
            </a:fld>
            <a:endParaRPr lang="uk-U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5EB23-A41C-424C-AF44-4DCE324FC9A7}" type="datetimeFigureOut">
              <a:rPr lang="uk-UA" smtClean="0"/>
              <a:t>02.02.2019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1567-3298-41A9-B17B-DD0577416E8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5EB23-A41C-424C-AF44-4DCE324FC9A7}" type="datetimeFigureOut">
              <a:rPr lang="uk-UA" smtClean="0"/>
              <a:t>02.02.2019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1567-3298-41A9-B17B-DD0577416E8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5EB23-A41C-424C-AF44-4DCE324FC9A7}" type="datetimeFigureOut">
              <a:rPr lang="uk-UA" smtClean="0"/>
              <a:t>02.02.2019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1567-3298-41A9-B17B-DD0577416E8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5EB23-A41C-424C-AF44-4DCE324FC9A7}" type="datetimeFigureOut">
              <a:rPr lang="uk-UA" smtClean="0"/>
              <a:t>02.02.2019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1567-3298-41A9-B17B-DD0577416E8B}" type="slidenum">
              <a:rPr lang="uk-UA" smtClean="0"/>
              <a:t>‹#›</a:t>
            </a:fld>
            <a:endParaRPr lang="uk-UA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5EB23-A41C-424C-AF44-4DCE324FC9A7}" type="datetimeFigureOut">
              <a:rPr lang="uk-UA" smtClean="0"/>
              <a:t>02.02.2019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1567-3298-41A9-B17B-DD0577416E8B}" type="slidenum">
              <a:rPr lang="uk-UA" smtClean="0"/>
              <a:t>‹#›</a:t>
            </a:fld>
            <a:endParaRPr lang="uk-U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5EB23-A41C-424C-AF44-4DCE324FC9A7}" type="datetimeFigureOut">
              <a:rPr lang="uk-UA" smtClean="0"/>
              <a:t>02.02.2019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1567-3298-41A9-B17B-DD0577416E8B}" type="slidenum">
              <a:rPr lang="uk-UA" smtClean="0"/>
              <a:t>‹#›</a:t>
            </a:fld>
            <a:endParaRPr lang="uk-UA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5EB23-A41C-424C-AF44-4DCE324FC9A7}" type="datetimeFigureOut">
              <a:rPr lang="uk-UA" smtClean="0"/>
              <a:t>02.02.2019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1567-3298-41A9-B17B-DD0577416E8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5EB23-A41C-424C-AF44-4DCE324FC9A7}" type="datetimeFigureOut">
              <a:rPr lang="uk-UA" smtClean="0"/>
              <a:t>02.02.2019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1567-3298-41A9-B17B-DD0577416E8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5EB23-A41C-424C-AF44-4DCE324FC9A7}" type="datetimeFigureOut">
              <a:rPr lang="uk-UA" smtClean="0"/>
              <a:t>02.02.2019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1567-3298-41A9-B17B-DD0577416E8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5EB23-A41C-424C-AF44-4DCE324FC9A7}" type="datetimeFigureOut">
              <a:rPr lang="uk-UA" smtClean="0"/>
              <a:t>02.02.2019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1567-3298-41A9-B17B-DD0577416E8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F6D5EB23-A41C-424C-AF44-4DCE324FC9A7}" type="datetimeFigureOut">
              <a:rPr lang="uk-UA" smtClean="0"/>
              <a:t>02.02.2019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CFC31567-3298-41A9-B17B-DD0577416E8B}" type="slidenum">
              <a:rPr lang="uk-UA" smtClean="0"/>
              <a:t>‹#›</a:t>
            </a:fld>
            <a:endParaRPr lang="uk-UA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60994" cy="6624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23728" y="1340768"/>
            <a:ext cx="6476256" cy="3600400"/>
          </a:xfrm>
        </p:spPr>
        <p:txBody>
          <a:bodyPr/>
          <a:lstStyle/>
          <a:p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1800" dirty="0"/>
              <a:t/>
            </a:r>
            <a:br>
              <a:rPr lang="uk-UA" sz="1800" dirty="0"/>
            </a:b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Портфоліо </a:t>
            </a:r>
            <a:r>
              <a:rPr lang="uk-UA" sz="1800" b="1" dirty="0" smtClean="0">
                <a:solidFill>
                  <a:schemeClr val="tx1"/>
                </a:solidFill>
                <a:latin typeface="Gabriola" pitchFamily="82" charset="0"/>
              </a:rPr>
              <a:t/>
            </a:r>
            <a:br>
              <a:rPr lang="uk-UA" sz="1800" b="1" dirty="0" smtClean="0">
                <a:solidFill>
                  <a:schemeClr val="tx1"/>
                </a:solidFill>
                <a:latin typeface="Gabriola" pitchFamily="82" charset="0"/>
              </a:rPr>
            </a:br>
            <a:r>
              <a:rPr lang="uk-UA" sz="1800" b="1" dirty="0" smtClean="0">
                <a:solidFill>
                  <a:schemeClr val="tx1"/>
                </a:solidFill>
                <a:latin typeface="Gabriola" pitchFamily="82" charset="0"/>
              </a:rPr>
              <a:t>вчителя </a:t>
            </a:r>
            <a:r>
              <a:rPr lang="uk-UA" sz="1800" b="1" dirty="0">
                <a:solidFill>
                  <a:schemeClr val="tx1"/>
                </a:solidFill>
                <a:latin typeface="Gabriola" pitchFamily="82" charset="0"/>
              </a:rPr>
              <a:t>початкових класів </a:t>
            </a:r>
            <a:r>
              <a:rPr lang="uk-UA" sz="1800" b="1" dirty="0" smtClean="0">
                <a:solidFill>
                  <a:schemeClr val="tx1"/>
                </a:solidFill>
                <a:latin typeface="Gabriola" pitchFamily="82" charset="0"/>
              </a:rPr>
              <a:t/>
            </a:r>
            <a:br>
              <a:rPr lang="uk-UA" sz="1800" b="1" dirty="0" smtClean="0">
                <a:solidFill>
                  <a:schemeClr val="tx1"/>
                </a:solidFill>
                <a:latin typeface="Gabriola" pitchFamily="82" charset="0"/>
              </a:rPr>
            </a:br>
            <a:r>
              <a:rPr lang="uk-UA" sz="1800" b="1" dirty="0" smtClean="0">
                <a:solidFill>
                  <a:schemeClr val="tx1"/>
                </a:solidFill>
                <a:latin typeface="Gabriola" pitchFamily="82" charset="0"/>
              </a:rPr>
              <a:t>Пісківського </a:t>
            </a:r>
            <a:r>
              <a:rPr lang="uk-UA" sz="1800" b="1" dirty="0">
                <a:solidFill>
                  <a:schemeClr val="tx1"/>
                </a:solidFill>
                <a:latin typeface="Gabriola" pitchFamily="82" charset="0"/>
              </a:rPr>
              <a:t>НВО </a:t>
            </a:r>
            <a:r>
              <a:rPr lang="uk-UA" sz="1800" b="1" dirty="0" smtClean="0">
                <a:solidFill>
                  <a:schemeClr val="tx1"/>
                </a:solidFill>
                <a:latin typeface="Gabriola" pitchFamily="82" charset="0"/>
              </a:rPr>
              <a:t/>
            </a:r>
            <a:br>
              <a:rPr lang="uk-UA" sz="1800" b="1" dirty="0" smtClean="0">
                <a:solidFill>
                  <a:schemeClr val="tx1"/>
                </a:solidFill>
                <a:latin typeface="Gabriola" pitchFamily="82" charset="0"/>
              </a:rPr>
            </a:br>
            <a:r>
              <a:rPr lang="uk-UA" sz="1800" b="1" dirty="0" smtClean="0">
                <a:solidFill>
                  <a:schemeClr val="tx1"/>
                </a:solidFill>
                <a:latin typeface="Gabriola" pitchFamily="82" charset="0"/>
              </a:rPr>
              <a:t>«</a:t>
            </a:r>
            <a:r>
              <a:rPr lang="uk-UA" sz="1800" b="1" dirty="0">
                <a:solidFill>
                  <a:schemeClr val="tx1"/>
                </a:solidFill>
                <a:latin typeface="Gabriola" pitchFamily="82" charset="0"/>
              </a:rPr>
              <a:t>спеціалізована школа </a:t>
            </a:r>
            <a:r>
              <a:rPr lang="en-US" sz="1800" b="1" dirty="0">
                <a:solidFill>
                  <a:schemeClr val="tx1"/>
                </a:solidFill>
                <a:latin typeface="Gabriola" pitchFamily="82" charset="0"/>
              </a:rPr>
              <a:t>I-III</a:t>
            </a:r>
            <a:r>
              <a:rPr lang="uk-UA" sz="1800" b="1" dirty="0" smtClean="0">
                <a:solidFill>
                  <a:schemeClr val="tx1"/>
                </a:solidFill>
                <a:latin typeface="Gabriola" pitchFamily="82" charset="0"/>
              </a:rPr>
              <a:t>ступенів – </a:t>
            </a:r>
            <a:br>
              <a:rPr lang="uk-UA" sz="1800" b="1" dirty="0" smtClean="0">
                <a:solidFill>
                  <a:schemeClr val="tx1"/>
                </a:solidFill>
                <a:latin typeface="Gabriola" pitchFamily="82" charset="0"/>
              </a:rPr>
            </a:br>
            <a:r>
              <a:rPr lang="uk-UA" sz="1800" b="1" dirty="0" smtClean="0">
                <a:solidFill>
                  <a:schemeClr val="tx1"/>
                </a:solidFill>
                <a:latin typeface="Gabriola" pitchFamily="82" charset="0"/>
              </a:rPr>
              <a:t>загальноосвітня </a:t>
            </a:r>
            <a:r>
              <a:rPr lang="uk-UA" sz="1800" b="1" dirty="0">
                <a:solidFill>
                  <a:schemeClr val="tx1"/>
                </a:solidFill>
                <a:latin typeface="Gabriola" pitchFamily="82" charset="0"/>
              </a:rPr>
              <a:t>школа </a:t>
            </a:r>
            <a:r>
              <a:rPr lang="en-US" sz="1800" b="1" dirty="0">
                <a:solidFill>
                  <a:schemeClr val="tx1"/>
                </a:solidFill>
                <a:latin typeface="Gabriola" pitchFamily="82" charset="0"/>
              </a:rPr>
              <a:t>I</a:t>
            </a:r>
            <a:r>
              <a:rPr lang="uk-UA" sz="1800" b="1" dirty="0">
                <a:solidFill>
                  <a:schemeClr val="tx1"/>
                </a:solidFill>
                <a:latin typeface="Gabriola" pitchFamily="82" charset="0"/>
              </a:rPr>
              <a:t>-</a:t>
            </a:r>
            <a:r>
              <a:rPr lang="en-US" sz="1800" b="1" dirty="0">
                <a:solidFill>
                  <a:schemeClr val="tx1"/>
                </a:solidFill>
                <a:latin typeface="Gabriola" pitchFamily="82" charset="0"/>
              </a:rPr>
              <a:t>III</a:t>
            </a:r>
            <a:r>
              <a:rPr lang="uk-UA" sz="1800" b="1" dirty="0">
                <a:solidFill>
                  <a:schemeClr val="tx1"/>
                </a:solidFill>
                <a:latin typeface="Gabriola" pitchFamily="82" charset="0"/>
              </a:rPr>
              <a:t> </a:t>
            </a:r>
            <a:r>
              <a:rPr lang="uk-UA" sz="1800" b="1" dirty="0" smtClean="0">
                <a:solidFill>
                  <a:schemeClr val="tx1"/>
                </a:solidFill>
                <a:latin typeface="Gabriola" pitchFamily="82" charset="0"/>
              </a:rPr>
              <a:t>ступенів –</a:t>
            </a:r>
            <a:br>
              <a:rPr lang="uk-UA" sz="1800" b="1" dirty="0" smtClean="0">
                <a:solidFill>
                  <a:schemeClr val="tx1"/>
                </a:solidFill>
                <a:latin typeface="Gabriola" pitchFamily="82" charset="0"/>
              </a:rPr>
            </a:br>
            <a:r>
              <a:rPr lang="uk-UA" sz="1800" b="1" dirty="0" smtClean="0">
                <a:solidFill>
                  <a:schemeClr val="tx1"/>
                </a:solidFill>
                <a:latin typeface="Gabriola" pitchFamily="82" charset="0"/>
              </a:rPr>
              <a:t>дитячий </a:t>
            </a:r>
            <a:r>
              <a:rPr lang="uk-UA" sz="1800" b="1" dirty="0">
                <a:solidFill>
                  <a:schemeClr val="tx1"/>
                </a:solidFill>
                <a:latin typeface="Gabriola" pitchFamily="82" charset="0"/>
              </a:rPr>
              <a:t>садок»</a:t>
            </a:r>
            <a:br>
              <a:rPr lang="uk-UA" sz="1800" b="1" dirty="0">
                <a:solidFill>
                  <a:schemeClr val="tx1"/>
                </a:solidFill>
                <a:latin typeface="Gabriola" pitchFamily="82" charset="0"/>
              </a:rPr>
            </a:br>
            <a:r>
              <a:rPr lang="uk-UA" sz="4000" b="1" dirty="0">
                <a:solidFill>
                  <a:schemeClr val="tx1"/>
                </a:solidFill>
                <a:latin typeface="Gabriola" pitchFamily="82" charset="0"/>
              </a:rPr>
              <a:t>Смакоуз </a:t>
            </a:r>
            <a:r>
              <a:rPr lang="uk-UA" sz="4000" b="1" dirty="0" smtClean="0">
                <a:solidFill>
                  <a:schemeClr val="tx1"/>
                </a:solidFill>
                <a:latin typeface="Gabriola" pitchFamily="82" charset="0"/>
              </a:rPr>
              <a:t> </a:t>
            </a:r>
            <a:br>
              <a:rPr lang="uk-UA" sz="4000" b="1" dirty="0" smtClean="0">
                <a:solidFill>
                  <a:schemeClr val="tx1"/>
                </a:solidFill>
                <a:latin typeface="Gabriola" pitchFamily="82" charset="0"/>
              </a:rPr>
            </a:br>
            <a:r>
              <a:rPr lang="uk-UA" sz="4000" b="1" dirty="0" smtClean="0">
                <a:solidFill>
                  <a:schemeClr val="tx1"/>
                </a:solidFill>
                <a:latin typeface="Gabriola" pitchFamily="82" charset="0"/>
              </a:rPr>
              <a:t>Антоніни  Миколаївни</a:t>
            </a:r>
            <a:endParaRPr lang="uk-UA" sz="4000" b="1" dirty="0">
              <a:solidFill>
                <a:schemeClr val="tx1"/>
              </a:solidFill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33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922654"/>
            <a:ext cx="6480720" cy="3646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" t="14392" r="3790" b="15868"/>
          <a:stretch/>
        </p:blipFill>
        <p:spPr bwMode="auto">
          <a:xfrm>
            <a:off x="4572000" y="116632"/>
            <a:ext cx="4359349" cy="32641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0" t="29355"/>
          <a:stretch/>
        </p:blipFill>
        <p:spPr bwMode="auto">
          <a:xfrm>
            <a:off x="323527" y="352572"/>
            <a:ext cx="4248473" cy="25700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04048" y="836712"/>
            <a:ext cx="35283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Учитель – бджілка,  </a:t>
            </a:r>
          </a:p>
          <a:p>
            <a:pPr algn="ctr"/>
            <a:r>
              <a:rPr lang="uk-U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знання учнів –мед.</a:t>
            </a:r>
            <a:endParaRPr lang="uk-UA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61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4987"/>
            <a:ext cx="4320480" cy="32379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788" y="2636912"/>
            <a:ext cx="5410090" cy="40560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11245" r="12504" b="10277"/>
          <a:stretch/>
        </p:blipFill>
        <p:spPr bwMode="auto">
          <a:xfrm>
            <a:off x="395536" y="3122872"/>
            <a:ext cx="2998383" cy="30841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3972457"/>
            <a:ext cx="22551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Прокладай шлях до розуму людини через її серце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48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20" y="1412775"/>
            <a:ext cx="7052972" cy="52891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648" y="548679"/>
            <a:ext cx="65527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Екскурсія  до парку  в  м. Ірпінь</a:t>
            </a:r>
            <a:endParaRPr lang="uk-UA" sz="44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37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9" t="5907" r="3731" b="10776"/>
          <a:stretch/>
        </p:blipFill>
        <p:spPr bwMode="auto">
          <a:xfrm>
            <a:off x="107504" y="13090"/>
            <a:ext cx="8856984" cy="6665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Home\Desktop\Новая папка\2307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755591"/>
            <a:ext cx="5188004" cy="38910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ome\Desktop\Новая папка\23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49" y="1412776"/>
            <a:ext cx="4259965" cy="31949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55976" y="188640"/>
            <a:ext cx="42484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Цікава</a:t>
            </a:r>
            <a:r>
              <a:rPr lang="ru-RU" sz="4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 </a:t>
            </a:r>
            <a:r>
              <a:rPr lang="ru-RU" sz="44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подорож</a:t>
            </a:r>
            <a:r>
              <a:rPr lang="ru-RU" sz="4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 на  </a:t>
            </a:r>
          </a:p>
          <a:p>
            <a:pPr algn="ctr"/>
            <a:r>
              <a:rPr lang="ru-RU" sz="44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клавдієвську</a:t>
            </a:r>
            <a:r>
              <a:rPr lang="ru-RU" sz="4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44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ялинкову</a:t>
            </a:r>
            <a:r>
              <a:rPr lang="ru-RU" sz="4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 фабрику</a:t>
            </a:r>
            <a:endParaRPr lang="uk-UA" sz="44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72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9" t="5907" r="3731" b="10776"/>
          <a:stretch/>
        </p:blipFill>
        <p:spPr bwMode="auto">
          <a:xfrm>
            <a:off x="107504" y="13090"/>
            <a:ext cx="8856984" cy="6665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Home\Desktop\Новая папка\IMG-e9f5687445578d86735048a54e9e387f-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5628117" cy="4221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Home\Desktop\Новая папка\IMG-05d5bbdc7624305d10ac777f701cc479-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564904"/>
            <a:ext cx="5580112" cy="41850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08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95736" y="260648"/>
            <a:ext cx="5256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Андріївські вечорниці</a:t>
            </a:r>
            <a:endParaRPr lang="uk-UA" sz="54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569" y="1124744"/>
            <a:ext cx="5543624" cy="55359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518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Home\Desktop\Новая папка\IMG-116e65bdae2f262787ec54d17cedf29c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663418"/>
            <a:ext cx="5436096" cy="4077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Home\Desktop\Новая папка\IMG-efef2b06d4a68e340be2bdde14fafae8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77072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Home\Desktop\Новая папка\IMG-14e7f8aa7fc73c5187c26847a197a7b4-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9" y="0"/>
            <a:ext cx="5616411" cy="42123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Home\Desktop\Новая папка\IMG-a6d527a43cbd0eb3b0c69886a03493fb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082" y="404664"/>
            <a:ext cx="3704753" cy="27785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17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4" t="-4164" r="5679"/>
          <a:stretch/>
        </p:blipFill>
        <p:spPr bwMode="auto">
          <a:xfrm>
            <a:off x="-108520" y="-171400"/>
            <a:ext cx="9177002" cy="6480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35896" y="2276872"/>
            <a:ext cx="44644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Дякую за увагу!</a:t>
            </a:r>
            <a:endParaRPr lang="uk-UA" sz="6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97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0" y="108149"/>
            <a:ext cx="8928992" cy="6264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9" y="1556792"/>
            <a:ext cx="2500313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83768" y="620688"/>
            <a:ext cx="41044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Особисті дані:</a:t>
            </a:r>
            <a:endParaRPr lang="uk-UA" sz="44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55776" y="1328574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Дата народження</a:t>
            </a:r>
            <a:r>
              <a:rPr lang="uk-UA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:   </a:t>
            </a:r>
            <a:r>
              <a:rPr lang="uk-UA" sz="2000" b="1" dirty="0" smtClean="0">
                <a:latin typeface="Gabriola" pitchFamily="82" charset="0"/>
              </a:rPr>
              <a:t>17.01.1981</a:t>
            </a:r>
          </a:p>
          <a:p>
            <a:r>
              <a:rPr lang="uk-UA" sz="2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Освіта: </a:t>
            </a:r>
            <a:r>
              <a:rPr lang="uk-UA" sz="2000" b="1" dirty="0" smtClean="0">
                <a:latin typeface="Gabriola" pitchFamily="82" charset="0"/>
              </a:rPr>
              <a:t>У 2004 році закінчила Національний педагогічний університет імені М.П.Драгоманова за спеціальністю «Дефектологія»,присвоєно кваліфікацію вчителя початкових класів,української мови та літератури шкіл для глухих та </a:t>
            </a:r>
            <a:r>
              <a:rPr lang="uk-UA" sz="2000" b="1" dirty="0" err="1" smtClean="0">
                <a:latin typeface="Gabriola" pitchFamily="82" charset="0"/>
              </a:rPr>
              <a:t>слабочуючих</a:t>
            </a:r>
            <a:r>
              <a:rPr lang="uk-UA" sz="2000" b="1" dirty="0" smtClean="0">
                <a:latin typeface="Gabriola" pitchFamily="82" charset="0"/>
              </a:rPr>
              <a:t> дітей»</a:t>
            </a:r>
          </a:p>
          <a:p>
            <a:endParaRPr lang="uk-UA" sz="2000" b="1" dirty="0" smtClean="0">
              <a:latin typeface="Gabriola" pitchFamily="82" charset="0"/>
            </a:endParaRPr>
          </a:p>
          <a:p>
            <a:r>
              <a:rPr lang="uk-UA" sz="2000" b="1" dirty="0" smtClean="0">
                <a:latin typeface="Gabriola" pitchFamily="82" charset="0"/>
              </a:rPr>
              <a:t>У  2013 році закінчила  Інститут перепідготовки та підвищення кваліфікації Національного педагогічного університету імені М.П.Драгоманова за спеціальністю «Дошкільне виховання»</a:t>
            </a:r>
          </a:p>
          <a:p>
            <a:r>
              <a:rPr lang="uk-UA" sz="2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Кваліфікаційна категорі</a:t>
            </a:r>
            <a:r>
              <a:rPr lang="uk-UA" sz="2000" b="1" dirty="0" smtClean="0">
                <a:solidFill>
                  <a:srgbClr val="FF0000"/>
                </a:solidFill>
                <a:latin typeface="Gabriola" pitchFamily="82" charset="0"/>
              </a:rPr>
              <a:t>я </a:t>
            </a:r>
            <a:r>
              <a:rPr lang="uk-UA" sz="2000" b="1" dirty="0" smtClean="0">
                <a:latin typeface="Gabriola" pitchFamily="82" charset="0"/>
              </a:rPr>
              <a:t>: Спеціаліст</a:t>
            </a:r>
          </a:p>
          <a:p>
            <a:r>
              <a:rPr lang="uk-UA" sz="2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Педагогічний стаж:</a:t>
            </a:r>
            <a:r>
              <a:rPr lang="uk-UA" sz="2000" b="1" dirty="0" smtClean="0">
                <a:solidFill>
                  <a:srgbClr val="FF0000"/>
                </a:solidFill>
                <a:latin typeface="Gabriola" pitchFamily="82" charset="0"/>
              </a:rPr>
              <a:t> </a:t>
            </a:r>
            <a:r>
              <a:rPr lang="uk-UA" sz="2000" b="1" dirty="0" smtClean="0">
                <a:latin typeface="Gabriola" pitchFamily="82" charset="0"/>
              </a:rPr>
              <a:t>14 років</a:t>
            </a:r>
            <a:endParaRPr lang="uk-UA" sz="2000" b="1" dirty="0"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98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3" t="6898" r="17102" b="4502"/>
          <a:stretch/>
        </p:blipFill>
        <p:spPr bwMode="auto">
          <a:xfrm>
            <a:off x="290556" y="1167274"/>
            <a:ext cx="3990888" cy="57033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76540" y="177403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Освіта:</a:t>
            </a:r>
            <a:endParaRPr lang="uk-UA" sz="54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" t="6367" r="13894" b="11554"/>
          <a:stretch/>
        </p:blipFill>
        <p:spPr bwMode="auto">
          <a:xfrm>
            <a:off x="4357726" y="3212976"/>
            <a:ext cx="4578064" cy="32494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5" t="22079" r="4124" b="22884"/>
          <a:stretch/>
        </p:blipFill>
        <p:spPr bwMode="auto">
          <a:xfrm>
            <a:off x="4503700" y="1061688"/>
            <a:ext cx="4408405" cy="22470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40059" y="1268760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Скільки б ти не жив, </a:t>
            </a:r>
          </a:p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усе життя слід </a:t>
            </a:r>
          </a:p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навчатися.</a:t>
            </a:r>
          </a:p>
          <a:p>
            <a:pPr algn="r"/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Сенека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0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5" t="33505" r="1819" b="13274"/>
          <a:stretch/>
        </p:blipFill>
        <p:spPr bwMode="auto">
          <a:xfrm>
            <a:off x="336705" y="2204864"/>
            <a:ext cx="8524970" cy="34974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07943" y="692696"/>
            <a:ext cx="5832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Підвищення кваліфікації:</a:t>
            </a:r>
            <a:endParaRPr lang="uk-UA" sz="54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03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6" r="13186"/>
          <a:stretch/>
        </p:blipFill>
        <p:spPr bwMode="auto">
          <a:xfrm>
            <a:off x="29992" y="116631"/>
            <a:ext cx="9006504" cy="64497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10800000" flipV="1">
            <a:off x="2339752" y="993502"/>
            <a:ext cx="46492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Педагогічне кредо:</a:t>
            </a:r>
            <a:endParaRPr lang="uk-UA" sz="54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27784" y="1916832"/>
            <a:ext cx="46085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Учитись важко,</a:t>
            </a:r>
          </a:p>
          <a:p>
            <a:pPr algn="ctr"/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А учить ще важче,</a:t>
            </a:r>
          </a:p>
          <a:p>
            <a:pPr algn="ctr"/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Але не мусиш зупинятись ти.</a:t>
            </a:r>
          </a:p>
          <a:p>
            <a:pPr algn="ctr"/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Як учням віддаєш усе найкраще,</a:t>
            </a:r>
          </a:p>
          <a:p>
            <a:pPr algn="ctr"/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Той сам сягнеш нової висоти. </a:t>
            </a:r>
            <a:endParaRPr lang="uk-UA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88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2" r="8482"/>
          <a:stretch/>
        </p:blipFill>
        <p:spPr bwMode="auto">
          <a:xfrm>
            <a:off x="106435" y="146586"/>
            <a:ext cx="8931127" cy="62875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67744" y="620688"/>
            <a:ext cx="4968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Життєве кредо:</a:t>
            </a:r>
            <a:endParaRPr lang="uk-UA" sz="6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43808" y="2060848"/>
            <a:ext cx="4572000" cy="24314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Я вибрала долю собі сама .</a:t>
            </a:r>
          </a:p>
          <a:p>
            <a:pPr algn="ctr"/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І що зі мною не станеться - у мене  жодних претензій нема до Долі - моєї </a:t>
            </a:r>
            <a:r>
              <a:rPr lang="uk-U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обранниці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. </a:t>
            </a:r>
          </a:p>
          <a:p>
            <a:pPr algn="r"/>
            <a:r>
              <a:rPr lang="uk-UA" sz="2000" b="1" dirty="0" smtClean="0">
                <a:latin typeface="Gabriola" pitchFamily="82" charset="0"/>
              </a:rPr>
              <a:t>Ліна Костенко</a:t>
            </a:r>
            <a:endParaRPr lang="uk-UA" sz="2000" b="1" dirty="0"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21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0" y="131628"/>
            <a:ext cx="8858827" cy="67263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35896" y="404664"/>
            <a:ext cx="25922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5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Завдання 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12876" y="1477356"/>
            <a:ext cx="46353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Створити сприятливі умови, у яких кожен відчуває себе успішним;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Забезпечити розвиток особистості кожного школяра;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Формувати вміння здобувати знання.</a:t>
            </a:r>
            <a:endParaRPr lang="uk-UA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90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26" y="118050"/>
            <a:ext cx="8424936" cy="67399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15816" y="435486"/>
            <a:ext cx="5508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5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Тема над якою </a:t>
            </a:r>
            <a:r>
              <a:rPr lang="uk-UA" sz="5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працюю:</a:t>
            </a:r>
            <a:endParaRPr lang="uk-UA" sz="54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99792" y="2034224"/>
            <a:ext cx="49685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«Розвиток творчих здібностей особистості засобами використання пізнавальних завдань»</a:t>
            </a:r>
            <a:endParaRPr lang="uk-UA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97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362"/>
          <a:stretch/>
        </p:blipFill>
        <p:spPr bwMode="auto">
          <a:xfrm>
            <a:off x="0" y="188640"/>
            <a:ext cx="8969327" cy="6204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404664"/>
            <a:ext cx="54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Позакласна робота:</a:t>
            </a:r>
            <a:endParaRPr lang="uk-UA" sz="54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39752" y="1628800"/>
            <a:ext cx="59766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uk-UA" sz="3600" b="1" dirty="0" smtClean="0">
                <a:latin typeface="Gabriola" pitchFamily="82" charset="0"/>
              </a:rPr>
              <a:t> </a:t>
            </a:r>
            <a:r>
              <a:rPr lang="uk-UA" sz="3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Екскурсії </a:t>
            </a:r>
            <a:r>
              <a:rPr lang="uk-UA" sz="3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uk-UA" sz="3600" b="1" dirty="0" smtClean="0">
                <a:latin typeface="Gabriola" pitchFamily="82" charset="0"/>
              </a:rPr>
              <a:t>до </a:t>
            </a:r>
            <a:r>
              <a:rPr lang="uk-UA" sz="3600" b="1" dirty="0" smtClean="0">
                <a:latin typeface="Gabriola" pitchFamily="82" charset="0"/>
              </a:rPr>
              <a:t>м</a:t>
            </a:r>
            <a:r>
              <a:rPr lang="uk-UA" sz="3600" b="1" dirty="0" smtClean="0">
                <a:latin typeface="Gabriola" pitchFamily="82" charset="0"/>
              </a:rPr>
              <a:t>. Ірпінь </a:t>
            </a:r>
            <a:r>
              <a:rPr lang="uk-UA" sz="3600" b="1" dirty="0" smtClean="0">
                <a:latin typeface="Gabriola" pitchFamily="82" charset="0"/>
              </a:rPr>
              <a:t>та Клавдієвської ялинкової фабрики</a:t>
            </a:r>
          </a:p>
          <a:p>
            <a:endParaRPr lang="uk-UA" sz="3600" b="1" dirty="0" smtClean="0">
              <a:latin typeface="Gabriola" pitchFamily="8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uk-UA" sz="3600" b="1" dirty="0" smtClean="0">
                <a:latin typeface="Gabriola" pitchFamily="82" charset="0"/>
              </a:rPr>
              <a:t> </a:t>
            </a:r>
            <a:r>
              <a:rPr lang="uk-UA" sz="3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Свята: </a:t>
            </a:r>
            <a:r>
              <a:rPr lang="uk-UA" sz="3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uk-UA" sz="3600" b="1" dirty="0" smtClean="0">
                <a:latin typeface="Gabriola" pitchFamily="82" charset="0"/>
              </a:rPr>
              <a:t>Андріївські </a:t>
            </a:r>
            <a:r>
              <a:rPr lang="uk-UA" sz="3600" b="1" dirty="0" smtClean="0">
                <a:latin typeface="Gabriola" pitchFamily="82" charset="0"/>
              </a:rPr>
              <a:t>вечорниці</a:t>
            </a:r>
            <a:endParaRPr lang="uk-UA" sz="3600" b="1" dirty="0"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7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121</TotalTime>
  <Words>235</Words>
  <Application>Microsoft Office PowerPoint</Application>
  <PresentationFormat>Экран (4:3)</PresentationFormat>
  <Paragraphs>42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Исполнительная</vt:lpstr>
      <vt:lpstr>   Портфоліо  вчителя початкових класів  Пісківського НВО  «спеціалізована школа I-IIIступенів –  загальноосвітня школа I-III ступенів – дитячий садок» Смакоуз   Антоніни  Миколаївни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Портфоліо  вчителя початкових класів  Пісківського НВО  «спеціалізована школа I-IIIступенів –  загальноосвітня школа I-III ступенів – дитячий садок» Смакоуз  Антоніни  Миколаївни</dc:title>
  <dc:creator>Home</dc:creator>
  <cp:lastModifiedBy>Home</cp:lastModifiedBy>
  <cp:revision>13</cp:revision>
  <dcterms:created xsi:type="dcterms:W3CDTF">2019-02-02T15:51:19Z</dcterms:created>
  <dcterms:modified xsi:type="dcterms:W3CDTF">2019-02-02T17:55:53Z</dcterms:modified>
</cp:coreProperties>
</file>