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1"/>
  </p:notesMasterIdLst>
  <p:sldIdLst>
    <p:sldId id="270" r:id="rId2"/>
    <p:sldId id="284" r:id="rId3"/>
    <p:sldId id="293" r:id="rId4"/>
    <p:sldId id="306" r:id="rId5"/>
    <p:sldId id="294" r:id="rId6"/>
    <p:sldId id="272" r:id="rId7"/>
    <p:sldId id="268" r:id="rId8"/>
    <p:sldId id="314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84BA"/>
    <a:srgbClr val="B081B9"/>
    <a:srgbClr val="7C4A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44" autoAdjust="0"/>
    <p:restoredTop sz="85636" autoAdjust="0"/>
  </p:normalViewPr>
  <p:slideViewPr>
    <p:cSldViewPr>
      <p:cViewPr varScale="1">
        <p:scale>
          <a:sx n="63" d="100"/>
          <a:sy n="63" d="100"/>
        </p:scale>
        <p:origin x="155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E743D3-1F7F-453E-8B43-7869464A24DD}" type="datetimeFigureOut">
              <a:rPr lang="ru-RU" smtClean="0"/>
              <a:pPr/>
              <a:t>20.03.2025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2DC38B-4D78-40E3-9282-666320CEBA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886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2DC38B-4D78-40E3-9282-666320CEBAFF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01210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2DC38B-4D78-40E3-9282-666320CEBAFF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9673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8680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201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9728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529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6719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8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5672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8402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2358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3621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78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4465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Администратор\Desktop\Шаблони для презентацій\фони для презентацій\GE107_350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FFFF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xtLst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475656" y="3070766"/>
            <a:ext cx="5953864" cy="643025"/>
          </a:xfrm>
          <a:prstGeom prst="rect">
            <a:avLst/>
          </a:prstGeom>
        </p:spPr>
        <p:txBody>
          <a:bodyPr vert="horz" lIns="45720" tIns="0" rIns="45720" bIns="0" anchor="b" anchorCtr="0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3600" cap="none" dirty="0" err="1" smtClean="0">
                <a:ln w="900" cmpd="sng">
                  <a:solidFill>
                    <a:srgbClr val="B83D68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rgbClr val="B83D68">
                      <a:satMod val="190000"/>
                      <a:tint val="100000"/>
                      <a:alpha val="74000"/>
                    </a:srgbClr>
                  </a:innerShdw>
                </a:effectLst>
                <a:latin typeface="Monotype Corsiva" pitchFamily="66" charset="0"/>
              </a:rPr>
              <a:t>Кушнірук</a:t>
            </a:r>
            <a:r>
              <a:rPr lang="uk-UA" sz="3600" cap="none" dirty="0" smtClean="0">
                <a:ln w="900" cmpd="sng">
                  <a:solidFill>
                    <a:srgbClr val="B83D68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rgbClr val="B83D68">
                      <a:satMod val="190000"/>
                      <a:tint val="100000"/>
                      <a:alpha val="74000"/>
                    </a:srgbClr>
                  </a:innerShdw>
                </a:effectLst>
                <a:latin typeface="Monotype Corsiva" pitchFamily="66" charset="0"/>
              </a:rPr>
              <a:t>  Тетяна Григорівна</a:t>
            </a:r>
            <a:endParaRPr kumimoji="0" lang="ru-RU" sz="3600" i="0" u="none" strike="noStrike" kern="1200" cap="all" spc="0" normalizeH="0" baseline="0" noProof="0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7" y="1936285"/>
            <a:ext cx="41753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 algn="ctr">
              <a:spcBef>
                <a:spcPts val="600"/>
              </a:spcBef>
              <a:buClr>
                <a:srgbClr val="B13F9A"/>
              </a:buClr>
              <a:buSzPct val="73000"/>
            </a:pPr>
            <a:endParaRPr lang="ru-RU" sz="2400" dirty="0">
              <a:ln w="10160">
                <a:solidFill>
                  <a:srgbClr val="B83D68"/>
                </a:solidFill>
                <a:prstDash val="solid"/>
              </a:ln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3691212"/>
            <a:ext cx="7603778" cy="2908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>
              <a:spcBef>
                <a:spcPts val="600"/>
              </a:spcBef>
              <a:buClr>
                <a:srgbClr val="B13F9A"/>
              </a:buClr>
              <a:buSzPct val="73000"/>
            </a:pPr>
            <a:r>
              <a:rPr lang="uk-UA" sz="2400" dirty="0" smtClean="0">
                <a:ln w="10160">
                  <a:solidFill>
                    <a:srgbClr val="B83D68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Вчитель </a:t>
            </a:r>
            <a:r>
              <a:rPr lang="uk-UA" sz="2400" dirty="0">
                <a:ln w="10160">
                  <a:solidFill>
                    <a:srgbClr val="B83D68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англійської </a:t>
            </a:r>
            <a:r>
              <a:rPr lang="uk-UA" sz="2400" dirty="0" smtClean="0">
                <a:ln w="10160">
                  <a:solidFill>
                    <a:srgbClr val="B83D68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мови </a:t>
            </a:r>
            <a:r>
              <a:rPr lang="uk-UA" sz="2400" dirty="0" err="1" smtClean="0">
                <a:ln w="10160">
                  <a:solidFill>
                    <a:srgbClr val="B83D68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Пісківської</a:t>
            </a:r>
            <a:r>
              <a:rPr lang="uk-UA" sz="2400" dirty="0" smtClean="0">
                <a:ln w="10160">
                  <a:solidFill>
                    <a:srgbClr val="B83D68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гімназії</a:t>
            </a:r>
            <a:endParaRPr lang="uk-UA" sz="2400" dirty="0">
              <a:ln w="10160">
                <a:solidFill>
                  <a:srgbClr val="B83D68"/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74320" lvl="0" indent="-274320">
              <a:spcBef>
                <a:spcPts val="600"/>
              </a:spcBef>
              <a:buClr>
                <a:srgbClr val="B13F9A"/>
              </a:buClr>
              <a:buSzPct val="73000"/>
            </a:pPr>
            <a:r>
              <a:rPr lang="uk-UA" sz="2400" dirty="0" smtClean="0">
                <a:ln w="10160">
                  <a:solidFill>
                    <a:srgbClr val="B83D68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Закінчила Мелітопольський державний педагогічний університет</a:t>
            </a:r>
          </a:p>
          <a:p>
            <a:pPr marL="342900" lvl="0" indent="-342900">
              <a:spcBef>
                <a:spcPts val="600"/>
              </a:spcBef>
              <a:buClr>
                <a:srgbClr val="B13F9A"/>
              </a:buClr>
              <a:buSzPct val="73000"/>
              <a:buFontTx/>
              <a:buChar char="-"/>
            </a:pPr>
            <a:r>
              <a:rPr lang="uk-UA" sz="2400" dirty="0" smtClean="0">
                <a:ln w="10160">
                  <a:solidFill>
                    <a:srgbClr val="B83D68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Кваліфікаційна </a:t>
            </a:r>
            <a:r>
              <a:rPr lang="uk-UA" sz="2400" dirty="0" smtClean="0">
                <a:ln w="10160">
                  <a:solidFill>
                    <a:srgbClr val="B83D68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категорія – друга </a:t>
            </a:r>
            <a:r>
              <a:rPr lang="uk-UA" sz="2400" dirty="0" smtClean="0">
                <a:ln w="10160">
                  <a:solidFill>
                    <a:srgbClr val="B83D68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категорія</a:t>
            </a:r>
          </a:p>
          <a:p>
            <a:pPr lvl="0">
              <a:spcBef>
                <a:spcPts val="600"/>
              </a:spcBef>
              <a:buClr>
                <a:srgbClr val="B13F9A"/>
              </a:buClr>
              <a:buSzPct val="73000"/>
            </a:pPr>
            <a:r>
              <a:rPr lang="uk-UA" sz="24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Моє життєве кредо</a:t>
            </a:r>
            <a:r>
              <a:rPr lang="en-US" sz="24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b="1" i="1" dirty="0" err="1" smtClean="0">
                <a:solidFill>
                  <a:schemeClr val="tx2"/>
                </a:solidFill>
              </a:rPr>
              <a:t>Якщо</a:t>
            </a:r>
            <a:r>
              <a:rPr lang="ru-RU" sz="2400" b="1" i="1" dirty="0" smtClean="0">
                <a:solidFill>
                  <a:schemeClr val="tx2"/>
                </a:solidFill>
              </a:rPr>
              <a:t> </a:t>
            </a:r>
            <a:r>
              <a:rPr lang="ru-RU" sz="2400" b="1" i="1" dirty="0" err="1">
                <a:solidFill>
                  <a:schemeClr val="tx2"/>
                </a:solidFill>
              </a:rPr>
              <a:t>ви</a:t>
            </a:r>
            <a:r>
              <a:rPr lang="ru-RU" sz="2400" b="1" i="1" dirty="0">
                <a:solidFill>
                  <a:schemeClr val="tx2"/>
                </a:solidFill>
              </a:rPr>
              <a:t> </a:t>
            </a:r>
            <a:r>
              <a:rPr lang="ru-RU" sz="2400" b="1" i="1" dirty="0" err="1">
                <a:solidFill>
                  <a:schemeClr val="tx2"/>
                </a:solidFill>
              </a:rPr>
              <a:t>бажаєте</a:t>
            </a:r>
            <a:r>
              <a:rPr lang="ru-RU" sz="2400" b="1" i="1" dirty="0">
                <a:solidFill>
                  <a:schemeClr val="tx2"/>
                </a:solidFill>
              </a:rPr>
              <a:t>, </a:t>
            </a:r>
            <a:r>
              <a:rPr lang="ru-RU" sz="2400" b="1" i="1" dirty="0" err="1">
                <a:solidFill>
                  <a:schemeClr val="tx2"/>
                </a:solidFill>
              </a:rPr>
              <a:t>щоб</a:t>
            </a:r>
            <a:r>
              <a:rPr lang="ru-RU" sz="2400" b="1" i="1" dirty="0">
                <a:solidFill>
                  <a:schemeClr val="tx2"/>
                </a:solidFill>
              </a:rPr>
              <a:t> </a:t>
            </a:r>
            <a:r>
              <a:rPr lang="ru-RU" sz="2400" b="1" i="1" dirty="0" err="1">
                <a:solidFill>
                  <a:schemeClr val="tx2"/>
                </a:solidFill>
              </a:rPr>
              <a:t>життя</a:t>
            </a:r>
            <a:r>
              <a:rPr lang="ru-RU" sz="2400" b="1" i="1" dirty="0">
                <a:solidFill>
                  <a:schemeClr val="tx2"/>
                </a:solidFill>
              </a:rPr>
              <a:t> </a:t>
            </a:r>
            <a:r>
              <a:rPr lang="ru-RU" sz="2400" b="1" i="1" dirty="0" err="1">
                <a:solidFill>
                  <a:schemeClr val="tx2"/>
                </a:solidFill>
              </a:rPr>
              <a:t>посміхалось</a:t>
            </a:r>
            <a:r>
              <a:rPr lang="ru-RU" sz="2400" b="1" i="1" dirty="0">
                <a:solidFill>
                  <a:schemeClr val="tx2"/>
                </a:solidFill>
              </a:rPr>
              <a:t> вам, то </a:t>
            </a:r>
            <a:r>
              <a:rPr lang="ru-RU" sz="2400" b="1" i="1" dirty="0" err="1">
                <a:solidFill>
                  <a:schemeClr val="tx2"/>
                </a:solidFill>
              </a:rPr>
              <a:t>подаруйте</a:t>
            </a:r>
            <a:r>
              <a:rPr lang="ru-RU" sz="2400" b="1" i="1" dirty="0">
                <a:solidFill>
                  <a:schemeClr val="tx2"/>
                </a:solidFill>
              </a:rPr>
              <a:t> </a:t>
            </a:r>
            <a:r>
              <a:rPr lang="ru-RU" sz="2400" b="1" i="1" dirty="0" err="1">
                <a:solidFill>
                  <a:schemeClr val="tx2"/>
                </a:solidFill>
              </a:rPr>
              <a:t>йому</a:t>
            </a:r>
            <a:r>
              <a:rPr lang="ru-RU" sz="2400" b="1" i="1" dirty="0">
                <a:solidFill>
                  <a:schemeClr val="tx2"/>
                </a:solidFill>
              </a:rPr>
              <a:t> </a:t>
            </a:r>
            <a:r>
              <a:rPr lang="ru-RU" sz="2400" b="1" i="1" dirty="0" err="1">
                <a:solidFill>
                  <a:schemeClr val="tx2"/>
                </a:solidFill>
              </a:rPr>
              <a:t>спочатку</a:t>
            </a:r>
            <a:r>
              <a:rPr lang="ru-RU" sz="2400" b="1" i="1" dirty="0">
                <a:solidFill>
                  <a:schemeClr val="tx2"/>
                </a:solidFill>
              </a:rPr>
              <a:t> </a:t>
            </a:r>
            <a:r>
              <a:rPr lang="ru-RU" sz="2400" b="1" i="1" dirty="0" err="1">
                <a:solidFill>
                  <a:schemeClr val="tx2"/>
                </a:solidFill>
              </a:rPr>
              <a:t>свій</a:t>
            </a:r>
            <a:r>
              <a:rPr lang="ru-RU" sz="2400" b="1" i="1" dirty="0">
                <a:solidFill>
                  <a:schemeClr val="tx2"/>
                </a:solidFill>
              </a:rPr>
              <a:t> хороший </a:t>
            </a:r>
            <a:r>
              <a:rPr lang="ru-RU" sz="2400" b="1" i="1" dirty="0" err="1">
                <a:solidFill>
                  <a:schemeClr val="tx2"/>
                </a:solidFill>
              </a:rPr>
              <a:t>настрій</a:t>
            </a:r>
            <a:endParaRPr lang="uk-UA" sz="2400" dirty="0">
              <a:ln w="10160">
                <a:solidFill>
                  <a:srgbClr val="B83D68"/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C:\Users\User\Desktop\загружено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563887" y="327009"/>
            <a:ext cx="2018539" cy="26913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16391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Администратор\Desktop\GE107_350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512168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Проведені показові заходи</a:t>
            </a:r>
            <a:br>
              <a:rPr lang="uk-UA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2564904"/>
            <a:ext cx="7746032" cy="41044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dirty="0" smtClean="0">
                <a:solidFill>
                  <a:schemeClr val="accent4">
                    <a:lumMod val="50000"/>
                  </a:schemeClr>
                </a:solidFill>
              </a:rPr>
              <a:t>Відкритий урок в 3-А класі на тему: </a:t>
            </a:r>
            <a:r>
              <a:rPr lang="uk-UA" i="1" dirty="0" smtClean="0">
                <a:solidFill>
                  <a:schemeClr val="accent4">
                    <a:lumMod val="50000"/>
                  </a:schemeClr>
                </a:solidFill>
              </a:rPr>
              <a:t>«Перший день в школі. Годинник»;</a:t>
            </a:r>
          </a:p>
          <a:p>
            <a:pPr marL="0" indent="0">
              <a:buNone/>
            </a:pPr>
            <a:r>
              <a:rPr lang="uk-UA" dirty="0" smtClean="0">
                <a:solidFill>
                  <a:schemeClr val="accent4">
                    <a:lumMod val="50000"/>
                  </a:schemeClr>
                </a:solidFill>
              </a:rPr>
              <a:t>Відкритий </a:t>
            </a:r>
            <a:r>
              <a:rPr lang="uk-UA" dirty="0">
                <a:solidFill>
                  <a:schemeClr val="accent4">
                    <a:lumMod val="50000"/>
                  </a:schemeClr>
                </a:solidFill>
              </a:rPr>
              <a:t>урок в </a:t>
            </a:r>
            <a:r>
              <a:rPr lang="uk-UA" dirty="0" smtClean="0">
                <a:solidFill>
                  <a:schemeClr val="accent4">
                    <a:lumMod val="50000"/>
                  </a:schemeClr>
                </a:solidFill>
              </a:rPr>
              <a:t>5 </a:t>
            </a:r>
            <a:r>
              <a:rPr lang="uk-UA" dirty="0">
                <a:solidFill>
                  <a:schemeClr val="accent4">
                    <a:lumMod val="50000"/>
                  </a:schemeClr>
                </a:solidFill>
              </a:rPr>
              <a:t>класі на тему: </a:t>
            </a:r>
            <a:r>
              <a:rPr lang="uk-UA" i="1" dirty="0" smtClean="0">
                <a:solidFill>
                  <a:schemeClr val="accent4">
                    <a:lumMod val="50000"/>
                  </a:schemeClr>
                </a:solidFill>
              </a:rPr>
              <a:t>«</a:t>
            </a:r>
            <a:r>
              <a:rPr lang="uk-UA" i="1" dirty="0" err="1" smtClean="0">
                <a:solidFill>
                  <a:schemeClr val="accent4">
                    <a:lumMod val="50000"/>
                  </a:schemeClr>
                </a:solidFill>
              </a:rPr>
              <a:t>Злічувані</a:t>
            </a:r>
            <a:r>
              <a:rPr lang="uk-UA" i="1" dirty="0" smtClean="0">
                <a:solidFill>
                  <a:schemeClr val="accent4">
                    <a:lumMod val="50000"/>
                  </a:schemeClr>
                </a:solidFill>
              </a:rPr>
              <a:t> та </a:t>
            </a:r>
            <a:r>
              <a:rPr lang="uk-UA" i="1" dirty="0" err="1" smtClean="0">
                <a:solidFill>
                  <a:schemeClr val="accent4">
                    <a:lumMod val="50000"/>
                  </a:schemeClr>
                </a:solidFill>
              </a:rPr>
              <a:t>незлічувані</a:t>
            </a:r>
            <a:r>
              <a:rPr lang="uk-UA" i="1" dirty="0" smtClean="0">
                <a:solidFill>
                  <a:schemeClr val="accent4">
                    <a:lumMod val="50000"/>
                  </a:schemeClr>
                </a:solidFill>
              </a:rPr>
              <a:t> іменники»;</a:t>
            </a:r>
          </a:p>
          <a:p>
            <a:pPr marL="0" indent="0">
              <a:buNone/>
            </a:pPr>
            <a:r>
              <a:rPr lang="uk-UA" dirty="0" smtClean="0">
                <a:solidFill>
                  <a:schemeClr val="accent4">
                    <a:lumMod val="50000"/>
                  </a:schemeClr>
                </a:solidFill>
              </a:rPr>
              <a:t>Тиждень англійської мови</a:t>
            </a:r>
          </a:p>
          <a:p>
            <a:pPr marL="0" indent="0">
              <a:buNone/>
            </a:pPr>
            <a:r>
              <a:rPr lang="uk-UA" dirty="0" smtClean="0">
                <a:solidFill>
                  <a:schemeClr val="accent4">
                    <a:lumMod val="50000"/>
                  </a:schemeClr>
                </a:solidFill>
              </a:rPr>
              <a:t>Виховний захід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- </a:t>
            </a:r>
            <a:r>
              <a:rPr lang="uk-UA" dirty="0" smtClean="0">
                <a:solidFill>
                  <a:schemeClr val="accent4">
                    <a:lumMod val="50000"/>
                  </a:schemeClr>
                </a:solidFill>
              </a:rPr>
              <a:t>казка “ 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Jane and giant</a:t>
            </a:r>
            <a:r>
              <a:rPr lang="uk-UA" dirty="0" smtClean="0">
                <a:solidFill>
                  <a:schemeClr val="accent4">
                    <a:lumMod val="50000"/>
                  </a:schemeClr>
                </a:solidFill>
              </a:rPr>
              <a:t>”</a:t>
            </a:r>
          </a:p>
          <a:p>
            <a:pPr marL="0" indent="0">
              <a:buNone/>
            </a:pPr>
            <a:r>
              <a:rPr lang="uk-UA" dirty="0" smtClean="0">
                <a:solidFill>
                  <a:schemeClr val="accent4">
                    <a:lumMod val="50000"/>
                  </a:schemeClr>
                </a:solidFill>
              </a:rPr>
              <a:t>Участь у </a:t>
            </a:r>
            <a:r>
              <a:rPr lang="uk-UA" dirty="0" err="1" smtClean="0">
                <a:solidFill>
                  <a:schemeClr val="accent4">
                    <a:lumMod val="50000"/>
                  </a:schemeClr>
                </a:solidFill>
              </a:rPr>
              <a:t>вебінарах</a:t>
            </a:r>
            <a:r>
              <a:rPr lang="uk-UA" dirty="0" smtClean="0">
                <a:solidFill>
                  <a:schemeClr val="accent4">
                    <a:lumMod val="50000"/>
                  </a:schemeClr>
                </a:solidFill>
              </a:rPr>
              <a:t> та тренінгах</a:t>
            </a:r>
            <a:endParaRPr lang="en-US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uk-UA" dirty="0" smtClean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52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Администратор\Desktop\GE107_350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800" y="-315416"/>
            <a:ext cx="9251504" cy="69386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512168"/>
          </a:xfrm>
        </p:spPr>
        <p:txBody>
          <a:bodyPr>
            <a:normAutofit/>
          </a:bodyPr>
          <a:lstStyle/>
          <a:p>
            <a:r>
              <a:rPr lang="uk-UA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Мої сертифікати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uk-UA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Протидія та попередження </a:t>
            </a:r>
            <a:r>
              <a:rPr lang="uk-UA" sz="24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булінгу</a:t>
            </a:r>
            <a:r>
              <a:rPr lang="uk-UA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(цькуванню) в закладах освіти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uk-UA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66235" y="1041330"/>
            <a:ext cx="1378974" cy="3064388"/>
          </a:xfrm>
        </p:spPr>
      </p:pic>
      <p:sp>
        <p:nvSpPr>
          <p:cNvPr id="3" name="Прямоугольник 2"/>
          <p:cNvSpPr/>
          <p:nvPr/>
        </p:nvSpPr>
        <p:spPr>
          <a:xfrm>
            <a:off x="3711445" y="1884036"/>
            <a:ext cx="460497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Мої сертифікати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uk-UA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Психолого-педагогічний супровід освітнього процесу в НУШ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uk-UA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uk-UA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3838124"/>
            <a:ext cx="5184576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Мої сертифікати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uk-UA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Інклюзивне навчання та реалізація педагогічної підтримки учнів з особливими освітніми проблемами в НУШ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uk-UA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508104" y="3069310"/>
            <a:ext cx="298421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Мої сертифікати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uk-UA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Інклюзивне навчання та реалізація педагогічної підтримки учнів з особливими освітніми проблемами в НУШ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uk-UA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185052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Администратор\Desktop\GE107_350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004"/>
            <a:ext cx="9251504" cy="6938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4636155" cy="5688632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Мої сертифікати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uk-UA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Викладання англійської мови у новому контексті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uk-UA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базова середня освіта 7-9 класи в рамках програми Британської ради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Future English”</a:t>
            </a:r>
            <a:r>
              <a:rPr lang="uk-UA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458" y="182735"/>
            <a:ext cx="3268502" cy="6420521"/>
          </a:xfrm>
        </p:spPr>
      </p:pic>
    </p:spTree>
    <p:extLst>
      <p:ext uri="{BB962C8B-B14F-4D97-AF65-F5344CB8AC3E}">
        <p14:creationId xmlns:p14="http://schemas.microsoft.com/office/powerpoint/2010/main" val="108913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Администратор\Desktop\GE107_350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1819" y="116075"/>
            <a:ext cx="8229600" cy="1512168"/>
          </a:xfrm>
        </p:spPr>
        <p:txBody>
          <a:bodyPr>
            <a:normAutofit/>
          </a:bodyPr>
          <a:lstStyle/>
          <a:p>
            <a:r>
              <a:rPr lang="uk-UA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Мої переможці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uk-UA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(регіонального) етапу Всеукраїнської учнівської олімпіади з англійської мови в 2024 році Гаврилюк Софія та Яровенко Вероніка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87631">
            <a:off x="1485352" y="1854304"/>
            <a:ext cx="2124640" cy="4714876"/>
          </a:xfrm>
          <a:prstGeom prst="rect">
            <a:avLst/>
          </a:prstGeom>
        </p:spPr>
      </p:pic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6334" y="1837860"/>
            <a:ext cx="2148181" cy="4767114"/>
          </a:xfrm>
        </p:spPr>
      </p:pic>
    </p:spTree>
    <p:extLst>
      <p:ext uri="{BB962C8B-B14F-4D97-AF65-F5344CB8AC3E}">
        <p14:creationId xmlns:p14="http://schemas.microsoft.com/office/powerpoint/2010/main" val="185052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Администратор\Desktop\Шаблони для презентацій\фони для презентацій\GE107_350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107504" y="5000635"/>
            <a:ext cx="3535802" cy="1643075"/>
          </a:xfrm>
        </p:spPr>
        <p:txBody>
          <a:bodyPr>
            <a:normAutofit fontScale="90000"/>
          </a:bodyPr>
          <a:lstStyle/>
          <a:p>
            <a:r>
              <a:rPr lang="uk-UA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Відкритий урок</a:t>
            </a:r>
            <a:br>
              <a:rPr lang="uk-UA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з англійської мови </a:t>
            </a:r>
            <a:br>
              <a:rPr lang="uk-UA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3-А класі на тему:</a:t>
            </a:r>
            <a:br>
              <a:rPr lang="uk-UA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sz="2400" dirty="0">
                <a:solidFill>
                  <a:schemeClr val="accent4">
                    <a:lumMod val="50000"/>
                  </a:schemeClr>
                </a:solidFill>
              </a:rPr>
              <a:t>Перший день в школі. Годинник</a:t>
            </a:r>
            <a:r>
              <a:rPr lang="uk-UA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flipH="1">
            <a:off x="6372200" y="6858000"/>
            <a:ext cx="3240360" cy="675456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552" y="428604"/>
            <a:ext cx="3214690" cy="3605426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82923" y="1714489"/>
            <a:ext cx="3693063" cy="49292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10676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Администратор\Desktop\GE107_350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3408"/>
            <a:ext cx="9144000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251520" y="3501008"/>
            <a:ext cx="4392488" cy="2533167"/>
          </a:xfrm>
        </p:spPr>
        <p:txBody>
          <a:bodyPr>
            <a:normAutofit/>
          </a:bodyPr>
          <a:lstStyle/>
          <a:p>
            <a:r>
              <a:rPr lang="uk-UA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Відкритий урок</a:t>
            </a:r>
            <a:br>
              <a:rPr lang="uk-UA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з англійської мови </a:t>
            </a:r>
            <a:br>
              <a:rPr lang="uk-UA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5 класі на тему:</a:t>
            </a:r>
            <a:br>
              <a:rPr lang="uk-UA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sz="2400" dirty="0" err="1">
                <a:solidFill>
                  <a:schemeClr val="accent4">
                    <a:lumMod val="50000"/>
                  </a:schemeClr>
                </a:solidFill>
              </a:rPr>
              <a:t>Злічувані</a:t>
            </a:r>
            <a:r>
              <a:rPr lang="uk-UA" sz="2400" dirty="0">
                <a:solidFill>
                  <a:schemeClr val="accent4">
                    <a:lumMod val="50000"/>
                  </a:schemeClr>
                </a:solidFill>
              </a:rPr>
              <a:t> та </a:t>
            </a:r>
            <a:r>
              <a:rPr lang="uk-UA" sz="2400" dirty="0" err="1">
                <a:solidFill>
                  <a:schemeClr val="accent4">
                    <a:lumMod val="50000"/>
                  </a:schemeClr>
                </a:solidFill>
              </a:rPr>
              <a:t>незлічувані</a:t>
            </a:r>
            <a:r>
              <a:rPr lang="uk-UA" sz="2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uk-UA" sz="2400" dirty="0" smtClean="0">
                <a:solidFill>
                  <a:schemeClr val="accent4">
                    <a:lumMod val="50000"/>
                  </a:schemeClr>
                </a:solidFill>
              </a:rPr>
              <a:t>іменники</a:t>
            </a:r>
            <a:r>
              <a:rPr lang="uk-UA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6733" y="505854"/>
            <a:ext cx="4183278" cy="3137459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00628" y="692696"/>
            <a:ext cx="3657700" cy="5265265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369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Администратор\Desktop\GE107_350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3408"/>
            <a:ext cx="9144000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251520" y="3501008"/>
            <a:ext cx="4392488" cy="2533167"/>
          </a:xfrm>
        </p:spPr>
        <p:txBody>
          <a:bodyPr>
            <a:normAutofit/>
          </a:bodyPr>
          <a:lstStyle/>
          <a:p>
            <a:r>
              <a:rPr lang="uk-UA" sz="2400" dirty="0" smtClean="0">
                <a:solidFill>
                  <a:schemeClr val="accent4">
                    <a:lumMod val="50000"/>
                  </a:schemeClr>
                </a:solidFill>
              </a:rPr>
              <a:t>Брейн-ринг до тижня англійської мови</a:t>
            </a:r>
            <a:endParaRPr lang="uk-UA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2958" y="112173"/>
            <a:ext cx="5741209" cy="283823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208" y="3501008"/>
            <a:ext cx="4597748" cy="3024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64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Администратор\Desktop\GE107_350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/>
          <a:lstStyle/>
          <a:p>
            <a:r>
              <a:rPr lang="uk-UA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Курсова перепідготовка</a:t>
            </a:r>
            <a:endParaRPr lang="ru-RU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uk-UA" dirty="0" smtClean="0">
                <a:solidFill>
                  <a:schemeClr val="accent4">
                    <a:lumMod val="50000"/>
                  </a:schemeClr>
                </a:solidFill>
              </a:rPr>
              <a:t>Київський обласний інститут післядипломної освіти педагогічних кадрів</a:t>
            </a:r>
            <a:endParaRPr lang="uk-UA" dirty="0">
              <a:solidFill>
                <a:schemeClr val="accent4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uk-UA" dirty="0" smtClean="0">
                <a:solidFill>
                  <a:schemeClr val="accent4">
                    <a:lumMod val="50000"/>
                  </a:schemeClr>
                </a:solidFill>
              </a:rPr>
              <a:t>  Рік проходження  - </a:t>
            </a:r>
            <a:r>
              <a:rPr lang="uk-UA" i="1" dirty="0" smtClean="0">
                <a:solidFill>
                  <a:schemeClr val="accent4">
                    <a:lumMod val="50000"/>
                  </a:schemeClr>
                </a:solidFill>
              </a:rPr>
              <a:t>2023р.</a:t>
            </a:r>
          </a:p>
          <a:p>
            <a:pPr marL="0" indent="0" algn="ctr">
              <a:buNone/>
            </a:pPr>
            <a:r>
              <a:rPr lang="uk-UA" dirty="0" smtClean="0">
                <a:solidFill>
                  <a:schemeClr val="accent4">
                    <a:lumMod val="50000"/>
                  </a:schemeClr>
                </a:solidFill>
              </a:rPr>
              <a:t>Тема випускної роботи: </a:t>
            </a:r>
            <a:r>
              <a:rPr lang="uk-UA" i="1" dirty="0" smtClean="0">
                <a:solidFill>
                  <a:schemeClr val="accent4">
                    <a:lumMod val="50000"/>
                  </a:schemeClr>
                </a:solidFill>
              </a:rPr>
              <a:t>Використання засобів інформаційно-комунікаційних технологій на заняттях англійської мови.</a:t>
            </a:r>
          </a:p>
          <a:p>
            <a:pPr marL="0" indent="0" algn="ctr">
              <a:buNone/>
            </a:pPr>
            <a:endParaRPr lang="uk-UA" dirty="0">
              <a:solidFill>
                <a:schemeClr val="accent4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en-US" dirty="0" smtClean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58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1189</TotalTime>
  <Words>209</Words>
  <Application>Microsoft Office PowerPoint</Application>
  <PresentationFormat>Экран (4:3)</PresentationFormat>
  <Paragraphs>26</Paragraphs>
  <Slides>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Monotype Corsiva</vt:lpstr>
      <vt:lpstr>Times New Roman</vt:lpstr>
      <vt:lpstr>Тема Office</vt:lpstr>
      <vt:lpstr>Презентация PowerPoint</vt:lpstr>
      <vt:lpstr>Проведені показові заходи </vt:lpstr>
      <vt:lpstr>Мої сертифікати “Протидія та попередження булінгу (цькуванню) в закладах освіти” </vt:lpstr>
      <vt:lpstr> Мої сертифікати “Викладання англійської мови у новому контексті: базова середня освіта 7-9 класи в рамках програми Британської ради Future English” </vt:lpstr>
      <vt:lpstr>Мої переможці II (регіонального) етапу Всеукраїнської учнівської олімпіади з англійської мови в 2024 році Гаврилюк Софія та Яровенко Вероніка</vt:lpstr>
      <vt:lpstr>Відкритий урок  з англійської мови  в 3-А класі на тему: «Перший день в школі. Годинник»</vt:lpstr>
      <vt:lpstr>Відкритий урок  з англійської мови  в 5 класі на тему: «Злічувані та незлічувані іменники»</vt:lpstr>
      <vt:lpstr>Брейн-ринг до тижня англійської мови</vt:lpstr>
      <vt:lpstr>Курсова перепідготовка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USER</cp:lastModifiedBy>
  <cp:revision>159</cp:revision>
  <cp:lastPrinted>2025-03-20T18:12:44Z</cp:lastPrinted>
  <dcterms:created xsi:type="dcterms:W3CDTF">2014-12-26T18:03:25Z</dcterms:created>
  <dcterms:modified xsi:type="dcterms:W3CDTF">2025-03-20T18:45:09Z</dcterms:modified>
</cp:coreProperties>
</file>