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58" r:id="rId5"/>
    <p:sldId id="263" r:id="rId6"/>
    <p:sldId id="262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296FF-AA08-40AA-9AE9-B4A9527A8450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D5456-1C5B-4567-836D-C87972010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3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5456-1C5B-4567-836D-C8797201096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5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t="22301" r="26004" b="20771"/>
          <a:stretch/>
        </p:blipFill>
        <p:spPr bwMode="auto">
          <a:xfrm>
            <a:off x="4438148" y="3140968"/>
            <a:ext cx="4300152" cy="3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9741"/>
            <a:ext cx="63367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       Портфоліо</a:t>
            </a:r>
          </a:p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000" b="1" dirty="0" err="1" smtClean="0">
                <a:solidFill>
                  <a:schemeClr val="accent2">
                    <a:lumMod val="75000"/>
                  </a:schemeClr>
                </a:solidFill>
              </a:rPr>
              <a:t>Сикало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 Людмили  Іванівни, вчителя зарубіжної літератури </a:t>
            </a:r>
            <a:r>
              <a:rPr lang="uk-UA" sz="4000" b="1" dirty="0" err="1" smtClean="0">
                <a:solidFill>
                  <a:schemeClr val="accent2">
                    <a:lumMod val="75000"/>
                  </a:schemeClr>
                </a:solidFill>
              </a:rPr>
              <a:t>Пісківського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 НВО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24"/>
          <p:cNvGrpSpPr>
            <a:grpSpLocks/>
          </p:cNvGrpSpPr>
          <p:nvPr/>
        </p:nvGrpSpPr>
        <p:grpSpPr bwMode="auto">
          <a:xfrm>
            <a:off x="1214378" y="420831"/>
            <a:ext cx="7302501" cy="5307014"/>
            <a:chOff x="591" y="1194"/>
            <a:chExt cx="4600" cy="3343"/>
          </a:xfrm>
        </p:grpSpPr>
        <p:sp>
          <p:nvSpPr>
            <p:cNvPr id="99332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333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334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335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336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337" name="Oval 9"/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338" name="Oval 10"/>
            <p:cNvSpPr>
              <a:spLocks noChangeArrowheads="1"/>
            </p:cNvSpPr>
            <p:nvPr/>
          </p:nvSpPr>
          <p:spPr bwMode="gray">
            <a:xfrm>
              <a:off x="2058" y="1194"/>
              <a:ext cx="1000" cy="85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9339" name="Oval 11"/>
            <p:cNvSpPr>
              <a:spLocks noChangeArrowheads="1"/>
            </p:cNvSpPr>
            <p:nvPr/>
          </p:nvSpPr>
          <p:spPr bwMode="gray">
            <a:xfrm>
              <a:off x="591" y="1930"/>
              <a:ext cx="1056" cy="90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9340" name="Oval 12"/>
            <p:cNvSpPr>
              <a:spLocks noChangeArrowheads="1"/>
            </p:cNvSpPr>
            <p:nvPr/>
          </p:nvSpPr>
          <p:spPr bwMode="gray">
            <a:xfrm>
              <a:off x="1108" y="2950"/>
              <a:ext cx="1077" cy="88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9341" name="Oval 13"/>
            <p:cNvSpPr>
              <a:spLocks noChangeArrowheads="1"/>
            </p:cNvSpPr>
            <p:nvPr/>
          </p:nvSpPr>
          <p:spPr bwMode="gray">
            <a:xfrm>
              <a:off x="2841" y="2529"/>
              <a:ext cx="1034" cy="9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99342" name="Oval 14"/>
            <p:cNvSpPr>
              <a:spLocks noChangeArrowheads="1"/>
            </p:cNvSpPr>
            <p:nvPr/>
          </p:nvSpPr>
          <p:spPr bwMode="gray">
            <a:xfrm>
              <a:off x="3802" y="1267"/>
              <a:ext cx="868" cy="79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5" name="Text Box 15"/>
            <p:cNvSpPr txBox="1">
              <a:spLocks noChangeArrowheads="1"/>
            </p:cNvSpPr>
            <p:nvPr/>
          </p:nvSpPr>
          <p:spPr bwMode="gray">
            <a:xfrm>
              <a:off x="736" y="2076"/>
              <a:ext cx="74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 smtClean="0">
                  <a:solidFill>
                    <a:prstClr val="white"/>
                  </a:solidFill>
                </a:rPr>
                <a:t>Робота </a:t>
              </a:r>
              <a:endParaRPr lang="uk-UA" altLang="ru-RU" sz="1800" dirty="0" smtClean="0">
                <a:solidFill>
                  <a:prstClr val="white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>
                  <a:solidFill>
                    <a:prstClr val="white"/>
                  </a:solidFill>
                </a:rPr>
                <a:t>в</a:t>
              </a:r>
              <a:r>
                <a:rPr lang="uk-UA" altLang="ru-RU" sz="1800" dirty="0" smtClean="0">
                  <a:solidFill>
                    <a:prstClr val="white"/>
                  </a:solidFill>
                </a:rPr>
                <a:t>   МО</a:t>
              </a:r>
              <a:endParaRPr lang="en-US" alt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7186" name="Text Box 16"/>
            <p:cNvSpPr txBox="1">
              <a:spLocks noChangeArrowheads="1"/>
            </p:cNvSpPr>
            <p:nvPr/>
          </p:nvSpPr>
          <p:spPr bwMode="gray">
            <a:xfrm>
              <a:off x="2203" y="1388"/>
              <a:ext cx="86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 smtClean="0">
                  <a:solidFill>
                    <a:prstClr val="white"/>
                  </a:solidFill>
                </a:rPr>
                <a:t> Фахові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 smtClean="0">
                  <a:solidFill>
                    <a:prstClr val="white"/>
                  </a:solidFill>
                </a:rPr>
                <a:t>журнали</a:t>
              </a:r>
              <a:endParaRPr lang="en-US" alt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7187" name="Text Box 17"/>
            <p:cNvSpPr txBox="1">
              <a:spLocks noChangeArrowheads="1"/>
            </p:cNvSpPr>
            <p:nvPr/>
          </p:nvSpPr>
          <p:spPr bwMode="gray">
            <a:xfrm>
              <a:off x="3910" y="1459"/>
              <a:ext cx="67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 smtClean="0">
                  <a:solidFill>
                    <a:prstClr val="white"/>
                  </a:solidFill>
                </a:rPr>
                <a:t>Само-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 smtClean="0">
                  <a:solidFill>
                    <a:prstClr val="white"/>
                  </a:solidFill>
                </a:rPr>
                <a:t>освіта </a:t>
              </a:r>
              <a:endParaRPr lang="uk-UA" altLang="ru-RU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7188" name="Text Box 18"/>
            <p:cNvSpPr txBox="1">
              <a:spLocks noChangeArrowheads="1"/>
            </p:cNvSpPr>
            <p:nvPr/>
          </p:nvSpPr>
          <p:spPr bwMode="gray">
            <a:xfrm>
              <a:off x="2946" y="2761"/>
              <a:ext cx="94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400" dirty="0" smtClean="0">
                  <a:solidFill>
                    <a:prstClr val="white"/>
                  </a:solidFill>
                </a:rPr>
                <a:t>Курси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400" dirty="0">
                  <a:solidFill>
                    <a:prstClr val="white"/>
                  </a:solidFill>
                </a:rPr>
                <a:t>п</a:t>
              </a:r>
              <a:r>
                <a:rPr lang="uk-UA" altLang="ru-RU" sz="1400" dirty="0" smtClean="0">
                  <a:solidFill>
                    <a:prstClr val="white"/>
                  </a:solidFill>
                </a:rPr>
                <a:t>ідвищення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400" dirty="0" smtClean="0">
                  <a:solidFill>
                    <a:prstClr val="white"/>
                  </a:solidFill>
                </a:rPr>
                <a:t>кваліфікації</a:t>
              </a:r>
              <a:endParaRPr lang="en-US" alt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7189" name="Text Box 19"/>
            <p:cNvSpPr txBox="1">
              <a:spLocks noChangeArrowheads="1"/>
            </p:cNvSpPr>
            <p:nvPr/>
          </p:nvSpPr>
          <p:spPr bwMode="gray">
            <a:xfrm>
              <a:off x="1383" y="3187"/>
              <a:ext cx="67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 smtClean="0">
                  <a:solidFill>
                    <a:prstClr val="white"/>
                  </a:solidFill>
                </a:rPr>
                <a:t>Досвід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 smtClean="0">
                  <a:solidFill>
                    <a:prstClr val="white"/>
                  </a:solidFill>
                </a:rPr>
                <a:t>колег</a:t>
              </a:r>
              <a:endParaRPr lang="en-US" alt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7190" name="Text Box 20"/>
            <p:cNvSpPr txBox="1">
              <a:spLocks noChangeArrowheads="1"/>
            </p:cNvSpPr>
            <p:nvPr/>
          </p:nvSpPr>
          <p:spPr bwMode="gray">
            <a:xfrm>
              <a:off x="3306" y="3610"/>
              <a:ext cx="1885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FF"/>
                </a:buClr>
                <a:buFont typeface="Wingdings" pitchFamily="2" charset="2"/>
                <a:buNone/>
              </a:pPr>
              <a:r>
                <a:rPr lang="uk-UA" i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Мій особистий</a:t>
              </a:r>
            </a:p>
            <a:p>
              <a:pPr algn="ctr">
                <a:buClr>
                  <a:srgbClr val="0000FF"/>
                </a:buClr>
                <a:buFont typeface="Wingdings" pitchFamily="2" charset="2"/>
                <a:buNone/>
              </a:pPr>
              <a:r>
                <a:rPr lang="uk-UA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розвиток</a:t>
              </a:r>
              <a:endParaRPr lang="uk-UA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05166" y="2023605"/>
            <a:ext cx="242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prstClr val="black"/>
                </a:solidFill>
              </a:rPr>
              <a:t>Набуття досвіду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897" y="267141"/>
            <a:ext cx="32623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Єдиний шлях, що веде до знання,- це діяльність.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                                           Б. Шоу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2"/>
          <p:cNvSpPr>
            <a:spLocks noChangeArrowheads="1"/>
          </p:cNvSpPr>
          <p:nvPr/>
        </p:nvSpPr>
        <p:spPr bwMode="gray">
          <a:xfrm>
            <a:off x="395536" y="836709"/>
            <a:ext cx="4320480" cy="3124200"/>
          </a:xfrm>
          <a:prstGeom prst="roundRect">
            <a:avLst>
              <a:gd name="adj" fmla="val 31148"/>
            </a:avLst>
          </a:prstGeom>
          <a:noFill/>
          <a:ln w="57150" algn="ctr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eaLnBrk="0" hangingPunct="0">
              <a:lnSpc>
                <a:spcPct val="80000"/>
              </a:lnSpc>
              <a:defRPr/>
            </a:pPr>
            <a:endParaRPr lang="en-US" sz="600" b="1">
              <a:solidFill>
                <a:sysClr val="windowText" lastClr="000000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67544" y="888760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Мета </a:t>
            </a: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створення портфоліо: 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•"/>
              <a:defRPr/>
            </a:pP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Створення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презентації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своєї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роботи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buFontTx/>
              <a:buChar char="•"/>
              <a:defRPr/>
            </a:pP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Використання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можливості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особистістного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професійного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зростання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AutoShape 52"/>
          <p:cNvSpPr>
            <a:spLocks noChangeArrowheads="1"/>
          </p:cNvSpPr>
          <p:nvPr/>
        </p:nvSpPr>
        <p:spPr bwMode="gray">
          <a:xfrm>
            <a:off x="4879438" y="888760"/>
            <a:ext cx="3886200" cy="2900280"/>
          </a:xfrm>
          <a:prstGeom prst="roundRect">
            <a:avLst>
              <a:gd name="adj" fmla="val 42523"/>
            </a:avLst>
          </a:prstGeom>
          <a:noFill/>
          <a:ln w="57150" algn="ctr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eaLnBrk="0" hangingPunct="0">
              <a:lnSpc>
                <a:spcPct val="80000"/>
              </a:lnSpc>
              <a:defRPr/>
            </a:pPr>
            <a:endParaRPr lang="en-US" sz="6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039544" y="1188159"/>
            <a:ext cx="3726160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Навчально – методична проблема: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uk-UA" sz="800" i="1" dirty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Інноваційні технології на </a:t>
            </a:r>
            <a:r>
              <a:rPr lang="uk-UA" sz="2000" b="1" i="1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уроках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зарубіжної літератури як складова особистісно орієнтованого навчання</a:t>
            </a:r>
            <a:endParaRPr lang="uk-UA" sz="2000" b="1" i="1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52"/>
          <p:cNvSpPr>
            <a:spLocks noChangeArrowheads="1"/>
          </p:cNvSpPr>
          <p:nvPr/>
        </p:nvSpPr>
        <p:spPr bwMode="gray">
          <a:xfrm>
            <a:off x="559248" y="4102169"/>
            <a:ext cx="3796727" cy="1447800"/>
          </a:xfrm>
          <a:prstGeom prst="roundRect">
            <a:avLst>
              <a:gd name="adj" fmla="val 42523"/>
            </a:avLst>
          </a:prstGeom>
          <a:noFill/>
          <a:ln w="57150" algn="ctr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eaLnBrk="0" hangingPunct="0">
              <a:lnSpc>
                <a:spcPct val="80000"/>
              </a:lnSpc>
              <a:defRPr/>
            </a:pPr>
            <a:endParaRPr lang="en-US" sz="600" b="1">
              <a:solidFill>
                <a:sysClr val="windowText" lastClr="00000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51793" y="4179738"/>
            <a:ext cx="38164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Тема самоосвіти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Впровадження інноваційних технологій на </a:t>
            </a:r>
            <a:r>
              <a:rPr lang="uk-UA" b="1" i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уроках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зарубіжної літератури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gray">
          <a:xfrm>
            <a:off x="5342152" y="3960909"/>
            <a:ext cx="3505200" cy="1752600"/>
          </a:xfrm>
          <a:prstGeom prst="roundRect">
            <a:avLst>
              <a:gd name="adj" fmla="val 42523"/>
            </a:avLst>
          </a:prstGeom>
          <a:noFill/>
          <a:ln w="57150" algn="ctr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eaLnBrk="0" hangingPunct="0">
              <a:lnSpc>
                <a:spcPct val="80000"/>
              </a:lnSpc>
            </a:pPr>
            <a:endParaRPr lang="en-US" sz="600" b="1">
              <a:solidFill>
                <a:prstClr val="black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5625454" y="4179738"/>
            <a:ext cx="3323539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Моє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кредо:</a:t>
            </a:r>
          </a:p>
          <a:p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Життя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має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сенс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, коли </a:t>
            </a:r>
          </a:p>
          <a:p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ти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комусь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потрібен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04" y="116632"/>
            <a:ext cx="899592" cy="91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4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81600" cy="71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Сикало</a:t>
            </a: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Людмила Іванівна</a:t>
            </a:r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2" name="AutoShape 52"/>
          <p:cNvSpPr>
            <a:spLocks noGrp="1" noChangeArrowheads="1"/>
          </p:cNvSpPr>
          <p:nvPr>
            <p:ph sz="quarter" idx="4294967295"/>
          </p:nvPr>
        </p:nvSpPr>
        <p:spPr bwMode="gray">
          <a:xfrm>
            <a:off x="1066800" y="1828800"/>
            <a:ext cx="5791200" cy="609600"/>
          </a:xfrm>
          <a:prstGeom prst="roundRect">
            <a:avLst>
              <a:gd name="adj" fmla="val 50000"/>
            </a:avLst>
          </a:prstGeom>
          <a:ln w="57150" algn="ctr">
            <a:solidFill>
              <a:srgbClr val="FF6600"/>
            </a:solidFill>
            <a:round/>
          </a:ln>
          <a:extLst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1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Освіта:</a:t>
            </a:r>
            <a:r>
              <a:rPr lang="uk-UA" sz="1600" i="1" dirty="0" smtClean="0">
                <a:latin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C00000"/>
                </a:solidFill>
                <a:latin typeface="Times New Roman" pitchFamily="18" charset="0"/>
              </a:rPr>
              <a:t>вища, у </a:t>
            </a:r>
            <a:r>
              <a:rPr lang="uk-UA" sz="1400" b="1" i="1" dirty="0" smtClean="0">
                <a:solidFill>
                  <a:srgbClr val="C00000"/>
                </a:solidFill>
                <a:latin typeface="Times New Roman" pitchFamily="18" charset="0"/>
              </a:rPr>
              <a:t>1980році </a:t>
            </a:r>
            <a:r>
              <a:rPr lang="uk-UA" sz="1400" b="1" i="1" dirty="0" smtClean="0">
                <a:solidFill>
                  <a:srgbClr val="C00000"/>
                </a:solidFill>
                <a:latin typeface="Times New Roman" pitchFamily="18" charset="0"/>
              </a:rPr>
              <a:t>закінчила КДПІ ім. Горького</a:t>
            </a:r>
            <a:endParaRPr lang="en-US" sz="1400" b="1" i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173" name="AutoShape 52"/>
          <p:cNvSpPr>
            <a:spLocks noChangeArrowheads="1"/>
          </p:cNvSpPr>
          <p:nvPr/>
        </p:nvSpPr>
        <p:spPr bwMode="gray">
          <a:xfrm>
            <a:off x="914400" y="1143000"/>
            <a:ext cx="4114800" cy="5334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uk-UA" sz="1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Дата народження:</a:t>
            </a:r>
            <a:r>
              <a:rPr lang="uk-UA" sz="1600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1600" b="1" i="1" dirty="0" smtClean="0">
                <a:solidFill>
                  <a:srgbClr val="C00000"/>
                </a:solidFill>
                <a:latin typeface="Times New Roman" pitchFamily="18" charset="0"/>
              </a:rPr>
              <a:t>21 червня 1958 </a:t>
            </a:r>
            <a:r>
              <a:rPr lang="uk-UA" sz="1600" b="1" i="1" dirty="0" smtClean="0">
                <a:solidFill>
                  <a:srgbClr val="C00000"/>
                </a:solidFill>
                <a:latin typeface="Times New Roman" pitchFamily="18" charset="0"/>
              </a:rPr>
              <a:t>року</a:t>
            </a:r>
            <a:r>
              <a:rPr lang="uk-UA" sz="1600" b="1" i="1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  <a:endParaRPr lang="en-US" sz="1600" b="1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4" name="AutoShape 52"/>
          <p:cNvSpPr>
            <a:spLocks noChangeArrowheads="1"/>
          </p:cNvSpPr>
          <p:nvPr/>
        </p:nvSpPr>
        <p:spPr bwMode="gray">
          <a:xfrm>
            <a:off x="1752600" y="4114800"/>
            <a:ext cx="6324600" cy="6096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33CCCC"/>
            </a:solidFill>
            <a:round/>
            <a:headEnd/>
            <a:tailEnd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Посада:</a:t>
            </a:r>
            <a:r>
              <a:rPr lang="uk-UA" sz="1400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C00000"/>
                </a:solidFill>
                <a:latin typeface="Times New Roman" pitchFamily="18" charset="0"/>
              </a:rPr>
              <a:t>вчитель зарубіжної літератури</a:t>
            </a:r>
            <a:endParaRPr lang="ru-RU" sz="1400" b="1" i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600" b="1" dirty="0">
              <a:solidFill>
                <a:prstClr val="black"/>
              </a:solidFill>
            </a:endParaRPr>
          </a:p>
        </p:txBody>
      </p:sp>
      <p:sp>
        <p:nvSpPr>
          <p:cNvPr id="7175" name="AutoShape 52"/>
          <p:cNvSpPr>
            <a:spLocks noChangeArrowheads="1"/>
          </p:cNvSpPr>
          <p:nvPr/>
        </p:nvSpPr>
        <p:spPr bwMode="gray">
          <a:xfrm>
            <a:off x="1219200" y="2590800"/>
            <a:ext cx="5867400" cy="685800"/>
          </a:xfrm>
          <a:prstGeom prst="roundRect">
            <a:avLst>
              <a:gd name="adj" fmla="val 45574"/>
            </a:avLst>
          </a:prstGeom>
          <a:noFill/>
          <a:ln w="57150" algn="ctr">
            <a:solidFill>
              <a:srgbClr val="FFCC00"/>
            </a:solidFill>
            <a:round/>
            <a:headEnd/>
            <a:tailEnd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Спеціальність:</a:t>
            </a:r>
            <a:r>
              <a:rPr lang="uk-UA" sz="1400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C00000"/>
                </a:solidFill>
                <a:latin typeface="Times New Roman" pitchFamily="18" charset="0"/>
              </a:rPr>
              <a:t>«Російська мова і література», </a:t>
            </a:r>
            <a:r>
              <a:rPr lang="uk-UA" sz="1400" b="1" i="1" dirty="0">
                <a:solidFill>
                  <a:srgbClr val="C00000"/>
                </a:solidFill>
                <a:latin typeface="Times New Roman" pitchFamily="18" charset="0"/>
              </a:rPr>
              <a:t>кваліфікація </a:t>
            </a:r>
            <a:r>
              <a:rPr lang="uk-UA" sz="1400" b="1" i="1" dirty="0" smtClean="0">
                <a:solidFill>
                  <a:srgbClr val="C00000"/>
                </a:solidFill>
                <a:latin typeface="Times New Roman" pitchFamily="18" charset="0"/>
              </a:rPr>
              <a:t>вчитель російської мови і літератури</a:t>
            </a:r>
            <a:endParaRPr lang="en-US" sz="100" b="1" dirty="0">
              <a:solidFill>
                <a:prstClr val="black"/>
              </a:solidFill>
            </a:endParaRPr>
          </a:p>
        </p:txBody>
      </p:sp>
      <p:sp>
        <p:nvSpPr>
          <p:cNvPr id="7176" name="AutoShape 52"/>
          <p:cNvSpPr>
            <a:spLocks noChangeArrowheads="1"/>
          </p:cNvSpPr>
          <p:nvPr/>
        </p:nvSpPr>
        <p:spPr bwMode="gray">
          <a:xfrm>
            <a:off x="1600200" y="3352800"/>
            <a:ext cx="6324600" cy="6096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808000"/>
            </a:solidFill>
            <a:round/>
            <a:headEnd/>
            <a:tailEnd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Місце роботи:   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7177" name="AutoShape 52"/>
          <p:cNvSpPr>
            <a:spLocks noChangeArrowheads="1"/>
          </p:cNvSpPr>
          <p:nvPr/>
        </p:nvSpPr>
        <p:spPr bwMode="gray">
          <a:xfrm>
            <a:off x="2057400" y="4953000"/>
            <a:ext cx="2442592" cy="3810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000080"/>
            </a:solidFill>
            <a:round/>
            <a:headEnd/>
            <a:tailEnd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Стаж роботи:</a:t>
            </a:r>
            <a:r>
              <a:rPr lang="uk-UA" sz="1400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C00000"/>
                </a:solidFill>
                <a:latin typeface="Times New Roman" pitchFamily="18" charset="0"/>
              </a:rPr>
              <a:t>38 </a:t>
            </a:r>
            <a:r>
              <a:rPr lang="uk-UA" sz="1400" b="1" i="1" dirty="0" smtClean="0">
                <a:solidFill>
                  <a:srgbClr val="C00000"/>
                </a:solidFill>
                <a:latin typeface="Times New Roman" pitchFamily="18" charset="0"/>
              </a:rPr>
              <a:t>років</a:t>
            </a:r>
            <a:endParaRPr lang="en-US" sz="600" b="1" dirty="0">
              <a:solidFill>
                <a:prstClr val="black"/>
              </a:solidFill>
            </a:endParaRPr>
          </a:p>
        </p:txBody>
      </p:sp>
      <p:sp>
        <p:nvSpPr>
          <p:cNvPr id="7178" name="AutoShape 52"/>
          <p:cNvSpPr>
            <a:spLocks noChangeArrowheads="1"/>
          </p:cNvSpPr>
          <p:nvPr/>
        </p:nvSpPr>
        <p:spPr bwMode="gray">
          <a:xfrm>
            <a:off x="4499992" y="4953000"/>
            <a:ext cx="1944216" cy="3810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000080"/>
            </a:solidFill>
            <a:round/>
            <a:headEnd/>
            <a:tailEnd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Категорія: </a:t>
            </a:r>
            <a:r>
              <a:rPr lang="uk-UA" sz="1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перша</a:t>
            </a:r>
            <a:r>
              <a:rPr lang="uk-UA" sz="1600" b="1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1600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endParaRPr lang="uk-UA" sz="1600" i="1" dirty="0">
              <a:solidFill>
                <a:prstClr val="black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700" b="1" dirty="0">
              <a:solidFill>
                <a:prstClr val="black"/>
              </a:solidFill>
            </a:endParaRPr>
          </a:p>
        </p:txBody>
      </p:sp>
      <p:grpSp>
        <p:nvGrpSpPr>
          <p:cNvPr id="15371" name="Group 53"/>
          <p:cNvGrpSpPr>
            <a:grpSpLocks/>
          </p:cNvGrpSpPr>
          <p:nvPr/>
        </p:nvGrpSpPr>
        <p:grpSpPr bwMode="auto">
          <a:xfrm>
            <a:off x="304800" y="1143000"/>
            <a:ext cx="685800" cy="482600"/>
            <a:chOff x="2078" y="190"/>
            <a:chExt cx="1615" cy="4630"/>
          </a:xfrm>
        </p:grpSpPr>
        <p:sp>
          <p:nvSpPr>
            <p:cNvPr id="1544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4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2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1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3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3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72" name="Group 53"/>
          <p:cNvGrpSpPr>
            <a:grpSpLocks/>
          </p:cNvGrpSpPr>
          <p:nvPr/>
        </p:nvGrpSpPr>
        <p:grpSpPr bwMode="auto">
          <a:xfrm>
            <a:off x="457200" y="1905000"/>
            <a:ext cx="685800" cy="482600"/>
            <a:chOff x="2078" y="190"/>
            <a:chExt cx="1615" cy="4630"/>
          </a:xfrm>
        </p:grpSpPr>
        <p:sp>
          <p:nvSpPr>
            <p:cNvPr id="1544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4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4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5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5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7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73" name="Group 53"/>
          <p:cNvGrpSpPr>
            <a:grpSpLocks/>
          </p:cNvGrpSpPr>
          <p:nvPr/>
        </p:nvGrpSpPr>
        <p:grpSpPr bwMode="auto">
          <a:xfrm>
            <a:off x="1447800" y="4953000"/>
            <a:ext cx="685800" cy="482600"/>
            <a:chOff x="2078" y="190"/>
            <a:chExt cx="1615" cy="4630"/>
          </a:xfrm>
        </p:grpSpPr>
        <p:sp>
          <p:nvSpPr>
            <p:cNvPr id="1543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3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6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9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7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1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3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74" name="Group 53"/>
          <p:cNvGrpSpPr>
            <a:grpSpLocks/>
          </p:cNvGrpSpPr>
          <p:nvPr/>
        </p:nvGrpSpPr>
        <p:grpSpPr bwMode="auto">
          <a:xfrm>
            <a:off x="914400" y="3429000"/>
            <a:ext cx="685800" cy="482600"/>
            <a:chOff x="2078" y="190"/>
            <a:chExt cx="1615" cy="4630"/>
          </a:xfrm>
        </p:grpSpPr>
        <p:sp>
          <p:nvSpPr>
            <p:cNvPr id="1543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3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8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3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9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5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75" name="Group 53"/>
          <p:cNvGrpSpPr>
            <a:grpSpLocks/>
          </p:cNvGrpSpPr>
          <p:nvPr/>
        </p:nvGrpSpPr>
        <p:grpSpPr bwMode="auto">
          <a:xfrm>
            <a:off x="1143000" y="4191000"/>
            <a:ext cx="685800" cy="482600"/>
            <a:chOff x="2078" y="190"/>
            <a:chExt cx="1615" cy="4630"/>
          </a:xfrm>
        </p:grpSpPr>
        <p:sp>
          <p:nvSpPr>
            <p:cNvPr id="1542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2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7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1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9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185E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76" name="Group 53"/>
          <p:cNvGrpSpPr>
            <a:grpSpLocks/>
          </p:cNvGrpSpPr>
          <p:nvPr/>
        </p:nvGrpSpPr>
        <p:grpSpPr bwMode="auto">
          <a:xfrm>
            <a:off x="1752600" y="5638800"/>
            <a:ext cx="685800" cy="482600"/>
            <a:chOff x="2078" y="190"/>
            <a:chExt cx="1615" cy="4630"/>
          </a:xfrm>
        </p:grpSpPr>
        <p:sp>
          <p:nvSpPr>
            <p:cNvPr id="1541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1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1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3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3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sp>
        <p:nvSpPr>
          <p:cNvPr id="7222" name="AutoShape 52"/>
          <p:cNvSpPr>
            <a:spLocks noChangeArrowheads="1"/>
          </p:cNvSpPr>
          <p:nvPr/>
        </p:nvSpPr>
        <p:spPr bwMode="gray">
          <a:xfrm>
            <a:off x="6444208" y="4953000"/>
            <a:ext cx="2090192" cy="3810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000080"/>
            </a:solidFill>
            <a:round/>
            <a:headEnd/>
            <a:tailEnd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Рік атестації:</a:t>
            </a:r>
            <a:r>
              <a:rPr lang="uk-UA" sz="1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C00000"/>
                </a:solidFill>
                <a:latin typeface="Times New Roman" pitchFamily="18" charset="0"/>
              </a:rPr>
              <a:t>2018</a:t>
            </a:r>
            <a:endParaRPr lang="ru-RU" sz="1400" b="1" i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600" b="1" dirty="0">
              <a:solidFill>
                <a:prstClr val="black"/>
              </a:solidFill>
            </a:endParaRPr>
          </a:p>
        </p:txBody>
      </p:sp>
      <p:sp>
        <p:nvSpPr>
          <p:cNvPr id="15379" name="AutoShape 52"/>
          <p:cNvSpPr>
            <a:spLocks noChangeArrowheads="1"/>
          </p:cNvSpPr>
          <p:nvPr/>
        </p:nvSpPr>
        <p:spPr bwMode="gray">
          <a:xfrm>
            <a:off x="2362200" y="5562600"/>
            <a:ext cx="6477000" cy="6096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</a:pPr>
            <a:endParaRPr lang="en-US" sz="1400" b="1">
              <a:solidFill>
                <a:prstClr val="black"/>
              </a:solidFill>
            </a:endParaRPr>
          </a:p>
        </p:txBody>
      </p:sp>
      <p:grpSp>
        <p:nvGrpSpPr>
          <p:cNvPr id="15382" name="Group 53"/>
          <p:cNvGrpSpPr>
            <a:grpSpLocks/>
          </p:cNvGrpSpPr>
          <p:nvPr/>
        </p:nvGrpSpPr>
        <p:grpSpPr bwMode="auto">
          <a:xfrm>
            <a:off x="609600" y="2667000"/>
            <a:ext cx="685800" cy="482600"/>
            <a:chOff x="2078" y="190"/>
            <a:chExt cx="1615" cy="4630"/>
          </a:xfrm>
        </p:grpSpPr>
        <p:sp>
          <p:nvSpPr>
            <p:cNvPr id="1541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1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4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5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7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83" name="Group 53"/>
          <p:cNvGrpSpPr>
            <a:grpSpLocks/>
          </p:cNvGrpSpPr>
          <p:nvPr/>
        </p:nvGrpSpPr>
        <p:grpSpPr bwMode="auto">
          <a:xfrm>
            <a:off x="1752600" y="5638800"/>
            <a:ext cx="685800" cy="482600"/>
            <a:chOff x="2078" y="190"/>
            <a:chExt cx="1615" cy="4630"/>
          </a:xfrm>
        </p:grpSpPr>
        <p:sp>
          <p:nvSpPr>
            <p:cNvPr id="1540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0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9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7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1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84" name="Group 53"/>
          <p:cNvGrpSpPr>
            <a:grpSpLocks/>
          </p:cNvGrpSpPr>
          <p:nvPr/>
        </p:nvGrpSpPr>
        <p:grpSpPr bwMode="auto">
          <a:xfrm>
            <a:off x="1752600" y="5638800"/>
            <a:ext cx="685800" cy="482600"/>
            <a:chOff x="2078" y="190"/>
            <a:chExt cx="1615" cy="4630"/>
          </a:xfrm>
        </p:grpSpPr>
        <p:sp>
          <p:nvSpPr>
            <p:cNvPr id="1540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0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3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9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5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85" name="Group 53"/>
          <p:cNvGrpSpPr>
            <a:grpSpLocks/>
          </p:cNvGrpSpPr>
          <p:nvPr/>
        </p:nvGrpSpPr>
        <p:grpSpPr bwMode="auto">
          <a:xfrm>
            <a:off x="1752600" y="5638800"/>
            <a:ext cx="685800" cy="482600"/>
            <a:chOff x="2078" y="190"/>
            <a:chExt cx="1615" cy="4630"/>
          </a:xfrm>
        </p:grpSpPr>
        <p:sp>
          <p:nvSpPr>
            <p:cNvPr id="1539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39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20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7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21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9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86" name="Group 53"/>
          <p:cNvGrpSpPr>
            <a:grpSpLocks/>
          </p:cNvGrpSpPr>
          <p:nvPr/>
        </p:nvGrpSpPr>
        <p:grpSpPr bwMode="auto">
          <a:xfrm>
            <a:off x="1447800" y="4953000"/>
            <a:ext cx="685800" cy="482600"/>
            <a:chOff x="2078" y="190"/>
            <a:chExt cx="1615" cy="4630"/>
          </a:xfrm>
        </p:grpSpPr>
        <p:sp>
          <p:nvSpPr>
            <p:cNvPr id="1538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38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1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3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3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sp>
        <p:nvSpPr>
          <p:cNvPr id="15387" name="Прямоугольник 21"/>
          <p:cNvSpPr>
            <a:spLocks noChangeArrowheads="1"/>
          </p:cNvSpPr>
          <p:nvPr/>
        </p:nvSpPr>
        <p:spPr bwMode="auto">
          <a:xfrm>
            <a:off x="3200400" y="3429000"/>
            <a:ext cx="541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1600" b="1" dirty="0" err="1" smtClean="0">
                <a:solidFill>
                  <a:srgbClr val="C00000"/>
                </a:solidFill>
              </a:rPr>
              <a:t>Пісківське</a:t>
            </a:r>
            <a:r>
              <a:rPr lang="uk-UA" sz="1600" b="1" dirty="0" smtClean="0">
                <a:solidFill>
                  <a:srgbClr val="C00000"/>
                </a:solidFill>
              </a:rPr>
              <a:t> НВО</a:t>
            </a:r>
            <a:endParaRPr lang="uk-UA" sz="16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27784" y="5722745"/>
            <a:ext cx="3440494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sz="1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Курси підвищення кваліфікації: </a:t>
            </a:r>
            <a:r>
              <a:rPr lang="uk-UA" sz="1000" b="1" i="1" dirty="0">
                <a:solidFill>
                  <a:srgbClr val="990033"/>
                </a:solidFill>
              </a:rPr>
              <a:t> </a:t>
            </a:r>
            <a:r>
              <a:rPr lang="uk-UA" sz="1400" b="1" i="1" dirty="0" smtClean="0">
                <a:solidFill>
                  <a:srgbClr val="C00000"/>
                </a:solidFill>
              </a:rPr>
              <a:t>2017</a:t>
            </a:r>
            <a:endParaRPr lang="uk-UA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8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4209" y="692696"/>
            <a:ext cx="3747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</a:rPr>
              <a:t>Провідна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ідея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досвіду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684" y="1484784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Використання інноваційних технологій в процесі вивчення зарубіжної літератури сприятиме активізації навчально-пізнавальної діяльності, спонукатиме до зростання творчої активності, реалізації творчого потенціалу особистості.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312615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Мета досвіду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2651" y="3717032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C00000"/>
                </a:solidFill>
              </a:rPr>
              <a:t>р</a:t>
            </a:r>
            <a:r>
              <a:rPr lang="uk-UA" b="1" dirty="0" smtClean="0">
                <a:solidFill>
                  <a:srgbClr val="C00000"/>
                </a:solidFill>
              </a:rPr>
              <a:t>озвивати інтелектуальні та творчі особистісні якості учнів;</a:t>
            </a:r>
          </a:p>
          <a:p>
            <a:pPr marL="285750" indent="-285750">
              <a:buFontTx/>
              <a:buChar char="-"/>
            </a:pPr>
            <a:r>
              <a:rPr lang="uk-UA" b="1" dirty="0" smtClean="0">
                <a:solidFill>
                  <a:srgbClr val="C00000"/>
                </a:solidFill>
              </a:rPr>
              <a:t>залучати учнів до систематичної творчої пошукової роботи;</a:t>
            </a:r>
          </a:p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C00000"/>
                </a:solidFill>
              </a:rPr>
              <a:t>р</a:t>
            </a:r>
            <a:r>
              <a:rPr lang="uk-UA" b="1" dirty="0" smtClean="0">
                <a:solidFill>
                  <a:srgbClr val="C00000"/>
                </a:solidFill>
              </a:rPr>
              <a:t>озвивати здатність до критичного мислення;</a:t>
            </a:r>
          </a:p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C00000"/>
                </a:solidFill>
              </a:rPr>
              <a:t>в</a:t>
            </a:r>
            <a:r>
              <a:rPr lang="uk-UA" b="1" dirty="0" smtClean="0">
                <a:solidFill>
                  <a:srgbClr val="C00000"/>
                </a:solidFill>
              </a:rPr>
              <a:t>иховувати активну, компетентну особистість, яка вміє бачити і вирішувати нестандартні проблеми.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337257" y="1835309"/>
            <a:ext cx="1650567" cy="8934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Розвиток критичного мислення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50372" y="2898692"/>
            <a:ext cx="1512168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Ігрові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34762" y="3977355"/>
            <a:ext cx="200499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prstClr val="white"/>
                </a:solidFill>
              </a:rPr>
              <a:t>Мультиедійні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776680" y="4029116"/>
            <a:ext cx="2030294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Випереджувальне навчання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948264" y="2996952"/>
            <a:ext cx="1512168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Інтерактивн</a:t>
            </a:r>
            <a:r>
              <a:rPr lang="uk-UA" dirty="0" smtClean="0">
                <a:solidFill>
                  <a:prstClr val="white"/>
                </a:solidFill>
              </a:rPr>
              <a:t>і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106674" y="1835309"/>
            <a:ext cx="1597674" cy="8934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prstClr val="white"/>
                </a:solidFill>
              </a:rPr>
              <a:t>Проблемногонавчання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822709" y="1264684"/>
            <a:ext cx="1512168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Особистісно зорієнтовані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36647" y="3071680"/>
            <a:ext cx="2016224" cy="19148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2" descr="Картинки по запросу учениця за партою малю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8" name="Picture 4" descr="Картинки по запросу учениця за партою малюнок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8BF"/>
              </a:clrFrom>
              <a:clrTo>
                <a:srgbClr val="F5F8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9" y="3501336"/>
            <a:ext cx="1677554" cy="95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кутник 14"/>
          <p:cNvSpPr/>
          <p:nvPr/>
        </p:nvSpPr>
        <p:spPr>
          <a:xfrm>
            <a:off x="2069719" y="260648"/>
            <a:ext cx="5183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Апробовую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ілка вниз 16"/>
          <p:cNvSpPr/>
          <p:nvPr/>
        </p:nvSpPr>
        <p:spPr>
          <a:xfrm>
            <a:off x="4475422" y="2010513"/>
            <a:ext cx="169335" cy="88817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ілка вниз 18"/>
          <p:cNvSpPr/>
          <p:nvPr/>
        </p:nvSpPr>
        <p:spPr>
          <a:xfrm rot="2409671">
            <a:off x="5786617" y="2616635"/>
            <a:ext cx="157194" cy="94546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ілка вниз 19"/>
          <p:cNvSpPr/>
          <p:nvPr/>
        </p:nvSpPr>
        <p:spPr>
          <a:xfrm rot="19064372">
            <a:off x="3243095" y="2599796"/>
            <a:ext cx="171592" cy="103963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ілка вправо 21"/>
          <p:cNvSpPr/>
          <p:nvPr/>
        </p:nvSpPr>
        <p:spPr>
          <a:xfrm rot="1025205">
            <a:off x="2104135" y="3612037"/>
            <a:ext cx="1454165" cy="1791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ілка вліво 22"/>
          <p:cNvSpPr/>
          <p:nvPr/>
        </p:nvSpPr>
        <p:spPr>
          <a:xfrm rot="20536981">
            <a:off x="5789052" y="3698801"/>
            <a:ext cx="1198172" cy="15709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ілка вправо 23"/>
          <p:cNvSpPr/>
          <p:nvPr/>
        </p:nvSpPr>
        <p:spPr>
          <a:xfrm>
            <a:off x="2339752" y="4575403"/>
            <a:ext cx="1254456" cy="12203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ілка вліво 24"/>
          <p:cNvSpPr/>
          <p:nvPr/>
        </p:nvSpPr>
        <p:spPr>
          <a:xfrm>
            <a:off x="5500263" y="4575403"/>
            <a:ext cx="1276417" cy="122031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908720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Використовую прийоми інтерактивного навчання: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2132856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-створення діалогічної ситуації;</a:t>
            </a:r>
          </a:p>
          <a:p>
            <a:r>
              <a:rPr lang="uk-UA" sz="2000" b="1" dirty="0" smtClean="0">
                <a:solidFill>
                  <a:srgbClr val="C00000"/>
                </a:solidFill>
              </a:rPr>
              <a:t>-створення проблемної ситуації;</a:t>
            </a:r>
          </a:p>
          <a:p>
            <a:r>
              <a:rPr lang="uk-UA" sz="2000" b="1" dirty="0" smtClean="0">
                <a:solidFill>
                  <a:srgbClr val="C00000"/>
                </a:solidFill>
              </a:rPr>
              <a:t>-незакінчене речення;</a:t>
            </a:r>
          </a:p>
          <a:p>
            <a:r>
              <a:rPr lang="uk-UA" sz="2000" b="1" dirty="0" smtClean="0">
                <a:solidFill>
                  <a:srgbClr val="C00000"/>
                </a:solidFill>
              </a:rPr>
              <a:t>-віднови послідовність;</a:t>
            </a:r>
          </a:p>
          <a:p>
            <a:r>
              <a:rPr lang="uk-UA" sz="2000" b="1" dirty="0" smtClean="0">
                <a:solidFill>
                  <a:srgbClr val="C00000"/>
                </a:solidFill>
              </a:rPr>
              <a:t>-мозковий штурм;</a:t>
            </a:r>
          </a:p>
          <a:p>
            <a:r>
              <a:rPr lang="uk-UA" sz="2000" b="1" dirty="0" smtClean="0">
                <a:solidFill>
                  <a:srgbClr val="C00000"/>
                </a:solidFill>
              </a:rPr>
              <a:t>-</a:t>
            </a:r>
            <a:r>
              <a:rPr lang="uk-UA" sz="2000" b="1" dirty="0" err="1" smtClean="0">
                <a:solidFill>
                  <a:srgbClr val="C00000"/>
                </a:solidFill>
              </a:rPr>
              <a:t>обери</a:t>
            </a:r>
            <a:r>
              <a:rPr lang="uk-UA" sz="2000" b="1" dirty="0" smtClean="0">
                <a:solidFill>
                  <a:srgbClr val="C00000"/>
                </a:solidFill>
              </a:rPr>
              <a:t> ситуацію;</a:t>
            </a:r>
          </a:p>
          <a:p>
            <a:r>
              <a:rPr lang="uk-UA" sz="2000" b="1" dirty="0" smtClean="0">
                <a:solidFill>
                  <a:srgbClr val="C00000"/>
                </a:solidFill>
              </a:rPr>
              <a:t>-коло думок;</a:t>
            </a:r>
          </a:p>
          <a:p>
            <a:r>
              <a:rPr lang="uk-UA" sz="2000" b="1" dirty="0" smtClean="0">
                <a:solidFill>
                  <a:srgbClr val="C00000"/>
                </a:solidFill>
              </a:rPr>
              <a:t>-віртуальні подорожі.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446" y="262188"/>
            <a:ext cx="6891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Творчість – це незримі ниточки, що об’єднують серця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                                                                               </a:t>
            </a:r>
            <a:r>
              <a:rPr lang="uk-UA" b="1" dirty="0" smtClean="0">
                <a:solidFill>
                  <a:srgbClr val="FF0000"/>
                </a:solidFill>
              </a:rPr>
              <a:t>В. Сухомлинський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178593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7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Використання інноваційних технологій на </a:t>
            </a:r>
            <a:r>
              <a:rPr lang="uk-UA" sz="2400" b="1" dirty="0" err="1" smtClean="0">
                <a:solidFill>
                  <a:srgbClr val="C00000"/>
                </a:solidFill>
              </a:rPr>
              <a:t>уроках</a:t>
            </a:r>
            <a:r>
              <a:rPr lang="uk-UA" sz="2400" b="1" dirty="0" smtClean="0">
                <a:solidFill>
                  <a:srgbClr val="C00000"/>
                </a:solidFill>
              </a:rPr>
              <a:t> зарубіжної літератури допомагає: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1823969"/>
            <a:ext cx="5005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rgbClr val="C00000"/>
                </a:solidFill>
              </a:rPr>
              <a:t>а</a:t>
            </a:r>
            <a:r>
              <a:rPr lang="uk-UA" sz="2400" b="1" dirty="0" smtClean="0">
                <a:solidFill>
                  <a:srgbClr val="C00000"/>
                </a:solidFill>
              </a:rPr>
              <a:t>даптувати учня до умов сучасного життя;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rgbClr val="C00000"/>
                </a:solidFill>
              </a:rPr>
              <a:t>ф</a:t>
            </a:r>
            <a:r>
              <a:rPr lang="uk-UA" sz="2400" b="1" dirty="0" smtClean="0">
                <a:solidFill>
                  <a:srgbClr val="C00000"/>
                </a:solidFill>
              </a:rPr>
              <a:t>ормувати здатність самостійно оволодівати знаннями, творчо мислити;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rgbClr val="C00000"/>
                </a:solidFill>
              </a:rPr>
              <a:t>з</a:t>
            </a:r>
            <a:r>
              <a:rPr lang="uk-UA" sz="2400" b="1" dirty="0" smtClean="0">
                <a:solidFill>
                  <a:srgbClr val="C00000"/>
                </a:solidFill>
              </a:rPr>
              <a:t>астосовувати здобуту інформацію в житті;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rgbClr val="C00000"/>
                </a:solidFill>
              </a:rPr>
              <a:t>ф</a:t>
            </a:r>
            <a:r>
              <a:rPr lang="uk-UA" sz="2400" b="1" dirty="0" smtClean="0">
                <a:solidFill>
                  <a:srgbClr val="C00000"/>
                </a:solidFill>
              </a:rPr>
              <a:t>ормувати ключові компетентності.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6B3"/>
              </a:clrFrom>
              <a:clrTo>
                <a:srgbClr val="FFF6B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0" b="99567" l="0" r="100000">
                        <a14:backgroundMark x1="12844" y1="67532" x2="8716" y2="83983"/>
                        <a14:backgroundMark x1="16055" y1="91342" x2="54128" y2="9826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63950"/>
            <a:ext cx="2620095" cy="277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5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28800"/>
            <a:ext cx="925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В роботі дотримуюсь таких принципів</a:t>
            </a:r>
            <a:r>
              <a:rPr lang="uk-UA" sz="2400" b="1" dirty="0" smtClean="0">
                <a:solidFill>
                  <a:srgbClr val="C00000"/>
                </a:solidFill>
              </a:rPr>
              <a:t>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3" y="2636912"/>
            <a:ext cx="69847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200" b="1" dirty="0" smtClean="0">
                <a:solidFill>
                  <a:srgbClr val="C00000"/>
                </a:solidFill>
              </a:rPr>
              <a:t>Доступність, наочність, толерантність, повага до учня.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solidFill>
                  <a:srgbClr val="C00000"/>
                </a:solidFill>
              </a:rPr>
              <a:t>Особистісно орієнтований, індивідуальний підхід до учня.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solidFill>
                  <a:srgbClr val="C00000"/>
                </a:solidFill>
              </a:rPr>
              <a:t>Гуманістична спрямованість.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solidFill>
                  <a:srgbClr val="C00000"/>
                </a:solidFill>
              </a:rPr>
              <a:t>Поєднання навчання і виховання.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79211"/>
            <a:ext cx="8964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В руках учителя світильник добра і розуму – література.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                                                                                     Г. </a:t>
            </a:r>
            <a:r>
              <a:rPr lang="uk-UA" sz="2400" b="1" dirty="0" err="1" smtClean="0">
                <a:solidFill>
                  <a:srgbClr val="FF0000"/>
                </a:solidFill>
              </a:rPr>
              <a:t>Троєпольський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9064" y="476672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44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Позакласна робота з учнями</a:t>
            </a:r>
            <a:endParaRPr lang="ru-RU" i="1" kern="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24" y="1484784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C00000"/>
                </a:solidFill>
              </a:rPr>
              <a:t>Тижні зарубіжної літератури.</a:t>
            </a:r>
          </a:p>
          <a:p>
            <a:r>
              <a:rPr lang="uk-UA" sz="2800" b="1" i="1" dirty="0" smtClean="0">
                <a:solidFill>
                  <a:srgbClr val="C00000"/>
                </a:solidFill>
              </a:rPr>
              <a:t>Літературні турніри.</a:t>
            </a:r>
          </a:p>
          <a:p>
            <a:r>
              <a:rPr lang="uk-UA" sz="2800" b="1" i="1" dirty="0" smtClean="0">
                <a:solidFill>
                  <a:srgbClr val="C00000"/>
                </a:solidFill>
              </a:rPr>
              <a:t>Літературні брейн-ринги.</a:t>
            </a:r>
          </a:p>
          <a:p>
            <a:r>
              <a:rPr lang="uk-UA" sz="2800" b="1" i="1" dirty="0" smtClean="0">
                <a:solidFill>
                  <a:srgbClr val="C00000"/>
                </a:solidFill>
              </a:rPr>
              <a:t>Конкурси ілюстрацій до творів зарубіжних письменників.</a:t>
            </a:r>
          </a:p>
          <a:p>
            <a:r>
              <a:rPr lang="uk-UA" sz="2800" b="1" i="1" dirty="0" smtClean="0">
                <a:solidFill>
                  <a:srgbClr val="C00000"/>
                </a:solidFill>
              </a:rPr>
              <a:t>Конкурси «Кращий знавець зарубіжної літератури».</a:t>
            </a:r>
          </a:p>
          <a:p>
            <a:r>
              <a:rPr lang="uk-UA" sz="2800" b="1" i="1" dirty="0" smtClean="0">
                <a:solidFill>
                  <a:srgbClr val="C00000"/>
                </a:solidFill>
              </a:rPr>
              <a:t>Віртуальні екскурсії.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29241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407</Words>
  <Application>Microsoft Office PowerPoint</Application>
  <PresentationFormat>Экран (4:3)</PresentationFormat>
  <Paragraphs>85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Сикало Людмила Іванівна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Пользователь Windows</cp:lastModifiedBy>
  <cp:revision>11</cp:revision>
  <dcterms:created xsi:type="dcterms:W3CDTF">2019-02-01T09:50:59Z</dcterms:created>
  <dcterms:modified xsi:type="dcterms:W3CDTF">2019-02-01T11:58:14Z</dcterms:modified>
</cp:coreProperties>
</file>