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8"/>
  </p:notesMasterIdLst>
  <p:sldIdLst>
    <p:sldId id="258" r:id="rId2"/>
    <p:sldId id="281" r:id="rId3"/>
    <p:sldId id="260" r:id="rId4"/>
    <p:sldId id="256" r:id="rId5"/>
    <p:sldId id="278" r:id="rId6"/>
    <p:sldId id="276" r:id="rId7"/>
    <p:sldId id="259" r:id="rId8"/>
    <p:sldId id="270" r:id="rId9"/>
    <p:sldId id="261" r:id="rId10"/>
    <p:sldId id="282" r:id="rId11"/>
    <p:sldId id="286" r:id="rId12"/>
    <p:sldId id="285" r:id="rId13"/>
    <p:sldId id="284" r:id="rId14"/>
    <p:sldId id="283" r:id="rId15"/>
    <p:sldId id="271" r:id="rId16"/>
    <p:sldId id="264" r:id="rId17"/>
    <p:sldId id="267" r:id="rId18"/>
    <p:sldId id="265" r:id="rId19"/>
    <p:sldId id="268" r:id="rId20"/>
    <p:sldId id="266" r:id="rId21"/>
    <p:sldId id="273" r:id="rId22"/>
    <p:sldId id="277" r:id="rId23"/>
    <p:sldId id="272" r:id="rId24"/>
    <p:sldId id="292" r:id="rId25"/>
    <p:sldId id="288" r:id="rId26"/>
    <p:sldId id="290" r:id="rId2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0"/>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17"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F3EA5-3721-455A-88E4-7932B0BDF7F9}" type="datetimeFigureOut">
              <a:rPr lang="ru-RU" smtClean="0"/>
              <a:pPr/>
              <a:t>14.11.2017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866D0-C411-43C0-A0A5-47EEDD5F50F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4FF7EF4-F401-4BCB-900C-F5D2077A9126}" type="slidenum">
              <a:rPr lang="ru-RU" smtClean="0"/>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AB93A257-76F1-4897-B867-25A4291A741B}" type="datetimeFigureOut">
              <a:rPr lang="uk-UA" smtClean="0"/>
              <a:pPr/>
              <a:t>14.11.2017</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29" name="Номер слайда 28"/>
          <p:cNvSpPr>
            <a:spLocks noGrp="1"/>
          </p:cNvSpPr>
          <p:nvPr>
            <p:ph type="sldNum" sz="quarter" idx="12"/>
          </p:nvPr>
        </p:nvSpPr>
        <p:spPr/>
        <p:txBody>
          <a:bodyPr/>
          <a:lstStyle/>
          <a:p>
            <a:fld id="{4BB9A2C9-3053-4B64-AED0-2D7D0F6200E7}" type="slidenum">
              <a:rPr lang="uk-UA" smtClean="0"/>
              <a:pPr/>
              <a:t>‹#›</a:t>
            </a:fld>
            <a:endParaRPr lang="uk-UA"/>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93A257-76F1-4897-B867-25A4291A741B}" type="datetimeFigureOut">
              <a:rPr lang="uk-UA" smtClean="0"/>
              <a:pPr/>
              <a:t>14.11.2017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BB9A2C9-3053-4B64-AED0-2D7D0F6200E7}"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93A257-76F1-4897-B867-25A4291A741B}" type="datetimeFigureOut">
              <a:rPr lang="uk-UA" smtClean="0"/>
              <a:pPr/>
              <a:t>14.11.2017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BB9A2C9-3053-4B64-AED0-2D7D0F6200E7}"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93A257-76F1-4897-B867-25A4291A741B}" type="datetimeFigureOut">
              <a:rPr lang="uk-UA" smtClean="0"/>
              <a:pPr/>
              <a:t>14.11.2017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BB9A2C9-3053-4B64-AED0-2D7D0F6200E7}"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B93A257-76F1-4897-B867-25A4291A741B}" type="datetimeFigureOut">
              <a:rPr lang="uk-UA" smtClean="0"/>
              <a:pPr/>
              <a:t>14.11.2017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7924800" y="6416675"/>
            <a:ext cx="762000" cy="365125"/>
          </a:xfrm>
        </p:spPr>
        <p:txBody>
          <a:bodyPr/>
          <a:lstStyle/>
          <a:p>
            <a:fld id="{4BB9A2C9-3053-4B64-AED0-2D7D0F6200E7}"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B93A257-76F1-4897-B867-25A4291A741B}" type="datetimeFigureOut">
              <a:rPr lang="uk-UA" smtClean="0"/>
              <a:pPr/>
              <a:t>14.11.2017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BB9A2C9-3053-4B64-AED0-2D7D0F6200E7}"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B93A257-76F1-4897-B867-25A4291A741B}" type="datetimeFigureOut">
              <a:rPr lang="uk-UA" smtClean="0"/>
              <a:pPr/>
              <a:t>14.11.2017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BB9A2C9-3053-4B64-AED0-2D7D0F6200E7}"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B93A257-76F1-4897-B867-25A4291A741B}" type="datetimeFigureOut">
              <a:rPr lang="uk-UA" smtClean="0"/>
              <a:pPr/>
              <a:t>14.11.2017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BB9A2C9-3053-4B64-AED0-2D7D0F6200E7}"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93A257-76F1-4897-B867-25A4291A741B}" type="datetimeFigureOut">
              <a:rPr lang="uk-UA" smtClean="0"/>
              <a:pPr/>
              <a:t>14.11.2017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BB9A2C9-3053-4B64-AED0-2D7D0F6200E7}"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B93A257-76F1-4897-B867-25A4291A741B}" type="datetimeFigureOut">
              <a:rPr lang="uk-UA" smtClean="0"/>
              <a:pPr/>
              <a:t>14.11.2017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BB9A2C9-3053-4B64-AED0-2D7D0F6200E7}"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B93A257-76F1-4897-B867-25A4291A741B}" type="datetimeFigureOut">
              <a:rPr lang="uk-UA" smtClean="0"/>
              <a:pPr/>
              <a:t>14.11.2017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BB9A2C9-3053-4B64-AED0-2D7D0F6200E7}"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B93A257-76F1-4897-B867-25A4291A741B}" type="datetimeFigureOut">
              <a:rPr lang="uk-UA" smtClean="0"/>
              <a:pPr/>
              <a:t>14.11.2017</a:t>
            </a:fld>
            <a:endParaRPr lang="uk-UA"/>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uk-UA"/>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BB9A2C9-3053-4B64-AED0-2D7D0F6200E7}"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2286016"/>
          </a:xfrm>
        </p:spPr>
        <p:txBody>
          <a:bodyPr/>
          <a:lstStyle/>
          <a:p>
            <a:r>
              <a:rPr lang="uk-UA" sz="6000" i="1" dirty="0" smtClean="0">
                <a:solidFill>
                  <a:schemeClr val="accent5">
                    <a:lumMod val="50000"/>
                  </a:schemeClr>
                </a:solidFill>
              </a:rPr>
              <a:t>Толерантність</a:t>
            </a:r>
            <a:endParaRPr lang="uk-UA" sz="6000" i="1" dirty="0">
              <a:solidFill>
                <a:schemeClr val="accent5">
                  <a:lumMod val="50000"/>
                </a:schemeClr>
              </a:solidFill>
            </a:endParaRPr>
          </a:p>
        </p:txBody>
      </p:sp>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85720" y="1928802"/>
            <a:ext cx="5929354" cy="3284984"/>
          </a:xfrm>
          <a:prstGeom prst="rect">
            <a:avLst/>
          </a:prstGeom>
        </p:spPr>
      </p:pic>
    </p:spTree>
    <p:extLst>
      <p:ext uri="{BB962C8B-B14F-4D97-AF65-F5344CB8AC3E}">
        <p14:creationId xmlns="" xmlns:p14="http://schemas.microsoft.com/office/powerpoint/2010/main" val="17668266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34433" y="141725"/>
            <a:ext cx="6675134" cy="6574550"/>
          </a:xfrm>
          <a:prstGeom prst="rect">
            <a:avLst/>
          </a:prstGeom>
        </p:spPr>
      </p:pic>
    </p:spTree>
    <p:extLst>
      <p:ext uri="{BB962C8B-B14F-4D97-AF65-F5344CB8AC3E}">
        <p14:creationId xmlns="" xmlns:p14="http://schemas.microsoft.com/office/powerpoint/2010/main" val="987901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71538" y="285728"/>
            <a:ext cx="7086600" cy="1071570"/>
          </a:xfrm>
        </p:spPr>
        <p:txBody>
          <a:bodyPr>
            <a:normAutofit fontScale="90000"/>
          </a:bodyPr>
          <a:lstStyle/>
          <a:p>
            <a:pPr algn="ctr"/>
            <a:r>
              <a:rPr lang="uk-UA" sz="3600" dirty="0" smtClean="0">
                <a:solidFill>
                  <a:schemeClr val="accent3">
                    <a:lumMod val="60000"/>
                    <a:lumOff val="40000"/>
                  </a:schemeClr>
                </a:solidFill>
              </a:rPr>
              <a:t>Толерантність і закони суспільства</a:t>
            </a:r>
            <a:endParaRPr lang="en-US" sz="2000" dirty="0">
              <a:solidFill>
                <a:schemeClr val="accent3">
                  <a:lumMod val="60000"/>
                  <a:lumOff val="40000"/>
                </a:schemeClr>
              </a:solidFill>
            </a:endParaRPr>
          </a:p>
        </p:txBody>
      </p:sp>
      <p:sp>
        <p:nvSpPr>
          <p:cNvPr id="19" name="Нижний колонтитул 3"/>
          <p:cNvSpPr>
            <a:spLocks noGrp="1"/>
          </p:cNvSpPr>
          <p:nvPr>
            <p:ph type="ftr" sz="quarter" idx="11"/>
          </p:nvPr>
        </p:nvSpPr>
        <p:spPr/>
        <p:txBody>
          <a:bodyPr/>
          <a:lstStyle/>
          <a:p>
            <a:r>
              <a:rPr lang="en-US"/>
              <a:t>www.themegallery.com</a:t>
            </a:r>
          </a:p>
        </p:txBody>
      </p:sp>
      <p:sp>
        <p:nvSpPr>
          <p:cNvPr id="43011" name="AutoShape 3"/>
          <p:cNvSpPr>
            <a:spLocks noChangeArrowheads="1"/>
          </p:cNvSpPr>
          <p:nvPr/>
        </p:nvSpPr>
        <p:spPr bwMode="auto">
          <a:xfrm>
            <a:off x="5562600" y="3505200"/>
            <a:ext cx="2938490" cy="2667000"/>
          </a:xfrm>
          <a:prstGeom prst="roundRect">
            <a:avLst>
              <a:gd name="adj" fmla="val 16667"/>
            </a:avLst>
          </a:prstGeom>
          <a:noFill/>
          <a:ln w="38100">
            <a:solidFill>
              <a:schemeClr val="bg2"/>
            </a:solidFill>
            <a:round/>
            <a:headEnd/>
            <a:tailEnd/>
          </a:ln>
          <a:effectLst/>
        </p:spPr>
        <p:txBody>
          <a:bodyPr wrap="none" anchor="ctr"/>
          <a:lstStyle/>
          <a:p>
            <a:pPr algn="ctr" eaLnBrk="0" hangingPunct="0"/>
            <a:endParaRPr lang="ru-RU">
              <a:latin typeface="Verdana" pitchFamily="34" charset="0"/>
            </a:endParaRPr>
          </a:p>
        </p:txBody>
      </p:sp>
      <p:sp>
        <p:nvSpPr>
          <p:cNvPr id="43013" name="AutoShape 5"/>
          <p:cNvSpPr>
            <a:spLocks noChangeArrowheads="1"/>
          </p:cNvSpPr>
          <p:nvPr/>
        </p:nvSpPr>
        <p:spPr bwMode="auto">
          <a:xfrm>
            <a:off x="642910" y="3505200"/>
            <a:ext cx="2786090" cy="2667000"/>
          </a:xfrm>
          <a:prstGeom prst="roundRect">
            <a:avLst>
              <a:gd name="adj" fmla="val 16667"/>
            </a:avLst>
          </a:prstGeom>
          <a:noFill/>
          <a:ln w="38100">
            <a:solidFill>
              <a:schemeClr val="bg2"/>
            </a:solidFill>
            <a:round/>
            <a:headEnd/>
            <a:tailEnd/>
          </a:ln>
          <a:effectLst/>
        </p:spPr>
        <p:txBody>
          <a:bodyPr wrap="none" anchor="ctr"/>
          <a:lstStyle/>
          <a:p>
            <a:pPr algn="ctr" eaLnBrk="0" hangingPunct="0"/>
            <a:endParaRPr lang="ru-RU">
              <a:latin typeface="Verdana" pitchFamily="34" charset="0"/>
            </a:endParaRPr>
          </a:p>
        </p:txBody>
      </p:sp>
      <p:sp>
        <p:nvSpPr>
          <p:cNvPr id="43014" name="Text Box 6"/>
          <p:cNvSpPr txBox="1">
            <a:spLocks noChangeArrowheads="1"/>
          </p:cNvSpPr>
          <p:nvPr/>
        </p:nvSpPr>
        <p:spPr bwMode="auto">
          <a:xfrm>
            <a:off x="714348" y="3705225"/>
            <a:ext cx="2643206" cy="2492990"/>
          </a:xfrm>
          <a:prstGeom prst="rect">
            <a:avLst/>
          </a:prstGeom>
          <a:noFill/>
          <a:ln w="9525">
            <a:noFill/>
            <a:miter lim="800000"/>
            <a:headEnd/>
            <a:tailEnd/>
          </a:ln>
          <a:effectLst/>
        </p:spPr>
        <p:txBody>
          <a:bodyPr wrap="square">
            <a:spAutoFit/>
          </a:bodyPr>
          <a:lstStyle/>
          <a:p>
            <a:pPr algn="just" eaLnBrk="0" hangingPunct="0"/>
            <a:r>
              <a:rPr lang="uk-UA" sz="1600" b="1" dirty="0" smtClean="0">
                <a:solidFill>
                  <a:srgbClr val="000000"/>
                </a:solidFill>
              </a:rPr>
              <a:t>   Всі люди народилися вільними і рівними за своєю гідністю та правами. Вони наділені розумом і совістю та повинні діяти один стосовно одного в дусі братерства.</a:t>
            </a:r>
          </a:p>
          <a:p>
            <a:pPr algn="r" eaLnBrk="0" hangingPunct="0"/>
            <a:r>
              <a:rPr lang="uk-UA" sz="1400" i="1" dirty="0">
                <a:solidFill>
                  <a:srgbClr val="000000"/>
                </a:solidFill>
              </a:rPr>
              <a:t> </a:t>
            </a:r>
            <a:r>
              <a:rPr lang="uk-UA" sz="1400" i="1" dirty="0" smtClean="0">
                <a:solidFill>
                  <a:srgbClr val="000000"/>
                </a:solidFill>
              </a:rPr>
              <a:t>      Декларація прав людини,       1948, стаття 1</a:t>
            </a:r>
            <a:endParaRPr lang="en-US" sz="1400" i="1" dirty="0">
              <a:solidFill>
                <a:srgbClr val="000000"/>
              </a:solidFill>
            </a:endParaRPr>
          </a:p>
        </p:txBody>
      </p:sp>
      <p:sp>
        <p:nvSpPr>
          <p:cNvPr id="43016" name="Freeform 8"/>
          <p:cNvSpPr>
            <a:spLocks/>
          </p:cNvSpPr>
          <p:nvPr/>
        </p:nvSpPr>
        <p:spPr bwMode="gray">
          <a:xfrm>
            <a:off x="3222625" y="3408363"/>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ru-RU"/>
          </a:p>
        </p:txBody>
      </p:sp>
      <p:sp>
        <p:nvSpPr>
          <p:cNvPr id="43017" name="AutoShape 9"/>
          <p:cNvSpPr>
            <a:spLocks noChangeAspect="1" noChangeArrowheads="1" noTextEdit="1"/>
          </p:cNvSpPr>
          <p:nvPr/>
        </p:nvSpPr>
        <p:spPr bwMode="gray">
          <a:xfrm flipH="1">
            <a:off x="4868863" y="3405188"/>
            <a:ext cx="909637" cy="1244600"/>
          </a:xfrm>
          <a:prstGeom prst="rect">
            <a:avLst/>
          </a:prstGeom>
          <a:noFill/>
          <a:ln w="9525">
            <a:noFill/>
            <a:miter lim="800000"/>
            <a:headEnd/>
            <a:tailEnd/>
          </a:ln>
        </p:spPr>
        <p:txBody>
          <a:bodyPr/>
          <a:lstStyle/>
          <a:p>
            <a:endParaRPr lang="ru-RU"/>
          </a:p>
        </p:txBody>
      </p:sp>
      <p:sp>
        <p:nvSpPr>
          <p:cNvPr id="43018" name="Freeform 10"/>
          <p:cNvSpPr>
            <a:spLocks/>
          </p:cNvSpPr>
          <p:nvPr/>
        </p:nvSpPr>
        <p:spPr bwMode="gray">
          <a:xfrm flipH="1">
            <a:off x="4875213" y="3408363"/>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ru-RU"/>
          </a:p>
        </p:txBody>
      </p:sp>
      <p:grpSp>
        <p:nvGrpSpPr>
          <p:cNvPr id="2" name="Group 11"/>
          <p:cNvGrpSpPr>
            <a:grpSpLocks/>
          </p:cNvGrpSpPr>
          <p:nvPr/>
        </p:nvGrpSpPr>
        <p:grpSpPr bwMode="auto">
          <a:xfrm>
            <a:off x="3048000" y="1781175"/>
            <a:ext cx="2998788" cy="1601788"/>
            <a:chOff x="1997" y="1314"/>
            <a:chExt cx="1889" cy="1009"/>
          </a:xfrm>
        </p:grpSpPr>
        <p:grpSp>
          <p:nvGrpSpPr>
            <p:cNvPr id="3"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endParaRPr lang="ru-RU"/>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endParaRPr lang="ru-RU"/>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endParaRPr lang="ru-RU"/>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endParaRPr lang="ru-RU"/>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endParaRPr lang="ru-RU"/>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endParaRPr lang="ru-RU"/>
            </a:p>
          </p:txBody>
        </p:sp>
      </p:grpSp>
      <p:sp>
        <p:nvSpPr>
          <p:cNvPr id="43030" name="Text Box 22"/>
          <p:cNvSpPr txBox="1">
            <a:spLocks noChangeArrowheads="1"/>
          </p:cNvSpPr>
          <p:nvPr/>
        </p:nvSpPr>
        <p:spPr bwMode="auto">
          <a:xfrm>
            <a:off x="5715000" y="3733800"/>
            <a:ext cx="2643214" cy="2154436"/>
          </a:xfrm>
          <a:prstGeom prst="rect">
            <a:avLst/>
          </a:prstGeom>
          <a:noFill/>
          <a:ln w="9525">
            <a:noFill/>
            <a:miter lim="800000"/>
            <a:headEnd/>
            <a:tailEnd/>
          </a:ln>
          <a:effectLst/>
        </p:spPr>
        <p:txBody>
          <a:bodyPr wrap="square">
            <a:spAutoFit/>
          </a:bodyPr>
          <a:lstStyle/>
          <a:p>
            <a:pPr algn="just" eaLnBrk="0" hangingPunct="0"/>
            <a:r>
              <a:rPr lang="uk-UA" sz="1600" b="1" dirty="0" smtClean="0">
                <a:solidFill>
                  <a:srgbClr val="000000"/>
                </a:solidFill>
              </a:rPr>
              <a:t>  Кожному гарантується право на свободу думки і слова, на вільне вираження </a:t>
            </a:r>
            <a:r>
              <a:rPr lang="en-US" sz="1400" b="1" dirty="0" smtClean="0">
                <a:solidFill>
                  <a:srgbClr val="000000"/>
                </a:solidFill>
              </a:rPr>
              <a:t>.</a:t>
            </a:r>
            <a:r>
              <a:rPr lang="uk-UA" sz="1400" b="1" dirty="0" smtClean="0">
                <a:solidFill>
                  <a:srgbClr val="000000"/>
                </a:solidFill>
              </a:rPr>
              <a:t>своїх поглядів і переконань</a:t>
            </a:r>
            <a:r>
              <a:rPr lang="uk-UA" sz="1400" dirty="0" smtClean="0">
                <a:solidFill>
                  <a:srgbClr val="000000"/>
                </a:solidFill>
              </a:rPr>
              <a:t>.</a:t>
            </a:r>
          </a:p>
          <a:p>
            <a:pPr algn="just" eaLnBrk="0" hangingPunct="0"/>
            <a:endParaRPr lang="uk-UA" sz="1400" dirty="0" smtClean="0">
              <a:solidFill>
                <a:srgbClr val="000000"/>
              </a:solidFill>
            </a:endParaRPr>
          </a:p>
          <a:p>
            <a:pPr algn="r" eaLnBrk="0" hangingPunct="0"/>
            <a:r>
              <a:rPr lang="uk-UA" sz="1400" i="1" dirty="0" smtClean="0">
                <a:solidFill>
                  <a:srgbClr val="000000"/>
                </a:solidFill>
              </a:rPr>
              <a:t>Конституція України</a:t>
            </a:r>
          </a:p>
          <a:p>
            <a:pPr algn="r" eaLnBrk="0" hangingPunct="0"/>
            <a:r>
              <a:rPr lang="uk-UA" sz="1400" i="1" dirty="0" smtClean="0">
                <a:solidFill>
                  <a:srgbClr val="000000"/>
                </a:solidFill>
              </a:rPr>
              <a:t>Стаття 34</a:t>
            </a:r>
          </a:p>
          <a:p>
            <a:pPr eaLnBrk="0" hangingPunct="0"/>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uk-UA" dirty="0" smtClean="0"/>
              <a:t>Лінгвістичний екскурс</a:t>
            </a:r>
            <a:endParaRPr lang="en-US" dirty="0"/>
          </a:p>
        </p:txBody>
      </p:sp>
      <p:sp>
        <p:nvSpPr>
          <p:cNvPr id="35" name="Нижний колонтитул 2"/>
          <p:cNvSpPr>
            <a:spLocks noGrp="1"/>
          </p:cNvSpPr>
          <p:nvPr>
            <p:ph type="ftr" sz="quarter" idx="11"/>
          </p:nvPr>
        </p:nvSpPr>
        <p:spPr/>
        <p:txBody>
          <a:bodyPr/>
          <a:lstStyle/>
          <a:p>
            <a:r>
              <a:rPr lang="en-US"/>
              <a:t>www.themegallery.com</a:t>
            </a:r>
          </a:p>
        </p:txBody>
      </p:sp>
      <p:sp>
        <p:nvSpPr>
          <p:cNvPr id="86019" name="AutoShape 3"/>
          <p:cNvSpPr>
            <a:spLocks noChangeArrowheads="1"/>
          </p:cNvSpPr>
          <p:nvPr/>
        </p:nvSpPr>
        <p:spPr bwMode="auto">
          <a:xfrm>
            <a:off x="6303963" y="3586163"/>
            <a:ext cx="1620837" cy="2738437"/>
          </a:xfrm>
          <a:prstGeom prst="roundRect">
            <a:avLst>
              <a:gd name="adj" fmla="val 13745"/>
            </a:avLst>
          </a:prstGeom>
          <a:noFill/>
          <a:ln w="38100">
            <a:solidFill>
              <a:schemeClr val="bg2"/>
            </a:solidFill>
            <a:round/>
            <a:headEnd/>
            <a:tailEnd/>
          </a:ln>
          <a:effectLst/>
        </p:spPr>
        <p:txBody>
          <a:bodyPr wrap="none" anchor="ctr"/>
          <a:lstStyle/>
          <a:p>
            <a:endParaRPr lang="ru-RU"/>
          </a:p>
        </p:txBody>
      </p:sp>
      <p:sp>
        <p:nvSpPr>
          <p:cNvPr id="86020" name="AutoShape 4"/>
          <p:cNvSpPr>
            <a:spLocks noChangeArrowheads="1"/>
          </p:cNvSpPr>
          <p:nvPr/>
        </p:nvSpPr>
        <p:spPr bwMode="auto">
          <a:xfrm>
            <a:off x="4608513" y="3586163"/>
            <a:ext cx="1611312" cy="2738437"/>
          </a:xfrm>
          <a:prstGeom prst="roundRect">
            <a:avLst>
              <a:gd name="adj" fmla="val 13745"/>
            </a:avLst>
          </a:prstGeom>
          <a:noFill/>
          <a:ln w="38100">
            <a:solidFill>
              <a:schemeClr val="bg2"/>
            </a:solidFill>
            <a:round/>
            <a:headEnd/>
            <a:tailEnd/>
          </a:ln>
          <a:effectLst/>
        </p:spPr>
        <p:txBody>
          <a:bodyPr wrap="none" anchor="ctr"/>
          <a:lstStyle/>
          <a:p>
            <a:endParaRPr lang="ru-RU"/>
          </a:p>
        </p:txBody>
      </p:sp>
      <p:sp>
        <p:nvSpPr>
          <p:cNvPr id="86021" name="AutoShape 5"/>
          <p:cNvSpPr>
            <a:spLocks noChangeArrowheads="1"/>
          </p:cNvSpPr>
          <p:nvPr/>
        </p:nvSpPr>
        <p:spPr bwMode="auto">
          <a:xfrm>
            <a:off x="2925763" y="3586163"/>
            <a:ext cx="1563687" cy="2738437"/>
          </a:xfrm>
          <a:prstGeom prst="roundRect">
            <a:avLst>
              <a:gd name="adj" fmla="val 13745"/>
            </a:avLst>
          </a:prstGeom>
          <a:noFill/>
          <a:ln w="38100">
            <a:solidFill>
              <a:schemeClr val="bg2"/>
            </a:solidFill>
            <a:round/>
            <a:headEnd/>
            <a:tailEnd/>
          </a:ln>
          <a:effectLst/>
        </p:spPr>
        <p:txBody>
          <a:bodyPr wrap="none" anchor="ctr"/>
          <a:lstStyle/>
          <a:p>
            <a:endParaRPr lang="ru-RU"/>
          </a:p>
        </p:txBody>
      </p:sp>
      <p:sp>
        <p:nvSpPr>
          <p:cNvPr id="86022" name="AutoShape 6"/>
          <p:cNvSpPr>
            <a:spLocks noChangeArrowheads="1"/>
          </p:cNvSpPr>
          <p:nvPr/>
        </p:nvSpPr>
        <p:spPr bwMode="auto">
          <a:xfrm>
            <a:off x="1219200" y="3586163"/>
            <a:ext cx="1620838" cy="2738437"/>
          </a:xfrm>
          <a:prstGeom prst="roundRect">
            <a:avLst>
              <a:gd name="adj" fmla="val 13745"/>
            </a:avLst>
          </a:prstGeom>
          <a:noFill/>
          <a:ln w="38100">
            <a:solidFill>
              <a:schemeClr val="bg2"/>
            </a:solidFill>
            <a:round/>
            <a:headEnd/>
            <a:tailEnd/>
          </a:ln>
          <a:effectLst/>
        </p:spPr>
        <p:txBody>
          <a:bodyPr wrap="none" anchor="ctr"/>
          <a:lstStyle/>
          <a:p>
            <a:endParaRPr lang="ru-RU"/>
          </a:p>
        </p:txBody>
      </p:sp>
      <p:grpSp>
        <p:nvGrpSpPr>
          <p:cNvPr id="2" name="Group 7"/>
          <p:cNvGrpSpPr>
            <a:grpSpLocks/>
          </p:cNvGrpSpPr>
          <p:nvPr/>
        </p:nvGrpSpPr>
        <p:grpSpPr bwMode="auto">
          <a:xfrm>
            <a:off x="1439863" y="2209800"/>
            <a:ext cx="5895975" cy="936625"/>
            <a:chOff x="624" y="1152"/>
            <a:chExt cx="4080" cy="720"/>
          </a:xfrm>
        </p:grpSpPr>
        <p:sp>
          <p:nvSpPr>
            <p:cNvPr id="86024"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ru-RU"/>
            </a:p>
          </p:txBody>
        </p:sp>
        <p:grpSp>
          <p:nvGrpSpPr>
            <p:cNvPr id="3" name="Group 9"/>
            <p:cNvGrpSpPr>
              <a:grpSpLocks/>
            </p:cNvGrpSpPr>
            <p:nvPr/>
          </p:nvGrpSpPr>
          <p:grpSpPr bwMode="auto">
            <a:xfrm>
              <a:off x="1296" y="1296"/>
              <a:ext cx="624" cy="96"/>
              <a:chOff x="2003" y="3439"/>
              <a:chExt cx="468" cy="244"/>
            </a:xfrm>
          </p:grpSpPr>
          <p:sp>
            <p:nvSpPr>
              <p:cNvPr id="86026" name="Oval 10"/>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86027" name="Rectangle 11"/>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86028" name="Oval 12"/>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86029" name="Oval 13"/>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86030" name="Rectangle 14"/>
            <p:cNvSpPr>
              <a:spLocks noChangeArrowheads="1"/>
            </p:cNvSpPr>
            <p:nvPr/>
          </p:nvSpPr>
          <p:spPr bwMode="gray">
            <a:xfrm rot="3419336">
              <a:off x="1776"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ru-RU"/>
            </a:p>
          </p:txBody>
        </p:sp>
        <p:grpSp>
          <p:nvGrpSpPr>
            <p:cNvPr id="4" name="Group 15"/>
            <p:cNvGrpSpPr>
              <a:grpSpLocks/>
            </p:cNvGrpSpPr>
            <p:nvPr/>
          </p:nvGrpSpPr>
          <p:grpSpPr bwMode="auto">
            <a:xfrm>
              <a:off x="2448" y="1296"/>
              <a:ext cx="624" cy="96"/>
              <a:chOff x="2003" y="3439"/>
              <a:chExt cx="468" cy="244"/>
            </a:xfrm>
          </p:grpSpPr>
          <p:sp>
            <p:nvSpPr>
              <p:cNvPr id="86032" name="Oval 16"/>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86033" name="Rectangle 17"/>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86034" name="Oval 18"/>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86035" name="Oval 19"/>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86036" name="Rectangle 20"/>
            <p:cNvSpPr>
              <a:spLocks noChangeArrowheads="1"/>
            </p:cNvSpPr>
            <p:nvPr/>
          </p:nvSpPr>
          <p:spPr bwMode="gray">
            <a:xfrm rot="3419336">
              <a:off x="2880" y="1152"/>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ru-RU"/>
            </a:p>
          </p:txBody>
        </p:sp>
        <p:grpSp>
          <p:nvGrpSpPr>
            <p:cNvPr id="5" name="Group 21"/>
            <p:cNvGrpSpPr>
              <a:grpSpLocks/>
            </p:cNvGrpSpPr>
            <p:nvPr/>
          </p:nvGrpSpPr>
          <p:grpSpPr bwMode="auto">
            <a:xfrm>
              <a:off x="3600" y="1296"/>
              <a:ext cx="816" cy="96"/>
              <a:chOff x="2003" y="3439"/>
              <a:chExt cx="468" cy="244"/>
            </a:xfrm>
          </p:grpSpPr>
          <p:sp>
            <p:nvSpPr>
              <p:cNvPr id="86038" name="Oval 22"/>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ru-RU"/>
              </a:p>
            </p:txBody>
          </p:sp>
          <p:sp>
            <p:nvSpPr>
              <p:cNvPr id="86039" name="Rectangle 23"/>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ru-RU"/>
              </a:p>
            </p:txBody>
          </p:sp>
          <p:sp>
            <p:nvSpPr>
              <p:cNvPr id="86040" name="Oval 24"/>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ru-RU"/>
              </a:p>
            </p:txBody>
          </p:sp>
          <p:sp>
            <p:nvSpPr>
              <p:cNvPr id="86041" name="Oval 25"/>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ru-RU"/>
              </a:p>
            </p:txBody>
          </p:sp>
        </p:grpSp>
        <p:sp>
          <p:nvSpPr>
            <p:cNvPr id="86042" name="Rectangle 26"/>
            <p:cNvSpPr>
              <a:spLocks noChangeArrowheads="1"/>
            </p:cNvSpPr>
            <p:nvPr/>
          </p:nvSpPr>
          <p:spPr bwMode="gray">
            <a:xfrm rot="3419336">
              <a:off x="4032"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ru-RU"/>
            </a:p>
          </p:txBody>
        </p:sp>
      </p:grpSp>
      <p:sp>
        <p:nvSpPr>
          <p:cNvPr id="86043" name="Rectangle 27"/>
          <p:cNvSpPr>
            <a:spLocks noChangeArrowheads="1"/>
          </p:cNvSpPr>
          <p:nvPr/>
        </p:nvSpPr>
        <p:spPr bwMode="gray">
          <a:xfrm>
            <a:off x="1593850" y="2511425"/>
            <a:ext cx="782587" cy="369332"/>
          </a:xfrm>
          <a:prstGeom prst="rect">
            <a:avLst/>
          </a:prstGeom>
          <a:noFill/>
          <a:ln w="9525">
            <a:noFill/>
            <a:miter lim="800000"/>
            <a:headEnd/>
            <a:tailEnd/>
          </a:ln>
          <a:effectLst/>
        </p:spPr>
        <p:txBody>
          <a:bodyPr wrap="none">
            <a:spAutoFit/>
          </a:bodyPr>
          <a:lstStyle/>
          <a:p>
            <a:r>
              <a:rPr lang="uk-UA" dirty="0" smtClean="0">
                <a:solidFill>
                  <a:schemeClr val="accent2">
                    <a:lumMod val="60000"/>
                    <a:lumOff val="40000"/>
                  </a:schemeClr>
                </a:solidFill>
              </a:rPr>
              <a:t>АНГЛ</a:t>
            </a:r>
            <a:endParaRPr lang="en-US" dirty="0">
              <a:solidFill>
                <a:schemeClr val="accent2">
                  <a:lumMod val="60000"/>
                  <a:lumOff val="40000"/>
                </a:schemeClr>
              </a:solidFill>
            </a:endParaRPr>
          </a:p>
        </p:txBody>
      </p:sp>
      <p:sp>
        <p:nvSpPr>
          <p:cNvPr id="86044" name="Rectangle 28"/>
          <p:cNvSpPr>
            <a:spLocks noChangeArrowheads="1"/>
          </p:cNvSpPr>
          <p:nvPr/>
        </p:nvSpPr>
        <p:spPr bwMode="gray">
          <a:xfrm>
            <a:off x="3071802" y="2500306"/>
            <a:ext cx="1013419" cy="369332"/>
          </a:xfrm>
          <a:prstGeom prst="rect">
            <a:avLst/>
          </a:prstGeom>
          <a:noFill/>
          <a:ln w="9525">
            <a:noFill/>
            <a:miter lim="800000"/>
            <a:headEnd/>
            <a:tailEnd/>
          </a:ln>
          <a:effectLst/>
        </p:spPr>
        <p:txBody>
          <a:bodyPr wrap="none">
            <a:spAutoFit/>
          </a:bodyPr>
          <a:lstStyle/>
          <a:p>
            <a:r>
              <a:rPr lang="uk-UA" dirty="0" err="1" smtClean="0">
                <a:solidFill>
                  <a:schemeClr val="accent2">
                    <a:lumMod val="60000"/>
                    <a:lumOff val="40000"/>
                  </a:schemeClr>
                </a:solidFill>
              </a:rPr>
              <a:t>ФРАНЦ</a:t>
            </a:r>
            <a:endParaRPr lang="en-US" dirty="0">
              <a:solidFill>
                <a:schemeClr val="accent2">
                  <a:lumMod val="60000"/>
                  <a:lumOff val="40000"/>
                </a:schemeClr>
              </a:solidFill>
            </a:endParaRPr>
          </a:p>
        </p:txBody>
      </p:sp>
      <p:sp>
        <p:nvSpPr>
          <p:cNvPr id="86045" name="Rectangle 29"/>
          <p:cNvSpPr>
            <a:spLocks noChangeArrowheads="1"/>
          </p:cNvSpPr>
          <p:nvPr/>
        </p:nvSpPr>
        <p:spPr bwMode="gray">
          <a:xfrm>
            <a:off x="4835525" y="2511425"/>
            <a:ext cx="902811" cy="369332"/>
          </a:xfrm>
          <a:prstGeom prst="rect">
            <a:avLst/>
          </a:prstGeom>
          <a:noFill/>
          <a:ln w="9525">
            <a:noFill/>
            <a:miter lim="800000"/>
            <a:headEnd/>
            <a:tailEnd/>
          </a:ln>
          <a:effectLst/>
        </p:spPr>
        <p:txBody>
          <a:bodyPr wrap="none">
            <a:spAutoFit/>
          </a:bodyPr>
          <a:lstStyle/>
          <a:p>
            <a:r>
              <a:rPr lang="uk-UA" dirty="0" smtClean="0">
                <a:solidFill>
                  <a:schemeClr val="accent2">
                    <a:lumMod val="60000"/>
                    <a:lumOff val="40000"/>
                  </a:schemeClr>
                </a:solidFill>
              </a:rPr>
              <a:t>ІСПАН</a:t>
            </a:r>
            <a:endParaRPr lang="en-US" dirty="0">
              <a:solidFill>
                <a:schemeClr val="accent2">
                  <a:lumMod val="60000"/>
                  <a:lumOff val="40000"/>
                </a:schemeClr>
              </a:solidFill>
            </a:endParaRPr>
          </a:p>
        </p:txBody>
      </p:sp>
      <p:sp>
        <p:nvSpPr>
          <p:cNvPr id="86046" name="Rectangle 30"/>
          <p:cNvSpPr>
            <a:spLocks noChangeArrowheads="1"/>
          </p:cNvSpPr>
          <p:nvPr/>
        </p:nvSpPr>
        <p:spPr bwMode="gray">
          <a:xfrm>
            <a:off x="6357950" y="2500306"/>
            <a:ext cx="940001" cy="369332"/>
          </a:xfrm>
          <a:prstGeom prst="rect">
            <a:avLst/>
          </a:prstGeom>
          <a:noFill/>
          <a:ln w="9525">
            <a:noFill/>
            <a:miter lim="800000"/>
            <a:headEnd/>
            <a:tailEnd/>
          </a:ln>
          <a:effectLst/>
        </p:spPr>
        <p:txBody>
          <a:bodyPr wrap="none">
            <a:spAutoFit/>
          </a:bodyPr>
          <a:lstStyle/>
          <a:p>
            <a:r>
              <a:rPr lang="uk-UA" dirty="0" smtClean="0">
                <a:solidFill>
                  <a:schemeClr val="accent2">
                    <a:lumMod val="60000"/>
                    <a:lumOff val="40000"/>
                  </a:schemeClr>
                </a:solidFill>
              </a:rPr>
              <a:t>КИТАЙ</a:t>
            </a:r>
            <a:endParaRPr lang="en-US" dirty="0">
              <a:solidFill>
                <a:schemeClr val="accent2">
                  <a:lumMod val="60000"/>
                  <a:lumOff val="40000"/>
                </a:schemeClr>
              </a:solidFill>
            </a:endParaRPr>
          </a:p>
        </p:txBody>
      </p:sp>
      <p:sp>
        <p:nvSpPr>
          <p:cNvPr id="86047" name="Rectangle 31"/>
          <p:cNvSpPr>
            <a:spLocks noChangeArrowheads="1"/>
          </p:cNvSpPr>
          <p:nvPr/>
        </p:nvSpPr>
        <p:spPr bwMode="auto">
          <a:xfrm>
            <a:off x="1285852" y="3803650"/>
            <a:ext cx="1500198" cy="1754326"/>
          </a:xfrm>
          <a:prstGeom prst="rect">
            <a:avLst/>
          </a:prstGeom>
          <a:noFill/>
          <a:ln w="9525">
            <a:noFill/>
            <a:miter lim="800000"/>
            <a:headEnd/>
            <a:tailEnd/>
          </a:ln>
          <a:effectLst/>
        </p:spPr>
        <p:txBody>
          <a:bodyPr wrap="square">
            <a:spAutoFit/>
          </a:bodyPr>
          <a:lstStyle/>
          <a:p>
            <a:pPr algn="ctr"/>
            <a:r>
              <a:rPr lang="en-US" b="1" dirty="0" smtClean="0">
                <a:solidFill>
                  <a:schemeClr val="accent2">
                    <a:lumMod val="60000"/>
                    <a:lumOff val="40000"/>
                  </a:schemeClr>
                </a:solidFill>
              </a:rPr>
              <a:t>Tolerance</a:t>
            </a:r>
          </a:p>
          <a:p>
            <a:pPr algn="ctr"/>
            <a:endParaRPr lang="uk-UA" b="1" dirty="0" smtClean="0">
              <a:solidFill>
                <a:srgbClr val="C00000"/>
              </a:solidFill>
            </a:endParaRPr>
          </a:p>
          <a:p>
            <a:pPr algn="ctr"/>
            <a:r>
              <a:rPr lang="uk-UA" b="1" dirty="0" smtClean="0"/>
              <a:t>Готовність </a:t>
            </a:r>
          </a:p>
          <a:p>
            <a:pPr algn="ctr"/>
            <a:r>
              <a:rPr lang="uk-UA" b="1" dirty="0" smtClean="0"/>
              <a:t>бути </a:t>
            </a:r>
          </a:p>
          <a:p>
            <a:pPr algn="ctr"/>
            <a:r>
              <a:rPr lang="uk-UA" b="1" dirty="0"/>
              <a:t>т</a:t>
            </a:r>
            <a:r>
              <a:rPr lang="uk-UA" b="1" dirty="0" smtClean="0"/>
              <a:t>ерплячим до інших </a:t>
            </a:r>
            <a:endParaRPr lang="en-US" b="1" dirty="0"/>
          </a:p>
        </p:txBody>
      </p:sp>
      <p:sp>
        <p:nvSpPr>
          <p:cNvPr id="86048" name="Rectangle 32"/>
          <p:cNvSpPr>
            <a:spLocks noChangeArrowheads="1"/>
          </p:cNvSpPr>
          <p:nvPr/>
        </p:nvSpPr>
        <p:spPr bwMode="auto">
          <a:xfrm>
            <a:off x="2928926" y="3803650"/>
            <a:ext cx="1571636" cy="2585323"/>
          </a:xfrm>
          <a:prstGeom prst="rect">
            <a:avLst/>
          </a:prstGeom>
          <a:noFill/>
          <a:ln w="9525">
            <a:noFill/>
            <a:miter lim="800000"/>
            <a:headEnd/>
            <a:tailEnd/>
          </a:ln>
          <a:effectLst/>
        </p:spPr>
        <p:txBody>
          <a:bodyPr wrap="square">
            <a:spAutoFit/>
          </a:bodyPr>
          <a:lstStyle/>
          <a:p>
            <a:pPr algn="ctr"/>
            <a:r>
              <a:rPr lang="en-US" b="1" dirty="0" smtClean="0">
                <a:solidFill>
                  <a:schemeClr val="accent2">
                    <a:lumMod val="60000"/>
                    <a:lumOff val="40000"/>
                  </a:schemeClr>
                </a:solidFill>
              </a:rPr>
              <a:t>Tolerance</a:t>
            </a:r>
          </a:p>
          <a:p>
            <a:pPr algn="ctr"/>
            <a:endParaRPr lang="en-US" b="1" dirty="0">
              <a:solidFill>
                <a:srgbClr val="C00000"/>
              </a:solidFill>
            </a:endParaRPr>
          </a:p>
          <a:p>
            <a:pPr algn="ctr"/>
            <a:r>
              <a:rPr lang="uk-UA" b="1" dirty="0"/>
              <a:t>Л</a:t>
            </a:r>
            <a:r>
              <a:rPr lang="uk-UA" b="1" dirty="0" smtClean="0"/>
              <a:t>юдина визнає, що інші можуть діяти інакше, ніж вона</a:t>
            </a:r>
            <a:endParaRPr lang="en-US" b="1" dirty="0"/>
          </a:p>
        </p:txBody>
      </p:sp>
      <p:sp>
        <p:nvSpPr>
          <p:cNvPr id="86049" name="Rectangle 33"/>
          <p:cNvSpPr>
            <a:spLocks noChangeArrowheads="1"/>
          </p:cNvSpPr>
          <p:nvPr/>
        </p:nvSpPr>
        <p:spPr bwMode="auto">
          <a:xfrm>
            <a:off x="4643438" y="3803650"/>
            <a:ext cx="1571636" cy="2031325"/>
          </a:xfrm>
          <a:prstGeom prst="rect">
            <a:avLst/>
          </a:prstGeom>
          <a:noFill/>
          <a:ln w="9525">
            <a:noFill/>
            <a:miter lim="800000"/>
            <a:headEnd/>
            <a:tailEnd/>
          </a:ln>
          <a:effectLst/>
        </p:spPr>
        <p:txBody>
          <a:bodyPr wrap="square">
            <a:spAutoFit/>
          </a:bodyPr>
          <a:lstStyle/>
          <a:p>
            <a:r>
              <a:rPr lang="en-US" b="1" dirty="0" err="1" smtClean="0">
                <a:solidFill>
                  <a:schemeClr val="accent2">
                    <a:lumMod val="60000"/>
                    <a:lumOff val="40000"/>
                  </a:schemeClr>
                </a:solidFill>
              </a:rPr>
              <a:t>Tolerancia</a:t>
            </a:r>
            <a:r>
              <a:rPr lang="en-US" b="1" dirty="0" smtClean="0">
                <a:solidFill>
                  <a:schemeClr val="accent2">
                    <a:lumMod val="60000"/>
                    <a:lumOff val="40000"/>
                  </a:schemeClr>
                </a:solidFill>
              </a:rPr>
              <a:t> </a:t>
            </a:r>
          </a:p>
          <a:p>
            <a:endParaRPr lang="en-US" b="1" dirty="0">
              <a:solidFill>
                <a:srgbClr val="C00000"/>
              </a:solidFill>
            </a:endParaRPr>
          </a:p>
          <a:p>
            <a:pPr algn="ctr"/>
            <a:r>
              <a:rPr lang="uk-UA" b="1" dirty="0" smtClean="0"/>
              <a:t>Здатність визнавати відмінність від власних думок, ідей</a:t>
            </a:r>
            <a:endParaRPr lang="en-US" b="1" dirty="0"/>
          </a:p>
        </p:txBody>
      </p:sp>
      <p:sp>
        <p:nvSpPr>
          <p:cNvPr id="86050" name="Rectangle 34"/>
          <p:cNvSpPr>
            <a:spLocks noChangeArrowheads="1"/>
          </p:cNvSpPr>
          <p:nvPr/>
        </p:nvSpPr>
        <p:spPr bwMode="auto">
          <a:xfrm>
            <a:off x="6357950" y="3803650"/>
            <a:ext cx="1500198" cy="2308324"/>
          </a:xfrm>
          <a:prstGeom prst="rect">
            <a:avLst/>
          </a:prstGeom>
          <a:noFill/>
          <a:ln w="9525">
            <a:noFill/>
            <a:miter lim="800000"/>
            <a:headEnd/>
            <a:tailEnd/>
          </a:ln>
          <a:effectLst/>
        </p:spPr>
        <p:txBody>
          <a:bodyPr wrap="square">
            <a:spAutoFit/>
          </a:bodyPr>
          <a:lstStyle/>
          <a:p>
            <a:pPr algn="ctr"/>
            <a:r>
              <a:rPr lang="en-US" b="1" dirty="0" err="1" smtClean="0">
                <a:solidFill>
                  <a:schemeClr val="accent2">
                    <a:lumMod val="60000"/>
                    <a:lumOff val="40000"/>
                  </a:schemeClr>
                </a:solidFill>
              </a:rPr>
              <a:t>Kuan</a:t>
            </a:r>
            <a:r>
              <a:rPr lang="en-US" b="1" dirty="0" smtClean="0">
                <a:solidFill>
                  <a:schemeClr val="accent2">
                    <a:lumMod val="60000"/>
                    <a:lumOff val="40000"/>
                  </a:schemeClr>
                </a:solidFill>
              </a:rPr>
              <a:t> </a:t>
            </a:r>
            <a:r>
              <a:rPr lang="en-US" b="1" dirty="0" err="1" smtClean="0">
                <a:solidFill>
                  <a:schemeClr val="accent2">
                    <a:lumMod val="60000"/>
                    <a:lumOff val="40000"/>
                  </a:schemeClr>
                </a:solidFill>
              </a:rPr>
              <a:t>rong</a:t>
            </a:r>
            <a:r>
              <a:rPr lang="en-US" b="1" dirty="0" smtClean="0">
                <a:solidFill>
                  <a:schemeClr val="accent2">
                    <a:lumMod val="60000"/>
                    <a:lumOff val="40000"/>
                  </a:schemeClr>
                </a:solidFill>
              </a:rPr>
              <a:t> </a:t>
            </a:r>
          </a:p>
          <a:p>
            <a:pPr algn="ctr"/>
            <a:endParaRPr lang="en-US" b="1" dirty="0">
              <a:solidFill>
                <a:srgbClr val="C00000"/>
              </a:solidFill>
            </a:endParaRPr>
          </a:p>
          <a:p>
            <a:pPr algn="ctr"/>
            <a:r>
              <a:rPr lang="uk-UA" b="1" dirty="0" smtClean="0"/>
              <a:t>Дозволяти, приймати, бути </a:t>
            </a:r>
            <a:r>
              <a:rPr lang="uk-UA" b="1" dirty="0" err="1" smtClean="0"/>
              <a:t>милосерд-ним</a:t>
            </a:r>
            <a:r>
              <a:rPr lang="uk-UA" b="1" dirty="0" smtClean="0"/>
              <a:t> до інших </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214414" y="457200"/>
            <a:ext cx="6938986" cy="542908"/>
          </a:xfrm>
        </p:spPr>
        <p:txBody>
          <a:bodyPr>
            <a:normAutofit fontScale="90000"/>
          </a:bodyPr>
          <a:lstStyle/>
          <a:p>
            <a:r>
              <a:rPr lang="uk-UA" sz="3600" dirty="0" smtClean="0">
                <a:solidFill>
                  <a:schemeClr val="accent5">
                    <a:lumMod val="50000"/>
                  </a:schemeClr>
                </a:solidFill>
              </a:rPr>
              <a:t>ЩО ТАКЕ “ТОЛЕРАНТНІСТЬ”</a:t>
            </a:r>
            <a:endParaRPr lang="en-US" sz="2000" dirty="0">
              <a:solidFill>
                <a:schemeClr val="accent5">
                  <a:lumMod val="50000"/>
                </a:schemeClr>
              </a:solidFill>
            </a:endParaRPr>
          </a:p>
        </p:txBody>
      </p:sp>
      <p:sp>
        <p:nvSpPr>
          <p:cNvPr id="11" name="Нижний колонтитул 3"/>
          <p:cNvSpPr>
            <a:spLocks noGrp="1"/>
          </p:cNvSpPr>
          <p:nvPr>
            <p:ph type="ftr" sz="quarter" idx="11"/>
          </p:nvPr>
        </p:nvSpPr>
        <p:spPr/>
        <p:txBody>
          <a:bodyPr/>
          <a:lstStyle/>
          <a:p>
            <a:r>
              <a:rPr lang="en-US"/>
              <a:t>www.themegallery.com</a:t>
            </a:r>
          </a:p>
        </p:txBody>
      </p:sp>
      <p:sp>
        <p:nvSpPr>
          <p:cNvPr id="79875" name="AutoShape 3"/>
          <p:cNvSpPr>
            <a:spLocks noChangeArrowheads="1"/>
          </p:cNvSpPr>
          <p:nvPr/>
        </p:nvSpPr>
        <p:spPr bwMode="gray">
          <a:xfrm>
            <a:off x="285720" y="1857364"/>
            <a:ext cx="3833813" cy="38338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hlink">
                  <a:gamma/>
                  <a:tint val="60784"/>
                  <a:invGamma/>
                  <a:alpha val="12000"/>
                </a:schemeClr>
              </a:gs>
              <a:gs pos="50000">
                <a:schemeClr val="hlink"/>
              </a:gs>
              <a:gs pos="100000">
                <a:schemeClr val="hlink">
                  <a:gamma/>
                  <a:tint val="60784"/>
                  <a:invGamma/>
                  <a:alpha val="12000"/>
                </a:schemeClr>
              </a:gs>
            </a:gsLst>
            <a:lin ang="2700000" scaled="1"/>
          </a:gradFill>
          <a:ln w="9525">
            <a:noFill/>
            <a:round/>
            <a:headEnd/>
            <a:tailEnd/>
          </a:ln>
          <a:effectLst/>
        </p:spPr>
        <p:txBody>
          <a:bodyPr wrap="none" anchor="ctr"/>
          <a:lstStyle/>
          <a:p>
            <a:endParaRPr lang="ru-RU"/>
          </a:p>
        </p:txBody>
      </p:sp>
      <p:sp>
        <p:nvSpPr>
          <p:cNvPr id="79876" name="Oval 4"/>
          <p:cNvSpPr>
            <a:spLocks noChangeArrowheads="1"/>
          </p:cNvSpPr>
          <p:nvPr/>
        </p:nvSpPr>
        <p:spPr bwMode="gray">
          <a:xfrm>
            <a:off x="571472" y="2143116"/>
            <a:ext cx="3200400" cy="3200400"/>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headEnd/>
            <a:tailEnd/>
          </a:ln>
          <a:effectLst/>
        </p:spPr>
        <p:txBody>
          <a:bodyPr wrap="none" anchor="ctr"/>
          <a:lstStyle/>
          <a:p>
            <a:endParaRPr lang="ru-RU"/>
          </a:p>
        </p:txBody>
      </p:sp>
      <p:sp>
        <p:nvSpPr>
          <p:cNvPr id="79877" name="AutoShape 5"/>
          <p:cNvSpPr>
            <a:spLocks noChangeArrowheads="1"/>
          </p:cNvSpPr>
          <p:nvPr/>
        </p:nvSpPr>
        <p:spPr bwMode="gray">
          <a:xfrm>
            <a:off x="3428992" y="2311401"/>
            <a:ext cx="5357849" cy="546095"/>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bg1"/>
            </a:solidFill>
            <a:round/>
            <a:headEnd/>
            <a:tailEnd/>
          </a:ln>
          <a:effectLst/>
        </p:spPr>
        <p:txBody>
          <a:bodyPr wrap="none" anchor="ctr"/>
          <a:lstStyle/>
          <a:p>
            <a:pPr algn="ctr" eaLnBrk="0" hangingPunct="0"/>
            <a:r>
              <a:rPr lang="uk-UA" b="1" dirty="0" smtClean="0">
                <a:solidFill>
                  <a:schemeClr val="accent5">
                    <a:lumMod val="50000"/>
                  </a:schemeClr>
                </a:solidFill>
              </a:rPr>
              <a:t>У перекладі з лат. означає “ терпіння ”</a:t>
            </a:r>
            <a:endParaRPr lang="en-US" b="1" dirty="0">
              <a:solidFill>
                <a:schemeClr val="accent5">
                  <a:lumMod val="50000"/>
                </a:schemeClr>
              </a:solidFill>
            </a:endParaRPr>
          </a:p>
        </p:txBody>
      </p:sp>
      <p:sp>
        <p:nvSpPr>
          <p:cNvPr id="79878" name="AutoShape 6"/>
          <p:cNvSpPr>
            <a:spLocks noChangeArrowheads="1"/>
          </p:cNvSpPr>
          <p:nvPr/>
        </p:nvSpPr>
        <p:spPr bwMode="gray">
          <a:xfrm>
            <a:off x="3714744" y="2973389"/>
            <a:ext cx="5143535" cy="598487"/>
          </a:xfrm>
          <a:prstGeom prst="roundRect">
            <a:avLst>
              <a:gd name="adj" fmla="val 50000"/>
            </a:avLst>
          </a:prstGeom>
          <a:gradFill rotWithShape="1">
            <a:gsLst>
              <a:gs pos="0">
                <a:schemeClr val="folHlink"/>
              </a:gs>
              <a:gs pos="100000">
                <a:schemeClr val="folHlink">
                  <a:gamma/>
                  <a:tint val="5882"/>
                  <a:invGamma/>
                </a:schemeClr>
              </a:gs>
            </a:gsLst>
            <a:lin ang="0" scaled="1"/>
          </a:gradFill>
          <a:ln w="38100" algn="ctr">
            <a:solidFill>
              <a:schemeClr val="bg1"/>
            </a:solidFill>
            <a:round/>
            <a:headEnd/>
            <a:tailEnd/>
          </a:ln>
          <a:effectLst/>
        </p:spPr>
        <p:txBody>
          <a:bodyPr wrap="none" anchor="ctr"/>
          <a:lstStyle/>
          <a:p>
            <a:pPr algn="ctr" eaLnBrk="0" hangingPunct="0"/>
            <a:r>
              <a:rPr lang="uk-UA" b="1" dirty="0" smtClean="0">
                <a:solidFill>
                  <a:schemeClr val="accent5">
                    <a:lumMod val="50000"/>
                  </a:schemeClr>
                </a:solidFill>
              </a:rPr>
              <a:t>В медицині – здатність переносити </a:t>
            </a:r>
          </a:p>
          <a:p>
            <a:pPr algn="ctr" eaLnBrk="0" hangingPunct="0"/>
            <a:r>
              <a:rPr lang="uk-UA" b="1" dirty="0" smtClean="0">
                <a:solidFill>
                  <a:schemeClr val="accent5">
                    <a:lumMod val="50000"/>
                  </a:schemeClr>
                </a:solidFill>
              </a:rPr>
              <a:t>вплив різних чинників</a:t>
            </a:r>
            <a:endParaRPr lang="en-US" b="1" dirty="0">
              <a:solidFill>
                <a:schemeClr val="accent5">
                  <a:lumMod val="50000"/>
                </a:schemeClr>
              </a:solidFill>
            </a:endParaRPr>
          </a:p>
        </p:txBody>
      </p:sp>
      <p:sp>
        <p:nvSpPr>
          <p:cNvPr id="79879" name="AutoShape 7"/>
          <p:cNvSpPr>
            <a:spLocks noChangeArrowheads="1"/>
          </p:cNvSpPr>
          <p:nvPr/>
        </p:nvSpPr>
        <p:spPr bwMode="gray">
          <a:xfrm>
            <a:off x="3786182" y="3633788"/>
            <a:ext cx="4857783" cy="581030"/>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bg1"/>
            </a:solidFill>
            <a:round/>
            <a:headEnd/>
            <a:tailEnd/>
          </a:ln>
          <a:effectLst/>
        </p:spPr>
        <p:txBody>
          <a:bodyPr wrap="none" anchor="ctr"/>
          <a:lstStyle/>
          <a:p>
            <a:pPr algn="ctr" eaLnBrk="0" hangingPunct="0"/>
            <a:r>
              <a:rPr lang="uk-UA" b="1" dirty="0" smtClean="0">
                <a:solidFill>
                  <a:schemeClr val="accent5">
                    <a:lumMod val="50000"/>
                  </a:schemeClr>
                </a:solidFill>
              </a:rPr>
              <a:t>У суспільстві – терпимість до інших </a:t>
            </a:r>
          </a:p>
          <a:p>
            <a:pPr algn="ctr" eaLnBrk="0" hangingPunct="0"/>
            <a:r>
              <a:rPr lang="uk-UA" b="1" dirty="0" smtClean="0">
                <a:solidFill>
                  <a:schemeClr val="accent5">
                    <a:lumMod val="50000"/>
                  </a:schemeClr>
                </a:solidFill>
              </a:rPr>
              <a:t>думок, поглядів, традиці</a:t>
            </a:r>
            <a:r>
              <a:rPr lang="uk-UA" b="1" dirty="0" smtClean="0">
                <a:solidFill>
                  <a:schemeClr val="bg2">
                    <a:lumMod val="75000"/>
                  </a:schemeClr>
                </a:solidFill>
              </a:rPr>
              <a:t>й </a:t>
            </a:r>
            <a:endParaRPr lang="en-US" b="1" dirty="0">
              <a:solidFill>
                <a:schemeClr val="bg2">
                  <a:lumMod val="75000"/>
                </a:schemeClr>
              </a:solidFill>
            </a:endParaRPr>
          </a:p>
        </p:txBody>
      </p:sp>
      <p:sp>
        <p:nvSpPr>
          <p:cNvPr id="79880" name="AutoShape 8"/>
          <p:cNvSpPr>
            <a:spLocks noChangeArrowheads="1"/>
          </p:cNvSpPr>
          <p:nvPr/>
        </p:nvSpPr>
        <p:spPr bwMode="gray">
          <a:xfrm>
            <a:off x="3571868" y="4294188"/>
            <a:ext cx="5286412" cy="563572"/>
          </a:xfrm>
          <a:prstGeom prst="roundRect">
            <a:avLst>
              <a:gd name="adj" fmla="val 50000"/>
            </a:avLst>
          </a:prstGeom>
          <a:gradFill rotWithShape="1">
            <a:gsLst>
              <a:gs pos="0">
                <a:schemeClr val="folHlink"/>
              </a:gs>
              <a:gs pos="100000">
                <a:schemeClr val="folHlink">
                  <a:gamma/>
                  <a:tint val="5882"/>
                  <a:invGamma/>
                </a:schemeClr>
              </a:gs>
            </a:gsLst>
            <a:lin ang="0" scaled="1"/>
          </a:gradFill>
          <a:ln w="38100" algn="ctr">
            <a:solidFill>
              <a:schemeClr val="bg1"/>
            </a:solidFill>
            <a:round/>
            <a:headEnd/>
            <a:tailEnd/>
          </a:ln>
          <a:effectLst/>
        </p:spPr>
        <p:txBody>
          <a:bodyPr wrap="none" anchor="ctr"/>
          <a:lstStyle/>
          <a:p>
            <a:pPr algn="ctr" eaLnBrk="0" hangingPunct="0"/>
            <a:r>
              <a:rPr lang="uk-UA" b="1" dirty="0" smtClean="0">
                <a:solidFill>
                  <a:schemeClr val="accent5">
                    <a:lumMod val="50000"/>
                  </a:schemeClr>
                </a:solidFill>
              </a:rPr>
              <a:t>В політиці це основа для плідних </a:t>
            </a:r>
          </a:p>
          <a:p>
            <a:pPr algn="ctr" eaLnBrk="0" hangingPunct="0"/>
            <a:r>
              <a:rPr lang="uk-UA" b="1" dirty="0" smtClean="0">
                <a:solidFill>
                  <a:schemeClr val="accent5">
                    <a:lumMod val="50000"/>
                  </a:schemeClr>
                </a:solidFill>
              </a:rPr>
              <a:t>міжнародних відносин між державами</a:t>
            </a:r>
            <a:endParaRPr lang="en-US" b="1" dirty="0">
              <a:solidFill>
                <a:schemeClr val="accent5">
                  <a:lumMod val="50000"/>
                </a:schemeClr>
              </a:solidFill>
            </a:endParaRPr>
          </a:p>
        </p:txBody>
      </p:sp>
      <p:sp>
        <p:nvSpPr>
          <p:cNvPr id="79881" name="AutoShape 9"/>
          <p:cNvSpPr>
            <a:spLocks noChangeArrowheads="1"/>
          </p:cNvSpPr>
          <p:nvPr/>
        </p:nvSpPr>
        <p:spPr bwMode="gray">
          <a:xfrm>
            <a:off x="2928926" y="4929198"/>
            <a:ext cx="5929354" cy="615965"/>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bg1"/>
            </a:solidFill>
            <a:round/>
            <a:headEnd/>
            <a:tailEnd/>
          </a:ln>
          <a:effectLst/>
        </p:spPr>
        <p:txBody>
          <a:bodyPr wrap="none" anchor="ctr"/>
          <a:lstStyle/>
          <a:p>
            <a:pPr algn="ctr" eaLnBrk="0" hangingPunct="0"/>
            <a:r>
              <a:rPr lang="uk-UA" b="1" dirty="0" smtClean="0">
                <a:solidFill>
                  <a:schemeClr val="accent5">
                    <a:lumMod val="50000"/>
                  </a:schemeClr>
                </a:solidFill>
              </a:rPr>
              <a:t>Для кожного  з нас – повага до самовиявлення  та </a:t>
            </a:r>
          </a:p>
          <a:p>
            <a:pPr algn="ctr" eaLnBrk="0" hangingPunct="0"/>
            <a:r>
              <a:rPr lang="uk-UA" b="1" dirty="0">
                <a:solidFill>
                  <a:schemeClr val="accent5">
                    <a:lumMod val="50000"/>
                  </a:schemeClr>
                </a:solidFill>
              </a:rPr>
              <a:t>с</a:t>
            </a:r>
            <a:r>
              <a:rPr lang="uk-UA" b="1" dirty="0" smtClean="0">
                <a:solidFill>
                  <a:schemeClr val="accent5">
                    <a:lumMod val="50000"/>
                  </a:schemeClr>
                </a:solidFill>
              </a:rPr>
              <a:t>амовираження людської особистості</a:t>
            </a:r>
          </a:p>
        </p:txBody>
      </p:sp>
      <p:sp>
        <p:nvSpPr>
          <p:cNvPr id="79882" name="Text Box 10"/>
          <p:cNvSpPr txBox="1">
            <a:spLocks noChangeArrowheads="1"/>
          </p:cNvSpPr>
          <p:nvPr/>
        </p:nvSpPr>
        <p:spPr bwMode="gray">
          <a:xfrm>
            <a:off x="1500166" y="2857496"/>
            <a:ext cx="1643058" cy="156966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ctr" eaLnBrk="0" hangingPunct="0"/>
            <a:r>
              <a:rPr lang="uk-UA" sz="9600" b="1" dirty="0">
                <a:solidFill>
                  <a:schemeClr val="accent6">
                    <a:lumMod val="50000"/>
                  </a:schemeClr>
                </a:solidFill>
                <a:effectLst>
                  <a:outerShdw blurRad="38100" dist="38100" dir="2700000" algn="tl">
                    <a:srgbClr val="C0C0C0"/>
                  </a:outerShdw>
                </a:effectLst>
              </a:rPr>
              <a:t>?</a:t>
            </a:r>
            <a:endParaRPr lang="en-US" sz="9600" b="1" dirty="0" smtClean="0">
              <a:solidFill>
                <a:schemeClr val="accent6">
                  <a:lumMod val="50000"/>
                </a:schemeClr>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57200"/>
            <a:ext cx="7715304" cy="487363"/>
          </a:xfrm>
        </p:spPr>
        <p:txBody>
          <a:bodyPr>
            <a:normAutofit fontScale="90000"/>
          </a:bodyPr>
          <a:lstStyle/>
          <a:p>
            <a:pPr algn="ctr"/>
            <a:r>
              <a:rPr lang="uk-UA" dirty="0" smtClean="0">
                <a:solidFill>
                  <a:schemeClr val="accent6">
                    <a:lumMod val="75000"/>
                  </a:schemeClr>
                </a:solidFill>
              </a:rPr>
              <a:t>Всі ми такі різні, несхожі, своєрідні</a:t>
            </a:r>
            <a:endParaRPr lang="ru-RU" dirty="0">
              <a:solidFill>
                <a:schemeClr val="accent6">
                  <a:lumMod val="75000"/>
                </a:schemeClr>
              </a:solidFill>
            </a:endParaRPr>
          </a:p>
        </p:txBody>
      </p:sp>
      <p:pic>
        <p:nvPicPr>
          <p:cNvPr id="98306" name="Picture 2" descr="C:\Documents and Settings\Himik\Рабочий стол\Картинки толерантн\12705879_c0623dcc06ed.jpg"/>
          <p:cNvPicPr>
            <a:picLocks noGrp="1" noChangeAspect="1" noChangeArrowheads="1"/>
          </p:cNvPicPr>
          <p:nvPr>
            <p:ph idx="1"/>
          </p:nvPr>
        </p:nvPicPr>
        <p:blipFill>
          <a:blip r:embed="rId2"/>
          <a:stretch>
            <a:fillRect/>
          </a:stretch>
        </p:blipFill>
        <p:spPr bwMode="auto">
          <a:xfrm>
            <a:off x="2732732" y="1600200"/>
            <a:ext cx="3678535" cy="4708525"/>
          </a:xfrm>
          <a:prstGeom prst="rect">
            <a:avLst/>
          </a:prstGeom>
          <a:noFill/>
          <a:effectLst>
            <a:softEdge rad="127000"/>
          </a:effectLst>
        </p:spPr>
      </p:pic>
      <p:sp>
        <p:nvSpPr>
          <p:cNvPr id="4" name="Нижний колонтитул 3"/>
          <p:cNvSpPr>
            <a:spLocks noGrp="1"/>
          </p:cNvSpPr>
          <p:nvPr>
            <p:ph type="ftr" sz="quarter" idx="11"/>
          </p:nvPr>
        </p:nvSpPr>
        <p:spPr/>
        <p:txBody>
          <a:bodyPr/>
          <a:lstStyle/>
          <a:p>
            <a:r>
              <a:rPr lang="en-US" smtClean="0"/>
              <a:t>www.themegallery.com</a:t>
            </a:r>
            <a:endParaRPr lang="en-US"/>
          </a:p>
        </p:txBody>
      </p:sp>
      <p:pic>
        <p:nvPicPr>
          <p:cNvPr id="98307" name="Picture 3" descr="C:\Documents and Settings\Himik\Рабочий стол\Картинки толерантн\daniel_radcliffe003b.jpg"/>
          <p:cNvPicPr>
            <a:picLocks noChangeAspect="1" noChangeArrowheads="1"/>
          </p:cNvPicPr>
          <p:nvPr/>
        </p:nvPicPr>
        <p:blipFill>
          <a:blip r:embed="rId3" cstate="print"/>
          <a:srcRect/>
          <a:stretch>
            <a:fillRect/>
          </a:stretch>
        </p:blipFill>
        <p:spPr bwMode="auto">
          <a:xfrm rot="-60000">
            <a:off x="7093626" y="4294866"/>
            <a:ext cx="1865949" cy="2549494"/>
          </a:xfrm>
          <a:prstGeom prst="rect">
            <a:avLst/>
          </a:prstGeom>
          <a:noFill/>
          <a:effectLst>
            <a:softEdge rad="127000"/>
          </a:effectLst>
        </p:spPr>
      </p:pic>
      <p:pic>
        <p:nvPicPr>
          <p:cNvPr id="98309" name="Picture 5" descr="C:\Documents and Settings\Himik\Рабочий стол\Картинки толерантн\DSC_5026.JPG"/>
          <p:cNvPicPr>
            <a:picLocks noChangeAspect="1" noChangeArrowheads="1"/>
          </p:cNvPicPr>
          <p:nvPr/>
        </p:nvPicPr>
        <p:blipFill>
          <a:blip r:embed="rId4"/>
          <a:srcRect/>
          <a:stretch>
            <a:fillRect/>
          </a:stretch>
        </p:blipFill>
        <p:spPr bwMode="auto">
          <a:xfrm rot="-240000">
            <a:off x="59062" y="926266"/>
            <a:ext cx="1443147" cy="1828129"/>
          </a:xfrm>
          <a:prstGeom prst="rect">
            <a:avLst/>
          </a:prstGeom>
          <a:noFill/>
          <a:effectLst>
            <a:softEdge rad="127000"/>
          </a:effectLst>
        </p:spPr>
      </p:pic>
      <p:pic>
        <p:nvPicPr>
          <p:cNvPr id="98310" name="Picture 6" descr="C:\Documents and Settings\Himik\Рабочий стол\Картинки толерантн\forum.nolf.com.ua.jpg"/>
          <p:cNvPicPr>
            <a:picLocks noChangeAspect="1" noChangeArrowheads="1"/>
          </p:cNvPicPr>
          <p:nvPr/>
        </p:nvPicPr>
        <p:blipFill>
          <a:blip r:embed="rId5" cstate="print"/>
          <a:srcRect r="6947"/>
          <a:stretch>
            <a:fillRect/>
          </a:stretch>
        </p:blipFill>
        <p:spPr bwMode="auto">
          <a:xfrm rot="-360000">
            <a:off x="2356088" y="4944324"/>
            <a:ext cx="2528034" cy="1802134"/>
          </a:xfrm>
          <a:prstGeom prst="rect">
            <a:avLst/>
          </a:prstGeom>
          <a:noFill/>
          <a:effectLst>
            <a:softEdge rad="127000"/>
          </a:effectLst>
        </p:spPr>
      </p:pic>
      <p:pic>
        <p:nvPicPr>
          <p:cNvPr id="98311" name="Picture 7" descr="C:\Documents and Settings\Himik\Рабочий стол\Картинки толерантн\pictures-of-happy-face10.jpg"/>
          <p:cNvPicPr>
            <a:picLocks noChangeAspect="1" noChangeArrowheads="1"/>
          </p:cNvPicPr>
          <p:nvPr/>
        </p:nvPicPr>
        <p:blipFill>
          <a:blip r:embed="rId6"/>
          <a:srcRect r="13043"/>
          <a:stretch>
            <a:fillRect/>
          </a:stretch>
        </p:blipFill>
        <p:spPr bwMode="auto">
          <a:xfrm rot="-540000">
            <a:off x="2507997" y="2842455"/>
            <a:ext cx="1796991" cy="2066523"/>
          </a:xfrm>
          <a:prstGeom prst="rect">
            <a:avLst/>
          </a:prstGeom>
          <a:noFill/>
          <a:effectLst>
            <a:softEdge rad="127000"/>
          </a:effectLst>
        </p:spPr>
      </p:pic>
      <p:pic>
        <p:nvPicPr>
          <p:cNvPr id="98312" name="Picture 8" descr="C:\Documents and Settings\Himik\Рабочий стол\Картинки толерантн\school_technology_op_800x599.jpg"/>
          <p:cNvPicPr>
            <a:picLocks noChangeAspect="1" noChangeArrowheads="1"/>
          </p:cNvPicPr>
          <p:nvPr/>
        </p:nvPicPr>
        <p:blipFill>
          <a:blip r:embed="rId7"/>
          <a:srcRect/>
          <a:stretch>
            <a:fillRect/>
          </a:stretch>
        </p:blipFill>
        <p:spPr bwMode="auto">
          <a:xfrm rot="240000">
            <a:off x="60709" y="2797443"/>
            <a:ext cx="2438400" cy="1825752"/>
          </a:xfrm>
          <a:prstGeom prst="rect">
            <a:avLst/>
          </a:prstGeom>
          <a:noFill/>
          <a:effectLst>
            <a:softEdge rad="127000"/>
          </a:effectLst>
        </p:spPr>
      </p:pic>
      <p:pic>
        <p:nvPicPr>
          <p:cNvPr id="98314" name="Picture 10" descr="C:\Documents and Settings\Himik\Рабочий стол\Картинки толерантн\wideawakeness-20110403T230943-q8zflg3.jpeg"/>
          <p:cNvPicPr>
            <a:picLocks noChangeAspect="1" noChangeArrowheads="1"/>
          </p:cNvPicPr>
          <p:nvPr/>
        </p:nvPicPr>
        <p:blipFill>
          <a:blip r:embed="rId8"/>
          <a:srcRect/>
          <a:stretch>
            <a:fillRect/>
          </a:stretch>
        </p:blipFill>
        <p:spPr bwMode="auto">
          <a:xfrm rot="720000">
            <a:off x="1566954" y="1227894"/>
            <a:ext cx="2356980" cy="1577391"/>
          </a:xfrm>
          <a:prstGeom prst="rect">
            <a:avLst/>
          </a:prstGeom>
          <a:noFill/>
          <a:effectLst>
            <a:softEdge rad="127000"/>
          </a:effectLst>
        </p:spPr>
      </p:pic>
      <p:pic>
        <p:nvPicPr>
          <p:cNvPr id="98315" name="Picture 11" descr="C:\Documents and Settings\Himik\Мои документы\Мои рисунки\Фотки школьные\Олимпиада\IMG_0068.JPG"/>
          <p:cNvPicPr>
            <a:picLocks noChangeAspect="1" noChangeArrowheads="1"/>
          </p:cNvPicPr>
          <p:nvPr/>
        </p:nvPicPr>
        <p:blipFill>
          <a:blip r:embed="rId9" cstate="print"/>
          <a:srcRect/>
          <a:stretch>
            <a:fillRect/>
          </a:stretch>
        </p:blipFill>
        <p:spPr bwMode="auto">
          <a:xfrm rot="540000">
            <a:off x="4229052" y="1612264"/>
            <a:ext cx="1601062" cy="2134749"/>
          </a:xfrm>
          <a:prstGeom prst="rect">
            <a:avLst/>
          </a:prstGeom>
          <a:noFill/>
          <a:effectLst>
            <a:softEdge rad="127000"/>
          </a:effectLst>
        </p:spPr>
      </p:pic>
      <p:pic>
        <p:nvPicPr>
          <p:cNvPr id="98316" name="Picture 12" descr="C:\Documents and Settings\Himik\Мои документы\Мои рисунки\Алечка\Алечка 125.jpg"/>
          <p:cNvPicPr>
            <a:picLocks noChangeAspect="1" noChangeArrowheads="1"/>
          </p:cNvPicPr>
          <p:nvPr/>
        </p:nvPicPr>
        <p:blipFill>
          <a:blip r:embed="rId10" cstate="print"/>
          <a:srcRect/>
          <a:stretch>
            <a:fillRect/>
          </a:stretch>
        </p:blipFill>
        <p:spPr bwMode="auto">
          <a:xfrm rot="360000">
            <a:off x="5834882" y="1874794"/>
            <a:ext cx="3192722" cy="2394404"/>
          </a:xfrm>
          <a:prstGeom prst="rect">
            <a:avLst/>
          </a:prstGeom>
          <a:noFill/>
          <a:effectLst>
            <a:softEdge rad="127000"/>
          </a:effectLst>
        </p:spPr>
      </p:pic>
      <p:pic>
        <p:nvPicPr>
          <p:cNvPr id="98317" name="Picture 13" descr="C:\Documents and Settings\Himik\Рабочий стол\Образотв\дети рисуют.jpg"/>
          <p:cNvPicPr>
            <a:picLocks noChangeAspect="1" noChangeArrowheads="1"/>
          </p:cNvPicPr>
          <p:nvPr/>
        </p:nvPicPr>
        <p:blipFill>
          <a:blip r:embed="rId11"/>
          <a:srcRect r="15151"/>
          <a:stretch>
            <a:fillRect/>
          </a:stretch>
        </p:blipFill>
        <p:spPr bwMode="auto">
          <a:xfrm>
            <a:off x="142844" y="4786322"/>
            <a:ext cx="1997693" cy="1857364"/>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
            <a:ext cx="9177536" cy="7245424"/>
          </a:xfrm>
          <a:prstGeom prst="rect">
            <a:avLst/>
          </a:prstGeom>
        </p:spPr>
      </p:pic>
    </p:spTree>
    <p:extLst>
      <p:ext uri="{BB962C8B-B14F-4D97-AF65-F5344CB8AC3E}">
        <p14:creationId xmlns="" xmlns:p14="http://schemas.microsoft.com/office/powerpoint/2010/main" val="2324395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7704856" cy="5262979"/>
          </a:xfrm>
          <a:prstGeom prst="rect">
            <a:avLst/>
          </a:prstGeom>
        </p:spPr>
        <p:txBody>
          <a:bodyPr wrap="square">
            <a:spAutoFit/>
          </a:bodyPr>
          <a:lstStyle/>
          <a:p>
            <a:pPr algn="ctr"/>
            <a:r>
              <a:rPr lang="uk-UA" sz="2400" b="1" dirty="0">
                <a:solidFill>
                  <a:schemeClr val="accent5">
                    <a:lumMod val="50000"/>
                  </a:schemeClr>
                </a:solidFill>
              </a:rPr>
              <a:t>Необхідно, </a:t>
            </a:r>
            <a:r>
              <a:rPr lang="uk-UA" sz="2400" b="1" dirty="0" smtClean="0">
                <a:solidFill>
                  <a:schemeClr val="accent5">
                    <a:lumMod val="50000"/>
                  </a:schemeClr>
                </a:solidFill>
              </a:rPr>
              <a:t>щоб рідні  </a:t>
            </a:r>
            <a:r>
              <a:rPr lang="uk-UA" sz="2400" b="1" dirty="0">
                <a:solidFill>
                  <a:schemeClr val="accent5">
                    <a:lumMod val="50000"/>
                  </a:schemeClr>
                </a:solidFill>
              </a:rPr>
              <a:t>усвідомлювали, що толерантність - це:</a:t>
            </a:r>
            <a:r>
              <a:rPr lang="uk-UA" sz="2400" dirty="0">
                <a:solidFill>
                  <a:schemeClr val="accent5">
                    <a:lumMod val="50000"/>
                  </a:schemeClr>
                </a:solidFill>
              </a:rPr>
              <a:t/>
            </a:r>
            <a:br>
              <a:rPr lang="uk-UA" sz="2400" dirty="0">
                <a:solidFill>
                  <a:schemeClr val="accent5">
                    <a:lumMod val="50000"/>
                  </a:schemeClr>
                </a:solidFill>
              </a:rPr>
            </a:br>
            <a:r>
              <a:rPr lang="uk-UA" sz="2400" dirty="0" smtClean="0">
                <a:solidFill>
                  <a:schemeClr val="accent5">
                    <a:lumMod val="50000"/>
                  </a:schemeClr>
                </a:solidFill>
              </a:rPr>
              <a:t> - соціокультурна </a:t>
            </a:r>
            <a:r>
              <a:rPr lang="uk-UA" sz="2400" dirty="0">
                <a:solidFill>
                  <a:schemeClr val="accent5">
                    <a:lumMod val="50000"/>
                  </a:schemeClr>
                </a:solidFill>
              </a:rPr>
              <a:t>основа ненасильства;</a:t>
            </a:r>
            <a:br>
              <a:rPr lang="uk-UA" sz="2400" dirty="0">
                <a:solidFill>
                  <a:schemeClr val="accent5">
                    <a:lumMod val="50000"/>
                  </a:schemeClr>
                </a:solidFill>
              </a:rPr>
            </a:br>
            <a:r>
              <a:rPr lang="uk-UA" sz="2400" dirty="0" smtClean="0">
                <a:solidFill>
                  <a:schemeClr val="accent5">
                    <a:lumMod val="50000"/>
                  </a:schemeClr>
                </a:solidFill>
              </a:rPr>
              <a:t>-передумова </a:t>
            </a:r>
            <a:r>
              <a:rPr lang="uk-UA" sz="2400" dirty="0">
                <a:solidFill>
                  <a:schemeClr val="accent5">
                    <a:lumMod val="50000"/>
                  </a:schemeClr>
                </a:solidFill>
              </a:rPr>
              <a:t>для вироблення суджень, основою яких є моральні цінності;</a:t>
            </a:r>
            <a:br>
              <a:rPr lang="uk-UA" sz="2400" dirty="0">
                <a:solidFill>
                  <a:schemeClr val="accent5">
                    <a:lumMod val="50000"/>
                  </a:schemeClr>
                </a:solidFill>
              </a:rPr>
            </a:br>
            <a:r>
              <a:rPr lang="uk-UA" sz="2400" dirty="0" smtClean="0">
                <a:solidFill>
                  <a:schemeClr val="accent5">
                    <a:lumMod val="50000"/>
                  </a:schemeClr>
                </a:solidFill>
              </a:rPr>
              <a:t>-особлива </a:t>
            </a:r>
            <a:r>
              <a:rPr lang="uk-UA" sz="2400" dirty="0">
                <a:solidFill>
                  <a:schemeClr val="accent5">
                    <a:lumMod val="50000"/>
                  </a:schemeClr>
                </a:solidFill>
              </a:rPr>
              <a:t>форма особистісного ставлення</a:t>
            </a:r>
            <a:r>
              <a:rPr lang="uk-UA" sz="2400" dirty="0" smtClean="0">
                <a:solidFill>
                  <a:schemeClr val="accent5">
                    <a:lumMod val="50000"/>
                  </a:schemeClr>
                </a:solidFill>
              </a:rPr>
              <a:t>,                      </a:t>
            </a:r>
            <a:r>
              <a:rPr lang="uk-UA" sz="2400" dirty="0">
                <a:solidFill>
                  <a:schemeClr val="accent5">
                    <a:lumMod val="50000"/>
                  </a:schemeClr>
                </a:solidFill>
              </a:rPr>
              <a:t>в основі якого лежать розуміння та прийняття іншої культури, </a:t>
            </a:r>
            <a:r>
              <a:rPr lang="uk-UA" sz="2400" dirty="0" smtClean="0">
                <a:solidFill>
                  <a:schemeClr val="accent5">
                    <a:lumMod val="50000"/>
                  </a:schemeClr>
                </a:solidFill>
              </a:rPr>
              <a:t>                                                                                          -прояв </a:t>
            </a:r>
            <a:r>
              <a:rPr lang="uk-UA" sz="2400" dirty="0">
                <a:solidFill>
                  <a:schemeClr val="accent5">
                    <a:lumMod val="50000"/>
                  </a:schemeClr>
                </a:solidFill>
              </a:rPr>
              <a:t>індивідуальності людини, визнання її автономії та відповідальності за власний </a:t>
            </a:r>
            <a:r>
              <a:rPr lang="uk-UA" sz="2400" dirty="0" smtClean="0">
                <a:solidFill>
                  <a:schemeClr val="accent5">
                    <a:lumMod val="50000"/>
                  </a:schemeClr>
                </a:solidFill>
              </a:rPr>
              <a:t>вибір</a:t>
            </a:r>
            <a:r>
              <a:rPr lang="uk-UA" sz="2400" dirty="0">
                <a:solidFill>
                  <a:schemeClr val="accent5">
                    <a:lumMod val="50000"/>
                  </a:schemeClr>
                </a:solidFill>
              </a:rPr>
              <a:t>;</a:t>
            </a:r>
            <a:r>
              <a:rPr lang="uk-UA" sz="2400" dirty="0" smtClean="0">
                <a:solidFill>
                  <a:schemeClr val="accent5">
                    <a:lumMod val="50000"/>
                  </a:schemeClr>
                </a:solidFill>
              </a:rPr>
              <a:t>                                                                                                                                                         - відкритості </a:t>
            </a:r>
            <a:r>
              <a:rPr lang="uk-UA" sz="2400" dirty="0">
                <a:solidFill>
                  <a:schemeClr val="accent5">
                    <a:lumMod val="50000"/>
                  </a:schemeClr>
                </a:solidFill>
              </a:rPr>
              <a:t>для духовної </a:t>
            </a:r>
            <a:r>
              <a:rPr lang="uk-UA" sz="2400" dirty="0" smtClean="0">
                <a:solidFill>
                  <a:schemeClr val="accent5">
                    <a:lumMod val="50000"/>
                  </a:schemeClr>
                </a:solidFill>
              </a:rPr>
              <a:t>конкуренції;                              - уміння </a:t>
            </a:r>
            <a:r>
              <a:rPr lang="uk-UA" sz="2400" dirty="0">
                <a:solidFill>
                  <a:schemeClr val="accent5">
                    <a:lumMod val="50000"/>
                  </a:schemeClr>
                </a:solidFill>
              </a:rPr>
              <a:t>критично мислити;</a:t>
            </a:r>
            <a:br>
              <a:rPr lang="uk-UA" sz="2400" dirty="0">
                <a:solidFill>
                  <a:schemeClr val="accent5">
                    <a:lumMod val="50000"/>
                  </a:schemeClr>
                </a:solidFill>
              </a:rPr>
            </a:br>
            <a:r>
              <a:rPr lang="uk-UA" sz="2400" dirty="0" smtClean="0">
                <a:solidFill>
                  <a:schemeClr val="accent5">
                    <a:lumMod val="50000"/>
                  </a:schemeClr>
                </a:solidFill>
              </a:rPr>
              <a:t>- витривалість </a:t>
            </a:r>
            <a:r>
              <a:rPr lang="uk-UA" sz="2400" dirty="0">
                <a:solidFill>
                  <a:schemeClr val="accent5">
                    <a:lumMod val="50000"/>
                  </a:schemeClr>
                </a:solidFill>
              </a:rPr>
              <a:t>стосовно несприятливих емоційних факторів, стійкість до </a:t>
            </a:r>
            <a:r>
              <a:rPr lang="uk-UA" sz="2400" dirty="0" smtClean="0">
                <a:solidFill>
                  <a:schemeClr val="accent5">
                    <a:lumMod val="50000"/>
                  </a:schemeClr>
                </a:solidFill>
              </a:rPr>
              <a:t>стресу</a:t>
            </a:r>
            <a:endParaRPr lang="uk-UA" sz="2400" dirty="0">
              <a:solidFill>
                <a:schemeClr val="accent5">
                  <a:lumMod val="50000"/>
                </a:schemeClr>
              </a:solidFill>
            </a:endParaRPr>
          </a:p>
        </p:txBody>
      </p:sp>
    </p:spTree>
    <p:extLst>
      <p:ext uri="{BB962C8B-B14F-4D97-AF65-F5344CB8AC3E}">
        <p14:creationId xmlns="" xmlns:p14="http://schemas.microsoft.com/office/powerpoint/2010/main" val="2271961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1667486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417205"/>
            <a:ext cx="6246440" cy="5262979"/>
          </a:xfrm>
          <a:prstGeom prst="rect">
            <a:avLst/>
          </a:prstGeom>
        </p:spPr>
        <p:txBody>
          <a:bodyPr wrap="square">
            <a:spAutoFit/>
          </a:bodyPr>
          <a:lstStyle/>
          <a:p>
            <a:r>
              <a:rPr lang="uk-UA" sz="2800" dirty="0">
                <a:solidFill>
                  <a:schemeClr val="accent5">
                    <a:lumMod val="50000"/>
                  </a:schemeClr>
                </a:solidFill>
              </a:rPr>
              <a:t>Виховання дітей у родині - спеціальна педагогічна діяльність батьків, у якій реалізується функція родини із соціалізації дитини. Дослідження показують: велика частина родин здійснює виховання на низькому рівні, неусвідомлено, стихійно, безвідповідально. Дітей виховують, дотримуючись моделей поведінки власних батьків, перекладаючи виховання на школу, не знаючи, що і як треба робити</a:t>
            </a:r>
          </a:p>
        </p:txBody>
      </p:sp>
    </p:spTree>
    <p:extLst>
      <p:ext uri="{BB962C8B-B14F-4D97-AF65-F5344CB8AC3E}">
        <p14:creationId xmlns="" xmlns:p14="http://schemas.microsoft.com/office/powerpoint/2010/main" val="1728507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060" y="-38429"/>
            <a:ext cx="5508104" cy="5318763"/>
          </a:xfrm>
          <a:prstGeom prst="rect">
            <a:avLst/>
          </a:prstGeom>
        </p:spPr>
      </p:pic>
      <p:pic>
        <p:nvPicPr>
          <p:cNvPr id="3" name="Рисунок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805956" y="3356992"/>
            <a:ext cx="5338044" cy="3501008"/>
          </a:xfrm>
          <a:prstGeom prst="rect">
            <a:avLst/>
          </a:prstGeom>
        </p:spPr>
      </p:pic>
    </p:spTree>
    <p:extLst>
      <p:ext uri="{BB962C8B-B14F-4D97-AF65-F5344CB8AC3E}">
        <p14:creationId xmlns="" xmlns:p14="http://schemas.microsoft.com/office/powerpoint/2010/main" val="3096199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p:spPr>
      </p:pic>
    </p:spTree>
    <p:extLst>
      <p:ext uri="{BB962C8B-B14F-4D97-AF65-F5344CB8AC3E}">
        <p14:creationId xmlns="" xmlns:p14="http://schemas.microsoft.com/office/powerpoint/2010/main" val="3711523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9289032" cy="4524315"/>
          </a:xfrm>
          <a:prstGeom prst="rect">
            <a:avLst/>
          </a:prstGeom>
        </p:spPr>
        <p:txBody>
          <a:bodyPr wrap="square">
            <a:spAutoFit/>
          </a:bodyPr>
          <a:lstStyle/>
          <a:p>
            <a:r>
              <a:rPr lang="uk-UA" sz="3200" dirty="0" smtClean="0">
                <a:solidFill>
                  <a:srgbClr val="FFFF00"/>
                </a:solidFill>
              </a:rPr>
              <a:t>                                                                                                                                                               </a:t>
            </a:r>
            <a:r>
              <a:rPr lang="uk-UA" sz="3200" b="1" u="sng" dirty="0" smtClean="0">
                <a:solidFill>
                  <a:schemeClr val="accent5">
                    <a:lumMod val="50000"/>
                  </a:schemeClr>
                </a:solidFill>
              </a:rPr>
              <a:t>Батьки можуть виховувати </a:t>
            </a:r>
            <a:r>
              <a:rPr lang="uk-UA" sz="3200" b="1" u="sng" dirty="0">
                <a:solidFill>
                  <a:schemeClr val="accent5">
                    <a:lumMod val="50000"/>
                  </a:schemeClr>
                </a:solidFill>
              </a:rPr>
              <a:t>дітей у дусі толерантності,  </a:t>
            </a:r>
            <a:r>
              <a:rPr lang="uk-UA" sz="3200" dirty="0">
                <a:solidFill>
                  <a:schemeClr val="accent5">
                    <a:lumMod val="50000"/>
                  </a:schemeClr>
                </a:solidFill>
              </a:rPr>
              <a:t>для цього необхідне  володіння відповідними знаннями, а саме, батькам необхідно формувати в підлітків систему цінностей, в основі якої лежать такі загальні поняття, як згода, компроміс, взаємоприйнятність і терпимість, прощення, ненасильство, співчуття, розуміння, співпереживання </a:t>
            </a:r>
            <a:r>
              <a:rPr lang="uk-UA" sz="3200" dirty="0" smtClean="0">
                <a:solidFill>
                  <a:schemeClr val="accent5">
                    <a:lumMod val="50000"/>
                  </a:schemeClr>
                </a:solidFill>
              </a:rPr>
              <a:t>тощо </a:t>
            </a:r>
            <a:endParaRPr lang="uk-UA" sz="3200" dirty="0">
              <a:solidFill>
                <a:schemeClr val="accent5">
                  <a:lumMod val="50000"/>
                </a:schemeClr>
              </a:solidFill>
            </a:endParaRPr>
          </a:p>
        </p:txBody>
      </p:sp>
    </p:spTree>
    <p:extLst>
      <p:ext uri="{BB962C8B-B14F-4D97-AF65-F5344CB8AC3E}">
        <p14:creationId xmlns="" xmlns:p14="http://schemas.microsoft.com/office/powerpoint/2010/main" val="3546885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ВО Матем\Desktop\Презентації\виховна робота\квітка толерантності.jpg"/>
          <p:cNvPicPr>
            <a:picLocks noChangeAspect="1" noChangeArrowheads="1"/>
          </p:cNvPicPr>
          <p:nvPr/>
        </p:nvPicPr>
        <p:blipFill>
          <a:blip r:embed="rId2"/>
          <a:srcRect/>
          <a:stretch>
            <a:fillRect/>
          </a:stretch>
        </p:blipFill>
        <p:spPr bwMode="auto">
          <a:xfrm>
            <a:off x="142844" y="142852"/>
            <a:ext cx="8715436" cy="6715148"/>
          </a:xfrm>
          <a:prstGeom prst="rect">
            <a:avLst/>
          </a:prstGeom>
          <a:noFill/>
        </p:spPr>
      </p:pic>
    </p:spTree>
    <p:extLst>
      <p:ext uri="{BB962C8B-B14F-4D97-AF65-F5344CB8AC3E}">
        <p14:creationId xmlns="" xmlns:p14="http://schemas.microsoft.com/office/powerpoint/2010/main" val="1575202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6606480" cy="5509200"/>
          </a:xfrm>
          <a:prstGeom prst="rect">
            <a:avLst/>
          </a:prstGeom>
        </p:spPr>
        <p:txBody>
          <a:bodyPr wrap="square">
            <a:spAutoFit/>
          </a:bodyPr>
          <a:lstStyle/>
          <a:p>
            <a:r>
              <a:rPr lang="uk-UA" sz="3200" dirty="0">
                <a:solidFill>
                  <a:schemeClr val="accent5">
                    <a:lumMod val="50000"/>
                  </a:schemeClr>
                </a:solidFill>
              </a:rPr>
              <a:t>16 листопада весь світ відзначає Міжнародний день толерантності </a:t>
            </a:r>
            <a:r>
              <a:rPr lang="uk-UA" sz="3200" dirty="0" smtClean="0">
                <a:solidFill>
                  <a:schemeClr val="accent5">
                    <a:lumMod val="50000"/>
                  </a:schemeClr>
                </a:solidFill>
              </a:rPr>
              <a:t>. Цей  день </a:t>
            </a:r>
            <a:r>
              <a:rPr lang="uk-UA" sz="3200" dirty="0">
                <a:solidFill>
                  <a:schemeClr val="accent5">
                    <a:lumMod val="50000"/>
                  </a:schemeClr>
                </a:solidFill>
              </a:rPr>
              <a:t>був проголошений Декларацією принципів толерантності , затвердженою у 1995р. на 28 Генеральній  конференції ЮНЕСКО. Цього дня  у різних країнах проводяться акції, спрямовані проти екстремізму та різноманітних форм дискримінації та проявів нетерпимості</a:t>
            </a:r>
          </a:p>
        </p:txBody>
      </p:sp>
    </p:spTree>
    <p:extLst>
      <p:ext uri="{BB962C8B-B14F-4D97-AF65-F5344CB8AC3E}">
        <p14:creationId xmlns="" xmlns:p14="http://schemas.microsoft.com/office/powerpoint/2010/main" val="171708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4000046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ru-RU"/>
          </a:p>
        </p:txBody>
      </p:sp>
      <p:sp>
        <p:nvSpPr>
          <p:cNvPr id="17411" name="Rectangle 3"/>
          <p:cNvSpPr>
            <a:spLocks noGrp="1" noChangeArrowheads="1"/>
          </p:cNvSpPr>
          <p:nvPr>
            <p:ph idx="1"/>
          </p:nvPr>
        </p:nvSpPr>
        <p:spPr/>
        <p:txBody>
          <a:bodyPr/>
          <a:lstStyle/>
          <a:p>
            <a:endParaRPr lang="ru-RU"/>
          </a:p>
        </p:txBody>
      </p:sp>
      <p:pic>
        <p:nvPicPr>
          <p:cNvPr id="17412" name="Picture 4" descr="5-12"/>
          <p:cNvPicPr>
            <a:picLocks noChangeAspect="1" noChangeArrowheads="1"/>
          </p:cNvPicPr>
          <p:nvPr/>
        </p:nvPicPr>
        <p:blipFill>
          <a:blip r:embed="rId2"/>
          <a:srcRect/>
          <a:stretch>
            <a:fillRect/>
          </a:stretch>
        </p:blipFill>
        <p:spPr bwMode="auto">
          <a:xfrm>
            <a:off x="0" y="-4763"/>
            <a:ext cx="9144000" cy="6862763"/>
          </a:xfrm>
          <a:prstGeom prst="rect">
            <a:avLst/>
          </a:prstGeom>
          <a:noFill/>
        </p:spPr>
      </p:pic>
      <p:pic>
        <p:nvPicPr>
          <p:cNvPr id="17413" name="Picture 5" descr="bn4"/>
          <p:cNvPicPr>
            <a:picLocks noChangeAspect="1" noChangeArrowheads="1"/>
          </p:cNvPicPr>
          <p:nvPr/>
        </p:nvPicPr>
        <p:blipFill>
          <a:blip r:embed="rId3"/>
          <a:srcRect/>
          <a:stretch>
            <a:fillRect/>
          </a:stretch>
        </p:blipFill>
        <p:spPr bwMode="auto">
          <a:xfrm>
            <a:off x="0" y="5353050"/>
            <a:ext cx="1504950" cy="1504950"/>
          </a:xfrm>
          <a:prstGeom prst="rect">
            <a:avLst/>
          </a:prstGeom>
          <a:noFill/>
        </p:spPr>
      </p:pic>
      <p:pic>
        <p:nvPicPr>
          <p:cNvPr id="17415" name="Picture 7" descr="123"/>
          <p:cNvPicPr>
            <a:picLocks noChangeAspect="1" noChangeArrowheads="1"/>
          </p:cNvPicPr>
          <p:nvPr/>
        </p:nvPicPr>
        <p:blipFill>
          <a:blip r:embed="rId4"/>
          <a:srcRect/>
          <a:stretch>
            <a:fillRect/>
          </a:stretch>
        </p:blipFill>
        <p:spPr bwMode="auto">
          <a:xfrm>
            <a:off x="2124075" y="981075"/>
            <a:ext cx="5184775" cy="51847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Заголовок 29"/>
          <p:cNvSpPr>
            <a:spLocks noGrp="1"/>
          </p:cNvSpPr>
          <p:nvPr>
            <p:ph type="title"/>
          </p:nvPr>
        </p:nvSpPr>
        <p:spPr/>
        <p:txBody>
          <a:bodyPr/>
          <a:lstStyle/>
          <a:p>
            <a:pPr algn="ctr"/>
            <a:r>
              <a:rPr lang="uk-UA" dirty="0" smtClean="0">
                <a:solidFill>
                  <a:schemeClr val="accent2">
                    <a:lumMod val="60000"/>
                    <a:lumOff val="40000"/>
                  </a:schemeClr>
                </a:solidFill>
              </a:rPr>
              <a:t>Підведемо підсумки</a:t>
            </a:r>
            <a:endParaRPr lang="ru-RU" dirty="0">
              <a:solidFill>
                <a:schemeClr val="accent2">
                  <a:lumMod val="60000"/>
                  <a:lumOff val="40000"/>
                </a:schemeClr>
              </a:solidFill>
            </a:endParaRPr>
          </a:p>
        </p:txBody>
      </p:sp>
      <p:sp>
        <p:nvSpPr>
          <p:cNvPr id="29" name="Нижний колонтитул 3"/>
          <p:cNvSpPr>
            <a:spLocks noGrp="1"/>
          </p:cNvSpPr>
          <p:nvPr>
            <p:ph type="ftr" sz="quarter" idx="11"/>
          </p:nvPr>
        </p:nvSpPr>
        <p:spPr/>
        <p:txBody>
          <a:bodyPr/>
          <a:lstStyle/>
          <a:p>
            <a:r>
              <a:rPr lang="en-US"/>
              <a:t>www.themegallery.com</a:t>
            </a:r>
          </a:p>
        </p:txBody>
      </p:sp>
      <p:grpSp>
        <p:nvGrpSpPr>
          <p:cNvPr id="2" name="Group 3"/>
          <p:cNvGrpSpPr>
            <a:grpSpLocks/>
          </p:cNvGrpSpPr>
          <p:nvPr/>
        </p:nvGrpSpPr>
        <p:grpSpPr bwMode="auto">
          <a:xfrm>
            <a:off x="1017319" y="1752600"/>
            <a:ext cx="1800088" cy="4267200"/>
            <a:chOff x="960" y="1104"/>
            <a:chExt cx="1104" cy="2688"/>
          </a:xfrm>
        </p:grpSpPr>
        <p:sp>
          <p:nvSpPr>
            <p:cNvPr id="91140" name="AutoShape 4"/>
            <p:cNvSpPr>
              <a:spLocks noChangeArrowheads="1"/>
            </p:cNvSpPr>
            <p:nvPr/>
          </p:nvSpPr>
          <p:spPr bwMode="gray">
            <a:xfrm>
              <a:off x="993" y="2112"/>
              <a:ext cx="1023" cy="1680"/>
            </a:xfrm>
            <a:prstGeom prst="roundRect">
              <a:avLst>
                <a:gd name="adj" fmla="val 7935"/>
              </a:avLst>
            </a:prstGeom>
            <a:gradFill rotWithShape="1">
              <a:gsLst>
                <a:gs pos="0">
                  <a:schemeClr val="accent2">
                    <a:gamma/>
                    <a:shade val="57647"/>
                    <a:invGamma/>
                  </a:schemeClr>
                </a:gs>
                <a:gs pos="100000">
                  <a:schemeClr val="accent2"/>
                </a:gs>
              </a:gsLst>
              <a:lin ang="5400000" scaled="1"/>
            </a:gradFill>
            <a:ln w="9525">
              <a:noFill/>
              <a:round/>
              <a:headEnd/>
              <a:tailEnd/>
            </a:ln>
            <a:effectLst>
              <a:prstShdw prst="shdw12">
                <a:srgbClr val="B2B2B2">
                  <a:alpha val="50000"/>
                </a:srgbClr>
              </a:prstShdw>
            </a:effectLst>
          </p:spPr>
          <p:txBody>
            <a:bodyPr wrap="none" anchor="ctr"/>
            <a:lstStyle/>
            <a:p>
              <a:endParaRPr lang="ru-RU"/>
            </a:p>
          </p:txBody>
        </p:sp>
        <p:sp>
          <p:nvSpPr>
            <p:cNvPr id="91141" name="Text Box 5"/>
            <p:cNvSpPr txBox="1">
              <a:spLocks noChangeArrowheads="1"/>
            </p:cNvSpPr>
            <p:nvPr/>
          </p:nvSpPr>
          <p:spPr bwMode="gray">
            <a:xfrm>
              <a:off x="1001" y="2544"/>
              <a:ext cx="976" cy="640"/>
            </a:xfrm>
            <a:prstGeom prst="rect">
              <a:avLst/>
            </a:prstGeom>
            <a:noFill/>
            <a:ln w="9525" algn="ctr">
              <a:noFill/>
              <a:miter lim="800000"/>
              <a:headEnd/>
              <a:tailEnd/>
            </a:ln>
            <a:effectLst/>
          </p:spPr>
          <p:txBody>
            <a:bodyPr wrap="square">
              <a:spAutoFit/>
            </a:bodyPr>
            <a:lstStyle/>
            <a:p>
              <a:pPr algn="ctr" eaLnBrk="0" hangingPunct="0"/>
              <a:r>
                <a:rPr lang="uk-UA" sz="2000" b="1" dirty="0" smtClean="0">
                  <a:solidFill>
                    <a:srgbClr val="FFFFFF"/>
                  </a:solidFill>
                </a:rPr>
                <a:t>Поважай думку </a:t>
              </a:r>
            </a:p>
            <a:p>
              <a:pPr algn="ctr" eaLnBrk="0" hangingPunct="0"/>
              <a:r>
                <a:rPr lang="uk-UA" sz="2000" b="1" dirty="0" smtClean="0">
                  <a:solidFill>
                    <a:srgbClr val="FFFFFF"/>
                  </a:solidFill>
                </a:rPr>
                <a:t>інших</a:t>
              </a:r>
              <a:endParaRPr lang="en-US" sz="2000" b="1" dirty="0">
                <a:solidFill>
                  <a:srgbClr val="FFFFFF"/>
                </a:solidFill>
              </a:endParaRPr>
            </a:p>
          </p:txBody>
        </p:sp>
        <p:sp>
          <p:nvSpPr>
            <p:cNvPr id="91142" name="AutoShape 6"/>
            <p:cNvSpPr>
              <a:spLocks noChangeArrowheads="1"/>
            </p:cNvSpPr>
            <p:nvPr/>
          </p:nvSpPr>
          <p:spPr bwMode="gray">
            <a:xfrm>
              <a:off x="960" y="1104"/>
              <a:ext cx="1104" cy="1296"/>
            </a:xfrm>
            <a:prstGeom prst="roundRect">
              <a:avLst>
                <a:gd name="adj" fmla="val 17509"/>
              </a:avLst>
            </a:prstGeom>
            <a:solidFill>
              <a:schemeClr val="accent2"/>
            </a:solidFill>
            <a:ln w="9525">
              <a:noFill/>
              <a:round/>
              <a:headEnd/>
              <a:tailEnd/>
            </a:ln>
            <a:effectLst/>
          </p:spPr>
          <p:txBody>
            <a:bodyPr wrap="none" anchor="ctr"/>
            <a:lstStyle/>
            <a:p>
              <a:endParaRPr lang="ru-RU"/>
            </a:p>
          </p:txBody>
        </p:sp>
        <p:sp>
          <p:nvSpPr>
            <p:cNvPr id="91143" name="AutoShape 7"/>
            <p:cNvSpPr>
              <a:spLocks noChangeArrowheads="1"/>
            </p:cNvSpPr>
            <p:nvPr/>
          </p:nvSpPr>
          <p:spPr bwMode="gray">
            <a:xfrm>
              <a:off x="986" y="2044"/>
              <a:ext cx="1056" cy="322"/>
            </a:xfrm>
            <a:prstGeom prst="roundRect">
              <a:avLst>
                <a:gd name="adj" fmla="val 50000"/>
              </a:avLst>
            </a:prstGeom>
            <a:gradFill rotWithShape="1">
              <a:gsLst>
                <a:gs pos="0">
                  <a:schemeClr val="accent2"/>
                </a:gs>
                <a:gs pos="100000">
                  <a:srgbClr val="C9E0A8"/>
                </a:gs>
              </a:gsLst>
              <a:lin ang="5400000" scaled="1"/>
            </a:gradFill>
            <a:ln w="9525">
              <a:noFill/>
              <a:round/>
              <a:headEnd/>
              <a:tailEnd/>
            </a:ln>
            <a:effectLst/>
          </p:spPr>
          <p:txBody>
            <a:bodyPr wrap="none" anchor="ctr"/>
            <a:lstStyle/>
            <a:p>
              <a:endParaRPr lang="ru-RU"/>
            </a:p>
          </p:txBody>
        </p:sp>
        <p:sp>
          <p:nvSpPr>
            <p:cNvPr id="91144" name="AutoShape 8"/>
            <p:cNvSpPr>
              <a:spLocks noChangeArrowheads="1"/>
            </p:cNvSpPr>
            <p:nvPr/>
          </p:nvSpPr>
          <p:spPr bwMode="gray">
            <a:xfrm>
              <a:off x="986" y="1118"/>
              <a:ext cx="1056" cy="321"/>
            </a:xfrm>
            <a:prstGeom prst="roundRect">
              <a:avLst>
                <a:gd name="adj" fmla="val 50000"/>
              </a:avLst>
            </a:prstGeom>
            <a:gradFill rotWithShape="1">
              <a:gsLst>
                <a:gs pos="0">
                  <a:srgbClr val="C9E0A8"/>
                </a:gs>
                <a:gs pos="100000">
                  <a:schemeClr val="accent2"/>
                </a:gs>
              </a:gsLst>
              <a:lin ang="5400000" scaled="1"/>
            </a:gradFill>
            <a:ln w="9525">
              <a:noFill/>
              <a:round/>
              <a:headEnd/>
              <a:tailEnd/>
            </a:ln>
            <a:effectLst/>
          </p:spPr>
          <p:txBody>
            <a:bodyPr wrap="none" anchor="ctr"/>
            <a:lstStyle/>
            <a:p>
              <a:endParaRPr lang="ru-RU"/>
            </a:p>
          </p:txBody>
        </p:sp>
        <p:sp>
          <p:nvSpPr>
            <p:cNvPr id="91145" name="Text Box 9"/>
            <p:cNvSpPr txBox="1">
              <a:spLocks noChangeArrowheads="1"/>
            </p:cNvSpPr>
            <p:nvPr/>
          </p:nvSpPr>
          <p:spPr bwMode="gray">
            <a:xfrm>
              <a:off x="1249" y="1315"/>
              <a:ext cx="439" cy="756"/>
            </a:xfrm>
            <a:prstGeom prst="rect">
              <a:avLst/>
            </a:prstGeom>
            <a:noFill/>
            <a:ln w="9525" algn="ctr">
              <a:noFill/>
              <a:miter lim="800000"/>
              <a:headEnd/>
              <a:tailEnd/>
            </a:ln>
            <a:effectLst>
              <a:outerShdw dist="35921" dir="2700000" algn="ctr" rotWithShape="0">
                <a:srgbClr val="000000"/>
              </a:outerShdw>
            </a:effectLst>
          </p:spPr>
          <p:txBody>
            <a:bodyPr wrap="none">
              <a:spAutoFit/>
            </a:bodyPr>
            <a:lstStyle/>
            <a:p>
              <a:pPr algn="ctr" eaLnBrk="0" hangingPunct="0"/>
              <a:r>
                <a:rPr lang="uk-UA" sz="7200" b="1" dirty="0" smtClean="0">
                  <a:solidFill>
                    <a:srgbClr val="FFFFFF"/>
                  </a:solidFill>
                  <a:effectLst>
                    <a:outerShdw blurRad="38100" dist="38100" dir="2700000" algn="tl">
                      <a:srgbClr val="C0C0C0"/>
                    </a:outerShdw>
                  </a:effectLst>
                </a:rPr>
                <a:t>1</a:t>
              </a:r>
              <a:endParaRPr lang="en-US" sz="7200" b="1" dirty="0">
                <a:solidFill>
                  <a:srgbClr val="FFFFFF"/>
                </a:solidFill>
                <a:effectLst>
                  <a:outerShdw blurRad="38100" dist="38100" dir="2700000" algn="tl">
                    <a:srgbClr val="C0C0C0"/>
                  </a:outerShdw>
                </a:effectLst>
              </a:endParaRPr>
            </a:p>
          </p:txBody>
        </p:sp>
        <p:sp>
          <p:nvSpPr>
            <p:cNvPr id="91146" name="AutoShape 10"/>
            <p:cNvSpPr>
              <a:spLocks noChangeArrowheads="1"/>
            </p:cNvSpPr>
            <p:nvPr/>
          </p:nvSpPr>
          <p:spPr bwMode="gray">
            <a:xfrm flipV="1">
              <a:off x="1077" y="3582"/>
              <a:ext cx="864" cy="144"/>
            </a:xfrm>
            <a:prstGeom prst="roundRect">
              <a:avLst>
                <a:gd name="adj" fmla="val 50000"/>
              </a:avLst>
            </a:prstGeom>
            <a:gradFill rotWithShape="1">
              <a:gsLst>
                <a:gs pos="0">
                  <a:schemeClr val="accent2"/>
                </a:gs>
                <a:gs pos="100000">
                  <a:srgbClr val="C9E0A8"/>
                </a:gs>
              </a:gsLst>
              <a:lin ang="5400000" scaled="1"/>
            </a:gradFill>
            <a:ln w="9525">
              <a:noFill/>
              <a:round/>
              <a:headEnd/>
              <a:tailEnd/>
            </a:ln>
            <a:effectLst/>
          </p:spPr>
          <p:txBody>
            <a:bodyPr wrap="none" anchor="ctr"/>
            <a:lstStyle/>
            <a:p>
              <a:endParaRPr lang="ru-RU"/>
            </a:p>
          </p:txBody>
        </p:sp>
      </p:grpSp>
      <p:grpSp>
        <p:nvGrpSpPr>
          <p:cNvPr id="3" name="Group 11"/>
          <p:cNvGrpSpPr>
            <a:grpSpLocks/>
          </p:cNvGrpSpPr>
          <p:nvPr/>
        </p:nvGrpSpPr>
        <p:grpSpPr bwMode="auto">
          <a:xfrm>
            <a:off x="6059490" y="2438400"/>
            <a:ext cx="2417852" cy="3581400"/>
            <a:chOff x="3817" y="1536"/>
            <a:chExt cx="1079" cy="2256"/>
          </a:xfrm>
        </p:grpSpPr>
        <p:sp>
          <p:nvSpPr>
            <p:cNvPr id="91148" name="AutoShape 12"/>
            <p:cNvSpPr>
              <a:spLocks noChangeArrowheads="1"/>
            </p:cNvSpPr>
            <p:nvPr/>
          </p:nvSpPr>
          <p:spPr bwMode="gray">
            <a:xfrm>
              <a:off x="3856" y="2400"/>
              <a:ext cx="1008" cy="1392"/>
            </a:xfrm>
            <a:prstGeom prst="roundRect">
              <a:avLst>
                <a:gd name="adj" fmla="val 7935"/>
              </a:avLst>
            </a:prstGeom>
            <a:gradFill rotWithShape="1">
              <a:gsLst>
                <a:gs pos="0">
                  <a:schemeClr val="folHlink">
                    <a:gamma/>
                    <a:shade val="46275"/>
                    <a:invGamma/>
                  </a:schemeClr>
                </a:gs>
                <a:gs pos="100000">
                  <a:schemeClr val="folHlink"/>
                </a:gs>
              </a:gsLst>
              <a:lin ang="5400000" scaled="1"/>
            </a:gradFill>
            <a:ln w="9525">
              <a:noFill/>
              <a:round/>
              <a:headEnd/>
              <a:tailEnd/>
            </a:ln>
            <a:effectLst>
              <a:prstShdw prst="shdw11">
                <a:srgbClr val="B2B2B2">
                  <a:alpha val="50000"/>
                </a:srgbClr>
              </a:prstShdw>
            </a:effectLst>
          </p:spPr>
          <p:txBody>
            <a:bodyPr wrap="none" anchor="ctr"/>
            <a:lstStyle/>
            <a:p>
              <a:endParaRPr lang="ru-RU"/>
            </a:p>
          </p:txBody>
        </p:sp>
        <p:sp>
          <p:nvSpPr>
            <p:cNvPr id="91149" name="Text Box 13"/>
            <p:cNvSpPr txBox="1">
              <a:spLocks noChangeArrowheads="1"/>
            </p:cNvSpPr>
            <p:nvPr/>
          </p:nvSpPr>
          <p:spPr bwMode="gray">
            <a:xfrm>
              <a:off x="3886" y="2812"/>
              <a:ext cx="956" cy="756"/>
            </a:xfrm>
            <a:prstGeom prst="rect">
              <a:avLst/>
            </a:prstGeom>
            <a:noFill/>
            <a:ln w="9525" algn="ctr">
              <a:noFill/>
              <a:miter lim="800000"/>
              <a:headEnd/>
              <a:tailEnd/>
            </a:ln>
            <a:effectLst/>
          </p:spPr>
          <p:txBody>
            <a:bodyPr wrap="square">
              <a:spAutoFit/>
            </a:bodyPr>
            <a:lstStyle/>
            <a:p>
              <a:pPr algn="ctr" eaLnBrk="0" hangingPunct="0"/>
              <a:r>
                <a:rPr lang="uk-UA" b="1" dirty="0" smtClean="0">
                  <a:solidFill>
                    <a:srgbClr val="FFFFFF"/>
                  </a:solidFill>
                </a:rPr>
                <a:t>Всі люди не кращі і не гірші. Вони просто різні! </a:t>
              </a:r>
            </a:p>
          </p:txBody>
        </p:sp>
        <p:grpSp>
          <p:nvGrpSpPr>
            <p:cNvPr id="4" name="Group 14"/>
            <p:cNvGrpSpPr>
              <a:grpSpLocks/>
            </p:cNvGrpSpPr>
            <p:nvPr/>
          </p:nvGrpSpPr>
          <p:grpSpPr bwMode="auto">
            <a:xfrm>
              <a:off x="3817" y="1536"/>
              <a:ext cx="1079" cy="1198"/>
              <a:chOff x="3696" y="1682"/>
              <a:chExt cx="1363" cy="1800"/>
            </a:xfrm>
          </p:grpSpPr>
          <p:sp>
            <p:nvSpPr>
              <p:cNvPr id="91151" name="AutoShape 15"/>
              <p:cNvSpPr>
                <a:spLocks noChangeArrowheads="1"/>
              </p:cNvSpPr>
              <p:nvPr/>
            </p:nvSpPr>
            <p:spPr bwMode="gray">
              <a:xfrm>
                <a:off x="3696" y="1682"/>
                <a:ext cx="1363" cy="1800"/>
              </a:xfrm>
              <a:prstGeom prst="roundRect">
                <a:avLst>
                  <a:gd name="adj" fmla="val 17509"/>
                </a:avLst>
              </a:prstGeom>
              <a:solidFill>
                <a:schemeClr val="folHlink"/>
              </a:solidFill>
              <a:ln w="9525">
                <a:noFill/>
                <a:round/>
                <a:headEnd/>
                <a:tailEnd/>
              </a:ln>
              <a:effectLst/>
            </p:spPr>
            <p:txBody>
              <a:bodyPr wrap="none" anchor="ctr"/>
              <a:lstStyle/>
              <a:p>
                <a:endParaRPr lang="ru-RU"/>
              </a:p>
            </p:txBody>
          </p:sp>
          <p:sp>
            <p:nvSpPr>
              <p:cNvPr id="91152" name="AutoShape 16"/>
              <p:cNvSpPr>
                <a:spLocks noChangeArrowheads="1"/>
              </p:cNvSpPr>
              <p:nvPr/>
            </p:nvSpPr>
            <p:spPr bwMode="gray">
              <a:xfrm>
                <a:off x="3728" y="2987"/>
                <a:ext cx="1304" cy="447"/>
              </a:xfrm>
              <a:prstGeom prst="roundRect">
                <a:avLst>
                  <a:gd name="adj" fmla="val 50000"/>
                </a:avLst>
              </a:prstGeom>
              <a:gradFill rotWithShape="1">
                <a:gsLst>
                  <a:gs pos="0">
                    <a:schemeClr val="folHlink"/>
                  </a:gs>
                  <a:gs pos="100000">
                    <a:srgbClr val="CCB9F0"/>
                  </a:gs>
                </a:gsLst>
                <a:lin ang="5400000" scaled="1"/>
              </a:gradFill>
              <a:ln w="9525">
                <a:noFill/>
                <a:round/>
                <a:headEnd/>
                <a:tailEnd/>
              </a:ln>
              <a:effectLst/>
            </p:spPr>
            <p:txBody>
              <a:bodyPr wrap="none" anchor="ctr"/>
              <a:lstStyle/>
              <a:p>
                <a:endParaRPr lang="ru-RU"/>
              </a:p>
            </p:txBody>
          </p:sp>
          <p:sp>
            <p:nvSpPr>
              <p:cNvPr id="91153" name="AutoShape 17"/>
              <p:cNvSpPr>
                <a:spLocks noChangeArrowheads="1"/>
              </p:cNvSpPr>
              <p:nvPr/>
            </p:nvSpPr>
            <p:spPr bwMode="gray">
              <a:xfrm>
                <a:off x="3728" y="1701"/>
                <a:ext cx="1304" cy="446"/>
              </a:xfrm>
              <a:prstGeom prst="roundRect">
                <a:avLst>
                  <a:gd name="adj" fmla="val 50000"/>
                </a:avLst>
              </a:prstGeom>
              <a:gradFill rotWithShape="1">
                <a:gsLst>
                  <a:gs pos="0">
                    <a:srgbClr val="CCB9F0"/>
                  </a:gs>
                  <a:gs pos="100000">
                    <a:schemeClr val="folHlink"/>
                  </a:gs>
                </a:gsLst>
                <a:lin ang="5400000" scaled="1"/>
              </a:gradFill>
              <a:ln w="9525">
                <a:noFill/>
                <a:round/>
                <a:headEnd/>
                <a:tailEnd/>
              </a:ln>
              <a:effectLst/>
            </p:spPr>
            <p:txBody>
              <a:bodyPr wrap="none" anchor="ctr"/>
              <a:lstStyle/>
              <a:p>
                <a:endParaRPr lang="ru-RU"/>
              </a:p>
            </p:txBody>
          </p:sp>
        </p:grpSp>
        <p:sp>
          <p:nvSpPr>
            <p:cNvPr id="91154" name="Text Box 18"/>
            <p:cNvSpPr txBox="1">
              <a:spLocks noChangeArrowheads="1"/>
            </p:cNvSpPr>
            <p:nvPr/>
          </p:nvSpPr>
          <p:spPr bwMode="gray">
            <a:xfrm>
              <a:off x="4129" y="1824"/>
              <a:ext cx="439" cy="756"/>
            </a:xfrm>
            <a:prstGeom prst="rect">
              <a:avLst/>
            </a:prstGeom>
            <a:noFill/>
            <a:ln w="9525" algn="ctr">
              <a:noFill/>
              <a:miter lim="800000"/>
              <a:headEnd/>
              <a:tailEnd/>
            </a:ln>
            <a:effectLst>
              <a:outerShdw dist="35921" dir="2700000" algn="ctr" rotWithShape="0">
                <a:srgbClr val="000000"/>
              </a:outerShdw>
            </a:effectLst>
          </p:spPr>
          <p:txBody>
            <a:bodyPr wrap="none">
              <a:spAutoFit/>
            </a:bodyPr>
            <a:lstStyle/>
            <a:p>
              <a:pPr algn="ctr" eaLnBrk="0" hangingPunct="0"/>
              <a:r>
                <a:rPr lang="uk-UA" sz="7200" b="1" dirty="0" smtClean="0">
                  <a:solidFill>
                    <a:srgbClr val="FFFFFF"/>
                  </a:solidFill>
                  <a:effectLst>
                    <a:outerShdw blurRad="38100" dist="38100" dir="2700000" algn="tl">
                      <a:srgbClr val="C0C0C0"/>
                    </a:outerShdw>
                  </a:effectLst>
                </a:rPr>
                <a:t>3</a:t>
              </a:r>
              <a:endParaRPr lang="en-US" sz="7200" b="1" dirty="0">
                <a:solidFill>
                  <a:srgbClr val="FFFFFF"/>
                </a:solidFill>
                <a:effectLst>
                  <a:outerShdw blurRad="38100" dist="38100" dir="2700000" algn="tl">
                    <a:srgbClr val="C0C0C0"/>
                  </a:outerShdw>
                </a:effectLst>
              </a:endParaRPr>
            </a:p>
          </p:txBody>
        </p:sp>
        <p:sp>
          <p:nvSpPr>
            <p:cNvPr id="91155" name="AutoShape 19"/>
            <p:cNvSpPr>
              <a:spLocks noChangeArrowheads="1"/>
            </p:cNvSpPr>
            <p:nvPr/>
          </p:nvSpPr>
          <p:spPr bwMode="gray">
            <a:xfrm flipV="1">
              <a:off x="3936" y="3600"/>
              <a:ext cx="864" cy="144"/>
            </a:xfrm>
            <a:prstGeom prst="roundRect">
              <a:avLst>
                <a:gd name="adj" fmla="val 50000"/>
              </a:avLst>
            </a:prstGeom>
            <a:gradFill rotWithShape="1">
              <a:gsLst>
                <a:gs pos="0">
                  <a:schemeClr val="folHlink"/>
                </a:gs>
                <a:gs pos="100000">
                  <a:srgbClr val="C9C9FF"/>
                </a:gs>
              </a:gsLst>
              <a:lin ang="5400000" scaled="1"/>
            </a:gradFill>
            <a:ln w="9525">
              <a:noFill/>
              <a:round/>
              <a:headEnd/>
              <a:tailEnd/>
            </a:ln>
            <a:effectLst/>
          </p:spPr>
          <p:txBody>
            <a:bodyPr wrap="none" anchor="ctr"/>
            <a:lstStyle/>
            <a:p>
              <a:endParaRPr lang="ru-RU"/>
            </a:p>
          </p:txBody>
        </p:sp>
      </p:grpSp>
      <p:grpSp>
        <p:nvGrpSpPr>
          <p:cNvPr id="5" name="Group 20"/>
          <p:cNvGrpSpPr>
            <a:grpSpLocks/>
          </p:cNvGrpSpPr>
          <p:nvPr/>
        </p:nvGrpSpPr>
        <p:grpSpPr bwMode="auto">
          <a:xfrm>
            <a:off x="3835400" y="2057400"/>
            <a:ext cx="1727200" cy="3962400"/>
            <a:chOff x="2416" y="1296"/>
            <a:chExt cx="1088" cy="2496"/>
          </a:xfrm>
        </p:grpSpPr>
        <p:sp>
          <p:nvSpPr>
            <p:cNvPr id="91157" name="AutoShape 21"/>
            <p:cNvSpPr>
              <a:spLocks noChangeArrowheads="1"/>
            </p:cNvSpPr>
            <p:nvPr/>
          </p:nvSpPr>
          <p:spPr bwMode="gray">
            <a:xfrm>
              <a:off x="2464" y="2304"/>
              <a:ext cx="1008" cy="1488"/>
            </a:xfrm>
            <a:prstGeom prst="roundRect">
              <a:avLst>
                <a:gd name="adj" fmla="val 7935"/>
              </a:avLst>
            </a:prstGeom>
            <a:gradFill rotWithShape="1">
              <a:gsLst>
                <a:gs pos="0">
                  <a:schemeClr val="hlink">
                    <a:gamma/>
                    <a:shade val="60784"/>
                    <a:invGamma/>
                  </a:schemeClr>
                </a:gs>
                <a:gs pos="100000">
                  <a:schemeClr val="hlink"/>
                </a:gs>
              </a:gsLst>
              <a:lin ang="5400000" scaled="1"/>
            </a:gradFill>
            <a:ln w="9525">
              <a:noFill/>
              <a:round/>
              <a:headEnd/>
              <a:tailEnd/>
            </a:ln>
            <a:effectLst/>
          </p:spPr>
          <p:txBody>
            <a:bodyPr wrap="none" anchor="ctr"/>
            <a:lstStyle/>
            <a:p>
              <a:endParaRPr lang="ru-RU"/>
            </a:p>
          </p:txBody>
        </p:sp>
        <p:grpSp>
          <p:nvGrpSpPr>
            <p:cNvPr id="6" name="Group 22"/>
            <p:cNvGrpSpPr>
              <a:grpSpLocks/>
            </p:cNvGrpSpPr>
            <p:nvPr/>
          </p:nvGrpSpPr>
          <p:grpSpPr bwMode="auto">
            <a:xfrm>
              <a:off x="2416" y="1296"/>
              <a:ext cx="1088" cy="1248"/>
              <a:chOff x="5392" y="229"/>
              <a:chExt cx="1363" cy="1800"/>
            </a:xfrm>
          </p:grpSpPr>
          <p:sp>
            <p:nvSpPr>
              <p:cNvPr id="91159" name="AutoShape 23"/>
              <p:cNvSpPr>
                <a:spLocks noChangeArrowheads="1"/>
              </p:cNvSpPr>
              <p:nvPr/>
            </p:nvSpPr>
            <p:spPr bwMode="gray">
              <a:xfrm>
                <a:off x="5392" y="229"/>
                <a:ext cx="1363" cy="1800"/>
              </a:xfrm>
              <a:prstGeom prst="roundRect">
                <a:avLst>
                  <a:gd name="adj" fmla="val 17509"/>
                </a:avLst>
              </a:prstGeom>
              <a:solidFill>
                <a:schemeClr val="hlink"/>
              </a:solidFill>
              <a:ln w="9525">
                <a:noFill/>
                <a:round/>
                <a:headEnd/>
                <a:tailEnd/>
              </a:ln>
              <a:effectLst/>
            </p:spPr>
            <p:txBody>
              <a:bodyPr wrap="none" anchor="ctr"/>
              <a:lstStyle/>
              <a:p>
                <a:endParaRPr lang="ru-RU" dirty="0"/>
              </a:p>
            </p:txBody>
          </p:sp>
          <p:sp>
            <p:nvSpPr>
              <p:cNvPr id="91160" name="AutoShape 24"/>
              <p:cNvSpPr>
                <a:spLocks noChangeArrowheads="1"/>
              </p:cNvSpPr>
              <p:nvPr/>
            </p:nvSpPr>
            <p:spPr bwMode="gray">
              <a:xfrm>
                <a:off x="5424" y="1536"/>
                <a:ext cx="1304" cy="447"/>
              </a:xfrm>
              <a:prstGeom prst="roundRect">
                <a:avLst>
                  <a:gd name="adj" fmla="val 50000"/>
                </a:avLst>
              </a:prstGeom>
              <a:gradFill rotWithShape="1">
                <a:gsLst>
                  <a:gs pos="0">
                    <a:schemeClr val="hlink"/>
                  </a:gs>
                  <a:gs pos="100000">
                    <a:srgbClr val="C9C9FF"/>
                  </a:gs>
                </a:gsLst>
                <a:lin ang="5400000" scaled="1"/>
              </a:gradFill>
              <a:ln w="9525">
                <a:noFill/>
                <a:round/>
                <a:headEnd/>
                <a:tailEnd/>
              </a:ln>
              <a:effectLst/>
            </p:spPr>
            <p:txBody>
              <a:bodyPr wrap="none" anchor="ctr"/>
              <a:lstStyle/>
              <a:p>
                <a:endParaRPr lang="ru-RU"/>
              </a:p>
            </p:txBody>
          </p:sp>
          <p:sp>
            <p:nvSpPr>
              <p:cNvPr id="91161" name="AutoShape 25"/>
              <p:cNvSpPr>
                <a:spLocks noChangeArrowheads="1"/>
              </p:cNvSpPr>
              <p:nvPr/>
            </p:nvSpPr>
            <p:spPr bwMode="gray">
              <a:xfrm>
                <a:off x="5424" y="250"/>
                <a:ext cx="1304" cy="446"/>
              </a:xfrm>
              <a:prstGeom prst="roundRect">
                <a:avLst>
                  <a:gd name="adj" fmla="val 50000"/>
                </a:avLst>
              </a:prstGeom>
              <a:gradFill rotWithShape="1">
                <a:gsLst>
                  <a:gs pos="0">
                    <a:srgbClr val="C9C9FF"/>
                  </a:gs>
                  <a:gs pos="100000">
                    <a:schemeClr val="hlink"/>
                  </a:gs>
                </a:gsLst>
                <a:lin ang="5400000" scaled="1"/>
              </a:gradFill>
              <a:ln w="9525">
                <a:noFill/>
                <a:round/>
                <a:headEnd/>
                <a:tailEnd/>
              </a:ln>
              <a:effectLst/>
            </p:spPr>
            <p:txBody>
              <a:bodyPr wrap="none" anchor="ctr"/>
              <a:lstStyle/>
              <a:p>
                <a:endParaRPr lang="ru-RU"/>
              </a:p>
            </p:txBody>
          </p:sp>
        </p:grpSp>
        <p:sp>
          <p:nvSpPr>
            <p:cNvPr id="91162" name="Text Box 26"/>
            <p:cNvSpPr txBox="1">
              <a:spLocks noChangeArrowheads="1"/>
            </p:cNvSpPr>
            <p:nvPr/>
          </p:nvSpPr>
          <p:spPr bwMode="gray">
            <a:xfrm>
              <a:off x="2475" y="2688"/>
              <a:ext cx="1012" cy="756"/>
            </a:xfrm>
            <a:prstGeom prst="rect">
              <a:avLst/>
            </a:prstGeom>
            <a:noFill/>
            <a:ln w="9525" algn="ctr">
              <a:noFill/>
              <a:miter lim="800000"/>
              <a:headEnd/>
              <a:tailEnd/>
            </a:ln>
            <a:effectLst/>
          </p:spPr>
          <p:txBody>
            <a:bodyPr wrap="square">
              <a:spAutoFit/>
            </a:bodyPr>
            <a:lstStyle/>
            <a:p>
              <a:pPr algn="ctr" eaLnBrk="0" hangingPunct="0"/>
              <a:r>
                <a:rPr lang="uk-UA" b="1" dirty="0" smtClean="0">
                  <a:solidFill>
                    <a:srgbClr val="FFFFFF"/>
                  </a:solidFill>
                </a:rPr>
                <a:t>Намагайся </a:t>
              </a:r>
            </a:p>
            <a:p>
              <a:pPr algn="ctr" eaLnBrk="0" hangingPunct="0"/>
              <a:r>
                <a:rPr lang="uk-UA" b="1" dirty="0" smtClean="0">
                  <a:solidFill>
                    <a:srgbClr val="FFFFFF"/>
                  </a:solidFill>
                </a:rPr>
                <a:t>зрозуміти</a:t>
              </a:r>
            </a:p>
            <a:p>
              <a:pPr algn="ctr" eaLnBrk="0" hangingPunct="0"/>
              <a:r>
                <a:rPr lang="uk-UA" b="1" dirty="0" smtClean="0">
                  <a:solidFill>
                    <a:srgbClr val="FFFFFF"/>
                  </a:solidFill>
                </a:rPr>
                <a:t>іншу </a:t>
              </a:r>
            </a:p>
            <a:p>
              <a:pPr algn="ctr" eaLnBrk="0" hangingPunct="0"/>
              <a:r>
                <a:rPr lang="uk-UA" b="1" dirty="0" smtClean="0">
                  <a:solidFill>
                    <a:srgbClr val="FFFFFF"/>
                  </a:solidFill>
                </a:rPr>
                <a:t>людину</a:t>
              </a:r>
              <a:endParaRPr lang="en-US" b="1" dirty="0">
                <a:solidFill>
                  <a:srgbClr val="FFFFFF"/>
                </a:solidFill>
              </a:endParaRPr>
            </a:p>
          </p:txBody>
        </p:sp>
        <p:sp>
          <p:nvSpPr>
            <p:cNvPr id="91163" name="Text Box 27"/>
            <p:cNvSpPr txBox="1">
              <a:spLocks noChangeArrowheads="1"/>
            </p:cNvSpPr>
            <p:nvPr/>
          </p:nvSpPr>
          <p:spPr bwMode="gray">
            <a:xfrm>
              <a:off x="2705" y="1584"/>
              <a:ext cx="439" cy="756"/>
            </a:xfrm>
            <a:prstGeom prst="rect">
              <a:avLst/>
            </a:prstGeom>
            <a:noFill/>
            <a:ln w="9525" algn="ctr">
              <a:noFill/>
              <a:miter lim="800000"/>
              <a:headEnd/>
              <a:tailEnd/>
            </a:ln>
            <a:effectLst>
              <a:outerShdw dist="35921" dir="2700000" algn="ctr" rotWithShape="0">
                <a:srgbClr val="000000"/>
              </a:outerShdw>
            </a:effectLst>
          </p:spPr>
          <p:txBody>
            <a:bodyPr wrap="none">
              <a:spAutoFit/>
            </a:bodyPr>
            <a:lstStyle/>
            <a:p>
              <a:pPr algn="ctr" eaLnBrk="0" hangingPunct="0"/>
              <a:r>
                <a:rPr lang="uk-UA" sz="7200" b="1" dirty="0" smtClean="0">
                  <a:solidFill>
                    <a:srgbClr val="FFFFFF"/>
                  </a:solidFill>
                  <a:effectLst>
                    <a:outerShdw blurRad="38100" dist="38100" dir="2700000" algn="tl">
                      <a:srgbClr val="C0C0C0"/>
                    </a:outerShdw>
                  </a:effectLst>
                </a:rPr>
                <a:t>2</a:t>
              </a:r>
              <a:endParaRPr lang="en-US" sz="7200" b="1" dirty="0">
                <a:solidFill>
                  <a:srgbClr val="FFFFFF"/>
                </a:solidFill>
                <a:effectLst>
                  <a:outerShdw blurRad="38100" dist="38100" dir="2700000" algn="tl">
                    <a:srgbClr val="C0C0C0"/>
                  </a:outerShdw>
                </a:effectLst>
              </a:endParaRPr>
            </a:p>
          </p:txBody>
        </p:sp>
        <p:sp>
          <p:nvSpPr>
            <p:cNvPr id="91164" name="AutoShape 28"/>
            <p:cNvSpPr>
              <a:spLocks noChangeArrowheads="1"/>
            </p:cNvSpPr>
            <p:nvPr/>
          </p:nvSpPr>
          <p:spPr bwMode="gray">
            <a:xfrm flipV="1">
              <a:off x="2544" y="3600"/>
              <a:ext cx="864" cy="144"/>
            </a:xfrm>
            <a:prstGeom prst="roundRect">
              <a:avLst>
                <a:gd name="adj" fmla="val 50000"/>
              </a:avLst>
            </a:prstGeom>
            <a:gradFill rotWithShape="1">
              <a:gsLst>
                <a:gs pos="0">
                  <a:schemeClr val="hlink"/>
                </a:gs>
                <a:gs pos="100000">
                  <a:srgbClr val="C9C9FF"/>
                </a:gs>
              </a:gsLst>
              <a:lin ang="5400000" scaled="1"/>
            </a:gradFill>
            <a:ln w="9525">
              <a:noFill/>
              <a:round/>
              <a:headEnd/>
              <a:tailEnd/>
            </a:ln>
            <a:effectLst/>
          </p:spPr>
          <p:txBody>
            <a:bodyPr wrap="none" anchor="ctr"/>
            <a:lstStyle/>
            <a:p>
              <a:endParaRPr lang="ru-RU"/>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subTitle" idx="1"/>
          </p:nvPr>
        </p:nvSpPr>
        <p:spPr>
          <a:xfrm>
            <a:off x="1214414" y="2643182"/>
            <a:ext cx="6296052" cy="2357454"/>
          </a:xfrm>
        </p:spPr>
        <p:txBody>
          <a:bodyPr>
            <a:noAutofit/>
          </a:bodyPr>
          <a:lstStyle/>
          <a:p>
            <a:pPr algn="ctr">
              <a:lnSpc>
                <a:spcPct val="80000"/>
              </a:lnSpc>
            </a:pPr>
            <a:r>
              <a:rPr lang="uk-UA" sz="5400" b="1" i="1" dirty="0" smtClean="0">
                <a:solidFill>
                  <a:schemeClr val="accent5">
                    <a:lumMod val="50000"/>
                  </a:schemeClr>
                </a:solidFill>
              </a:rPr>
              <a:t>БУДЕМО </a:t>
            </a:r>
            <a:endParaRPr lang="en-US" sz="5400" b="1" i="1" dirty="0" smtClean="0">
              <a:solidFill>
                <a:schemeClr val="accent5">
                  <a:lumMod val="50000"/>
                </a:schemeClr>
              </a:solidFill>
            </a:endParaRPr>
          </a:p>
          <a:p>
            <a:pPr algn="ctr">
              <a:lnSpc>
                <a:spcPct val="80000"/>
              </a:lnSpc>
            </a:pPr>
            <a:endParaRPr lang="en-US" sz="5400" b="1" i="1" dirty="0" smtClean="0">
              <a:solidFill>
                <a:schemeClr val="accent5">
                  <a:lumMod val="50000"/>
                </a:schemeClr>
              </a:solidFill>
            </a:endParaRPr>
          </a:p>
          <a:p>
            <a:pPr algn="ctr">
              <a:lnSpc>
                <a:spcPct val="80000"/>
              </a:lnSpc>
            </a:pPr>
            <a:r>
              <a:rPr lang="uk-UA" sz="5400" b="1" i="1" dirty="0" smtClean="0">
                <a:solidFill>
                  <a:schemeClr val="accent5">
                    <a:lumMod val="50000"/>
                  </a:schemeClr>
                </a:solidFill>
              </a:rPr>
              <a:t>ТОЛЕРАНТНИМИ</a:t>
            </a:r>
            <a:r>
              <a:rPr lang="en-US" sz="5400" b="1" i="1" dirty="0" smtClean="0">
                <a:solidFill>
                  <a:schemeClr val="accent5">
                    <a:lumMod val="50000"/>
                  </a:schemeClr>
                </a:solidFill>
              </a:rPr>
              <a:t>!</a:t>
            </a:r>
            <a:endParaRPr lang="en-US" sz="5400" b="1" i="1" dirty="0">
              <a:solidFill>
                <a:schemeClr val="accent5">
                  <a:lumMod val="50000"/>
                </a:schemeClr>
              </a:solidFill>
            </a:endParaRPr>
          </a:p>
        </p:txBody>
      </p:sp>
      <p:sp>
        <p:nvSpPr>
          <p:cNvPr id="59395" name="WordArt 3"/>
          <p:cNvSpPr>
            <a:spLocks noChangeArrowheads="1" noChangeShapeType="1" noTextEdit="1"/>
          </p:cNvSpPr>
          <p:nvPr/>
        </p:nvSpPr>
        <p:spPr bwMode="gray">
          <a:xfrm>
            <a:off x="1643042" y="571480"/>
            <a:ext cx="7215238" cy="947726"/>
          </a:xfrm>
          <a:prstGeom prst="rect">
            <a:avLst/>
          </a:prstGeom>
        </p:spPr>
        <p:txBody>
          <a:bodyPr wrap="none" fromWordArt="1">
            <a:prstTxWarp prst="textDeflate">
              <a:avLst>
                <a:gd name="adj" fmla="val 0"/>
              </a:avLst>
            </a:prstTxWarp>
          </a:bodyPr>
          <a:lstStyle/>
          <a:p>
            <a:pPr algn="ctr"/>
            <a:r>
              <a:rPr lang="uk-UA" sz="5400" b="1" kern="10" dirty="0" smtClean="0">
                <a:ln w="28575">
                  <a:solidFill>
                    <a:schemeClr val="bg1"/>
                  </a:solidFill>
                  <a:round/>
                  <a:headEnd/>
                  <a:tailEnd/>
                </a:ln>
                <a:gradFill rotWithShape="1">
                  <a:gsLst>
                    <a:gs pos="0">
                      <a:schemeClr val="accent1"/>
                    </a:gs>
                    <a:gs pos="100000">
                      <a:schemeClr val="tx1"/>
                    </a:gs>
                  </a:gsLst>
                  <a:lin ang="5400000" scaled="1"/>
                </a:gradFill>
                <a:latin typeface="Verdana"/>
              </a:rPr>
              <a:t>ДЯКУЮ ЗА УВАГУ</a:t>
            </a:r>
            <a:r>
              <a:rPr lang="en-US" sz="5400" b="1" kern="10" dirty="0" smtClean="0">
                <a:ln w="28575">
                  <a:solidFill>
                    <a:schemeClr val="bg1"/>
                  </a:solidFill>
                  <a:round/>
                  <a:headEnd/>
                  <a:tailEnd/>
                </a:ln>
                <a:gradFill rotWithShape="1">
                  <a:gsLst>
                    <a:gs pos="0">
                      <a:schemeClr val="accent1"/>
                    </a:gs>
                    <a:gs pos="100000">
                      <a:schemeClr val="tx1"/>
                    </a:gs>
                  </a:gsLst>
                  <a:lin ang="5400000" scaled="1"/>
                </a:gradFill>
                <a:latin typeface="Verdana"/>
              </a:rPr>
              <a:t> </a:t>
            </a:r>
            <a:r>
              <a:rPr lang="en-US" sz="5400" b="1" kern="10" dirty="0">
                <a:ln w="28575">
                  <a:solidFill>
                    <a:schemeClr val="bg1"/>
                  </a:solidFill>
                  <a:round/>
                  <a:headEnd/>
                  <a:tailEnd/>
                </a:ln>
                <a:gradFill rotWithShape="1">
                  <a:gsLst>
                    <a:gs pos="0">
                      <a:schemeClr val="accent1"/>
                    </a:gs>
                    <a:gs pos="100000">
                      <a:schemeClr val="tx1"/>
                    </a:gs>
                  </a:gsLst>
                  <a:lin ang="5400000" scaled="1"/>
                </a:gradFill>
                <a:latin typeface="Verdana"/>
              </a:rPr>
              <a:t>!</a:t>
            </a:r>
            <a:endParaRPr lang="ru-RU" sz="5400" b="1" kern="10" dirty="0">
              <a:ln w="28575">
                <a:solidFill>
                  <a:schemeClr val="bg1"/>
                </a:solidFill>
                <a:round/>
                <a:headEnd/>
                <a:tailEnd/>
              </a:ln>
              <a:gradFill rotWithShape="1">
                <a:gsLst>
                  <a:gs pos="0">
                    <a:schemeClr val="accent1"/>
                  </a:gs>
                  <a:gs pos="100000">
                    <a:schemeClr val="tx1"/>
                  </a:gs>
                </a:gsLst>
                <a:lin ang="5400000" scaled="1"/>
              </a:gradFill>
              <a:latin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408"/>
            <a:ext cx="8229600" cy="1399032"/>
          </a:xfrm>
        </p:spPr>
        <p:txBody>
          <a:bodyPr>
            <a:normAutofit/>
          </a:bodyPr>
          <a:lstStyle/>
          <a:p>
            <a:r>
              <a:rPr lang="uk-UA" sz="2800" dirty="0" smtClean="0"/>
              <a:t>      </a:t>
            </a:r>
            <a:r>
              <a:rPr lang="uk-UA" sz="2800" dirty="0" smtClean="0">
                <a:solidFill>
                  <a:schemeClr val="accent5">
                    <a:lumMod val="50000"/>
                  </a:schemeClr>
                </a:solidFill>
              </a:rPr>
              <a:t>Що  таке толерантність???</a:t>
            </a:r>
            <a:endParaRPr lang="uk-UA" sz="2800" dirty="0">
              <a:solidFill>
                <a:schemeClr val="accent5">
                  <a:lumMod val="50000"/>
                </a:schemeClr>
              </a:solidFill>
            </a:endParaRPr>
          </a:p>
        </p:txBody>
      </p:sp>
      <p:sp>
        <p:nvSpPr>
          <p:cNvPr id="3" name="Объект 2"/>
          <p:cNvSpPr>
            <a:spLocks noGrp="1"/>
          </p:cNvSpPr>
          <p:nvPr>
            <p:ph idx="1"/>
          </p:nvPr>
        </p:nvSpPr>
        <p:spPr/>
        <p:txBody>
          <a:bodyPr>
            <a:normAutofit/>
          </a:bodyPr>
          <a:lstStyle/>
          <a:p>
            <a:r>
              <a:rPr lang="uk-UA" sz="3200" dirty="0" smtClean="0">
                <a:solidFill>
                  <a:schemeClr val="accent5">
                    <a:lumMod val="50000"/>
                  </a:schemeClr>
                </a:solidFill>
              </a:rPr>
              <a:t>Толерантність – це здатність індивіда сприймати без агресії думки, які відрізняються від його власних, а також особливості поведінки та життя інших; терпимість до іншого способу життя , звичаїв, традицій,почуттів, вірувань, ідей. </a:t>
            </a:r>
            <a:endParaRPr lang="uk-UA" sz="3200" dirty="0">
              <a:solidFill>
                <a:schemeClr val="accent5">
                  <a:lumMod val="50000"/>
                </a:schemeClr>
              </a:solidFill>
            </a:endParaRPr>
          </a:p>
        </p:txBody>
      </p:sp>
    </p:spTree>
    <p:extLst>
      <p:ext uri="{BB962C8B-B14F-4D97-AF65-F5344CB8AC3E}">
        <p14:creationId xmlns="" xmlns:p14="http://schemas.microsoft.com/office/powerpoint/2010/main" val="1623983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700808"/>
            <a:ext cx="8458200" cy="1222375"/>
          </a:xfrm>
        </p:spPr>
        <p:txBody>
          <a:bodyPr/>
          <a:lstStyle/>
          <a:p>
            <a:r>
              <a:rPr lang="uk-UA" dirty="0" smtClean="0"/>
              <a:t>    </a:t>
            </a:r>
            <a:endParaRPr lang="uk-UA" dirty="0"/>
          </a:p>
        </p:txBody>
      </p:sp>
      <p:sp>
        <p:nvSpPr>
          <p:cNvPr id="3" name="Подзаголовок 2"/>
          <p:cNvSpPr>
            <a:spLocks noGrp="1"/>
          </p:cNvSpPr>
          <p:nvPr>
            <p:ph type="subTitle" idx="1"/>
          </p:nvPr>
        </p:nvSpPr>
        <p:spPr>
          <a:xfrm>
            <a:off x="540544" y="1556792"/>
            <a:ext cx="8062912" cy="1800200"/>
          </a:xfrm>
        </p:spPr>
        <p:txBody>
          <a:bodyPr>
            <a:normAutofit/>
          </a:bodyPr>
          <a:lstStyle/>
          <a:p>
            <a:r>
              <a:rPr lang="uk-UA" sz="4400" dirty="0" smtClean="0"/>
              <a:t>    </a:t>
            </a:r>
            <a:endParaRPr lang="uk-UA" sz="4400"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908800"/>
          </a:xfrm>
          <a:prstGeom prst="rect">
            <a:avLst/>
          </a:prstGeom>
        </p:spPr>
      </p:pic>
    </p:spTree>
    <p:extLst>
      <p:ext uri="{BB962C8B-B14F-4D97-AF65-F5344CB8AC3E}">
        <p14:creationId xmlns="" xmlns:p14="http://schemas.microsoft.com/office/powerpoint/2010/main" val="3909047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04664"/>
            <a:ext cx="9144000" cy="4401205"/>
          </a:xfrm>
          <a:prstGeom prst="rect">
            <a:avLst/>
          </a:prstGeom>
        </p:spPr>
        <p:txBody>
          <a:bodyPr wrap="square">
            <a:spAutoFit/>
          </a:bodyPr>
          <a:lstStyle/>
          <a:p>
            <a:r>
              <a:rPr lang="uk-UA" sz="2800" b="1" i="1" dirty="0">
                <a:solidFill>
                  <a:schemeClr val="accent5">
                    <a:lumMod val="50000"/>
                  </a:schemeClr>
                </a:solidFill>
              </a:rPr>
              <a:t>Поняття толерантності виникло в західній цивілізації у зв’язку з релігійними протистояннями .  Однак в Україні воно дещо відрізняється від європейського . Основною відмінністю є розуміння толерантності не як пасивного сприйняття порушення загальних норм  поведінки, прав і свобод людини та суспільства , як доброзичливого і толерантного ставлення до ідей , явищ , подій , які не загрожують суспільним відносинам  та окремому індивіду. Те що порушує загальнолюдську мораль , не повинно сприйматися толерантно</a:t>
            </a:r>
          </a:p>
        </p:txBody>
      </p:sp>
    </p:spTree>
    <p:extLst>
      <p:ext uri="{BB962C8B-B14F-4D97-AF65-F5344CB8AC3E}">
        <p14:creationId xmlns="" xmlns:p14="http://schemas.microsoft.com/office/powerpoint/2010/main" val="883536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0528" y="0"/>
            <a:ext cx="9324528" cy="6858000"/>
          </a:xfrm>
          <a:prstGeom prst="rect">
            <a:avLst/>
          </a:prstGeom>
        </p:spPr>
      </p:pic>
    </p:spTree>
    <p:extLst>
      <p:ext uri="{BB962C8B-B14F-4D97-AF65-F5344CB8AC3E}">
        <p14:creationId xmlns="" xmlns:p14="http://schemas.microsoft.com/office/powerpoint/2010/main" val="2399449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496944" cy="4093428"/>
          </a:xfrm>
          <a:prstGeom prst="rect">
            <a:avLst/>
          </a:prstGeom>
        </p:spPr>
        <p:txBody>
          <a:bodyPr wrap="square">
            <a:spAutoFit/>
          </a:bodyPr>
          <a:lstStyle/>
          <a:p>
            <a:r>
              <a:rPr lang="uk-UA" sz="3200" dirty="0" smtClean="0"/>
              <a:t>                                                                    </a:t>
            </a:r>
            <a:r>
              <a:rPr lang="uk-UA" sz="3200" dirty="0" smtClean="0">
                <a:solidFill>
                  <a:schemeClr val="accent5">
                    <a:lumMod val="50000"/>
                  </a:schemeClr>
                </a:solidFill>
              </a:rPr>
              <a:t>Толерантність </a:t>
            </a:r>
            <a:r>
              <a:rPr lang="uk-UA" sz="3200" dirty="0">
                <a:solidFill>
                  <a:schemeClr val="accent5">
                    <a:lumMod val="50000"/>
                  </a:schemeClr>
                </a:solidFill>
              </a:rPr>
              <a:t>– доброзичливе або принаймні терпиме, </a:t>
            </a:r>
            <a:r>
              <a:rPr lang="uk-UA" sz="3200" dirty="0" smtClean="0">
                <a:solidFill>
                  <a:schemeClr val="accent5">
                    <a:lumMod val="50000"/>
                  </a:schemeClr>
                </a:solidFill>
              </a:rPr>
              <a:t>стримане ставлення </a:t>
            </a:r>
            <a:r>
              <a:rPr lang="uk-UA" sz="3200" dirty="0">
                <a:solidFill>
                  <a:schemeClr val="accent5">
                    <a:lumMod val="50000"/>
                  </a:schemeClr>
                </a:solidFill>
              </a:rPr>
              <a:t>до чогось; в соціальних відносинах – до індивідуальних та групових відмінностей. </a:t>
            </a:r>
            <a:r>
              <a:rPr lang="uk-UA" sz="3200" dirty="0" smtClean="0">
                <a:solidFill>
                  <a:schemeClr val="accent5">
                    <a:lumMod val="50000"/>
                  </a:schemeClr>
                </a:solidFill>
              </a:rPr>
              <a:t>                          Світоглядною </a:t>
            </a:r>
            <a:r>
              <a:rPr lang="uk-UA" sz="3200" dirty="0">
                <a:solidFill>
                  <a:schemeClr val="accent5">
                    <a:lumMod val="50000"/>
                  </a:schemeClr>
                </a:solidFill>
              </a:rPr>
              <a:t>основою толерантності є поцінування різноманітності – природної, індивідуальної, суспільної, </a:t>
            </a:r>
            <a:r>
              <a:rPr lang="uk-UA" sz="3600" dirty="0" smtClean="0">
                <a:solidFill>
                  <a:schemeClr val="accent5">
                    <a:lumMod val="50000"/>
                  </a:schemeClr>
                </a:solidFill>
              </a:rPr>
              <a:t>культурної</a:t>
            </a:r>
            <a:r>
              <a:rPr lang="uk-UA" sz="3200" dirty="0" smtClean="0">
                <a:solidFill>
                  <a:schemeClr val="accent5">
                    <a:lumMod val="50000"/>
                  </a:schemeClr>
                </a:solidFill>
              </a:rPr>
              <a:t>.</a:t>
            </a:r>
            <a:endParaRPr lang="uk-UA" sz="3200" dirty="0">
              <a:solidFill>
                <a:schemeClr val="accent5">
                  <a:lumMod val="50000"/>
                </a:schemeClr>
              </a:solidFill>
            </a:endParaRPr>
          </a:p>
        </p:txBody>
      </p:sp>
    </p:spTree>
    <p:extLst>
      <p:ext uri="{BB962C8B-B14F-4D97-AF65-F5344CB8AC3E}">
        <p14:creationId xmlns="" xmlns:p14="http://schemas.microsoft.com/office/powerpoint/2010/main" val="3101163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4716016" cy="3789040"/>
          </a:xfrm>
          <a:prstGeom prst="rect">
            <a:avLst/>
          </a:prstGeom>
        </p:spPr>
      </p:pic>
      <p:pic>
        <p:nvPicPr>
          <p:cNvPr id="3" name="Рисунок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707904" y="3501008"/>
            <a:ext cx="5436096" cy="3356992"/>
          </a:xfrm>
          <a:prstGeom prst="rect">
            <a:avLst/>
          </a:prstGeom>
        </p:spPr>
      </p:pic>
    </p:spTree>
    <p:extLst>
      <p:ext uri="{BB962C8B-B14F-4D97-AF65-F5344CB8AC3E}">
        <p14:creationId xmlns="" xmlns:p14="http://schemas.microsoft.com/office/powerpoint/2010/main" val="3719019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7"/>
            <a:ext cx="8280920" cy="4031873"/>
          </a:xfrm>
          <a:prstGeom prst="rect">
            <a:avLst/>
          </a:prstGeom>
        </p:spPr>
        <p:txBody>
          <a:bodyPr wrap="square">
            <a:spAutoFit/>
          </a:bodyPr>
          <a:lstStyle/>
          <a:p>
            <a:r>
              <a:rPr lang="uk-UA" sz="3200" dirty="0">
                <a:solidFill>
                  <a:schemeClr val="accent5">
                    <a:lumMod val="50000"/>
                  </a:schemeClr>
                </a:solidFill>
              </a:rPr>
              <a:t>Толерантність означає активну позицію людини, а не пасивно-терпиме ставлення до навколишніх подій, тобто толерантна людина не повинна бути терпима до всього, наприклад до порушення прав людини чи маніпуляцій та спекуляцій. Те що порушує загальнолюдську мораль не повинно сприйматись толерантно</a:t>
            </a:r>
          </a:p>
        </p:txBody>
      </p:sp>
    </p:spTree>
    <p:extLst>
      <p:ext uri="{BB962C8B-B14F-4D97-AF65-F5344CB8AC3E}">
        <p14:creationId xmlns="" xmlns:p14="http://schemas.microsoft.com/office/powerpoint/2010/main" val="16719192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157</TotalTime>
  <Words>577</Words>
  <Application>Microsoft Office PowerPoint</Application>
  <PresentationFormat>Экран (4:3)</PresentationFormat>
  <Paragraphs>71</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Апекс</vt:lpstr>
      <vt:lpstr>Толерантність</vt:lpstr>
      <vt:lpstr>Слайд 2</vt:lpstr>
      <vt:lpstr>      Що  таке толерантність???</vt:lpstr>
      <vt:lpstr>    </vt:lpstr>
      <vt:lpstr>Слайд 5</vt:lpstr>
      <vt:lpstr>Слайд 6</vt:lpstr>
      <vt:lpstr>Слайд 7</vt:lpstr>
      <vt:lpstr>Слайд 8</vt:lpstr>
      <vt:lpstr>Слайд 9</vt:lpstr>
      <vt:lpstr>Слайд 10</vt:lpstr>
      <vt:lpstr>Толерантність і закони суспільства</vt:lpstr>
      <vt:lpstr>Лінгвістичний екскурс</vt:lpstr>
      <vt:lpstr>ЩО ТАКЕ “ТОЛЕРАНТНІСТЬ”</vt:lpstr>
      <vt:lpstr>Всі ми такі різні, несхожі, своєрідні</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Підведемо підсумки</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Толерантність</dc:title>
  <dc:creator>Юля</dc:creator>
  <cp:lastModifiedBy>НВО Матем</cp:lastModifiedBy>
  <cp:revision>23</cp:revision>
  <dcterms:created xsi:type="dcterms:W3CDTF">2013-09-23T18:50:29Z</dcterms:created>
  <dcterms:modified xsi:type="dcterms:W3CDTF">2017-11-14T09:21:14Z</dcterms:modified>
</cp:coreProperties>
</file>