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304" r:id="rId15"/>
    <p:sldId id="267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5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0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8,5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8"/>
                <c:pt idx="0">
                  <c:v>5 клас</c:v>
                </c:pt>
                <c:pt idx="1">
                  <c:v>6 клас</c:v>
                </c:pt>
                <c:pt idx="2">
                  <c:v>7 клас</c:v>
                </c:pt>
                <c:pt idx="3">
                  <c:v>8 клас</c:v>
                </c:pt>
                <c:pt idx="4">
                  <c:v>9 клас </c:v>
                </c:pt>
                <c:pt idx="5">
                  <c:v>10 клас</c:v>
                </c:pt>
                <c:pt idx="6">
                  <c:v>11 клас</c:v>
                </c:pt>
                <c:pt idx="7">
                  <c:v>Середній бал по ліцею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8.4</c:v>
                </c:pt>
                <c:pt idx="1">
                  <c:v>8.6</c:v>
                </c:pt>
                <c:pt idx="2" formatCode="dd/mmm">
                  <c:v>8.5</c:v>
                </c:pt>
                <c:pt idx="3">
                  <c:v>8.3000000000000007</c:v>
                </c:pt>
                <c:pt idx="4">
                  <c:v>8.7000000000000011</c:v>
                </c:pt>
                <c:pt idx="5">
                  <c:v>8.9</c:v>
                </c:pt>
                <c:pt idx="6">
                  <c:v>6.6</c:v>
                </c:pt>
                <c:pt idx="7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8"/>
                <c:pt idx="0">
                  <c:v>5 клас</c:v>
                </c:pt>
                <c:pt idx="1">
                  <c:v>6 клас</c:v>
                </c:pt>
                <c:pt idx="2">
                  <c:v>7 клас</c:v>
                </c:pt>
                <c:pt idx="3">
                  <c:v>8 клас</c:v>
                </c:pt>
                <c:pt idx="4">
                  <c:v>9 клас </c:v>
                </c:pt>
                <c:pt idx="5">
                  <c:v>10 клас</c:v>
                </c:pt>
                <c:pt idx="6">
                  <c:v>11 клас</c:v>
                </c:pt>
                <c:pt idx="7">
                  <c:v>Середній бал по ліцею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8"/>
                <c:pt idx="0">
                  <c:v>5 клас</c:v>
                </c:pt>
                <c:pt idx="1">
                  <c:v>6 клас</c:v>
                </c:pt>
                <c:pt idx="2">
                  <c:v>7 клас</c:v>
                </c:pt>
                <c:pt idx="3">
                  <c:v>8 клас</c:v>
                </c:pt>
                <c:pt idx="4">
                  <c:v>9 клас </c:v>
                </c:pt>
                <c:pt idx="5">
                  <c:v>10 клас</c:v>
                </c:pt>
                <c:pt idx="6">
                  <c:v>11 клас</c:v>
                </c:pt>
                <c:pt idx="7">
                  <c:v>Середній бал по ліцею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774656"/>
        <c:axId val="56776192"/>
      </c:barChart>
      <c:catAx>
        <c:axId val="56774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56776192"/>
        <c:crosses val="autoZero"/>
        <c:auto val="1"/>
        <c:lblAlgn val="ctr"/>
        <c:lblOffset val="100"/>
        <c:noMultiLvlLbl val="0"/>
      </c:catAx>
      <c:valAx>
        <c:axId val="56776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567746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9</c:v>
                </c:pt>
                <c:pt idx="1">
                  <c:v>9</c:v>
                </c:pt>
                <c:pt idx="2">
                  <c:v>8</c:v>
                </c:pt>
                <c:pt idx="3">
                  <c:v>9</c:v>
                </c:pt>
                <c:pt idx="4">
                  <c:v>9</c:v>
                </c:pt>
                <c:pt idx="5">
                  <c:v>8</c:v>
                </c:pt>
                <c:pt idx="6">
                  <c:v>7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9</c:v>
                </c:pt>
                <c:pt idx="11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286976"/>
        <c:axId val="118301056"/>
      </c:barChart>
      <c:catAx>
        <c:axId val="118286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8301056"/>
        <c:crosses val="autoZero"/>
        <c:auto val="1"/>
        <c:lblAlgn val="ctr"/>
        <c:lblOffset val="100"/>
        <c:noMultiLvlLbl val="0"/>
      </c:catAx>
      <c:valAx>
        <c:axId val="118301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82869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9</c:v>
                </c:pt>
                <c:pt idx="1">
                  <c:v>10</c:v>
                </c:pt>
                <c:pt idx="2">
                  <c:v>8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7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7</c:v>
                </c:pt>
                <c:pt idx="12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320512"/>
        <c:axId val="118330496"/>
      </c:barChart>
      <c:catAx>
        <c:axId val="118320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8330496"/>
        <c:crosses val="autoZero"/>
        <c:auto val="1"/>
        <c:lblAlgn val="ctr"/>
        <c:lblOffset val="100"/>
        <c:noMultiLvlLbl val="0"/>
      </c:catAx>
      <c:valAx>
        <c:axId val="118330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83205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7</c:v>
                </c:pt>
                <c:pt idx="10">
                  <c:v>8</c:v>
                </c:pt>
                <c:pt idx="1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387072"/>
        <c:axId val="118388608"/>
      </c:barChart>
      <c:catAx>
        <c:axId val="118387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8388608"/>
        <c:crosses val="autoZero"/>
        <c:auto val="1"/>
        <c:lblAlgn val="ctr"/>
        <c:lblOffset val="100"/>
        <c:noMultiLvlLbl val="0"/>
      </c:catAx>
      <c:valAx>
        <c:axId val="118388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83870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Лист1!$A$2:$A$15</c:f>
              <c:strCache>
                <c:ptCount val="14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8">
                  <c:v>8-Б</c:v>
                </c:pt>
                <c:pt idx="9">
                  <c:v>9-А</c:v>
                </c:pt>
                <c:pt idx="10">
                  <c:v>9-Б</c:v>
                </c:pt>
                <c:pt idx="11">
                  <c:v>10</c:v>
                </c:pt>
                <c:pt idx="12">
                  <c:v>11</c:v>
                </c:pt>
                <c:pt idx="13">
                  <c:v>Середній бал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7</c:v>
                </c:pt>
                <c:pt idx="1">
                  <c:v>7</c:v>
                </c:pt>
                <c:pt idx="2">
                  <c:v>5</c:v>
                </c:pt>
                <c:pt idx="3">
                  <c:v>8</c:v>
                </c:pt>
                <c:pt idx="4">
                  <c:v>7</c:v>
                </c:pt>
                <c:pt idx="5">
                  <c:v>5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  <c:pt idx="10">
                  <c:v>7</c:v>
                </c:pt>
                <c:pt idx="11">
                  <c:v>8</c:v>
                </c:pt>
                <c:pt idx="1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Лист1!$A$2:$A$15</c:f>
              <c:strCache>
                <c:ptCount val="14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8">
                  <c:v>8-Б</c:v>
                </c:pt>
                <c:pt idx="9">
                  <c:v>9-А</c:v>
                </c:pt>
                <c:pt idx="10">
                  <c:v>9-Б</c:v>
                </c:pt>
                <c:pt idx="11">
                  <c:v>10</c:v>
                </c:pt>
                <c:pt idx="12">
                  <c:v>11</c:v>
                </c:pt>
                <c:pt idx="13">
                  <c:v>Середній бал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Лист1!$A$2:$A$15</c:f>
              <c:strCache>
                <c:ptCount val="14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8">
                  <c:v>8-Б</c:v>
                </c:pt>
                <c:pt idx="9">
                  <c:v>9-А</c:v>
                </c:pt>
                <c:pt idx="10">
                  <c:v>9-Б</c:v>
                </c:pt>
                <c:pt idx="11">
                  <c:v>10</c:v>
                </c:pt>
                <c:pt idx="12">
                  <c:v>11</c:v>
                </c:pt>
                <c:pt idx="13">
                  <c:v>Середній бал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531200"/>
        <c:axId val="118532736"/>
      </c:barChart>
      <c:catAx>
        <c:axId val="118531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8532736"/>
        <c:crosses val="autoZero"/>
        <c:auto val="1"/>
        <c:lblAlgn val="ctr"/>
        <c:lblOffset val="100"/>
        <c:noMultiLvlLbl val="0"/>
      </c:catAx>
      <c:valAx>
        <c:axId val="118532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85312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8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8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581120"/>
        <c:axId val="118582656"/>
      </c:barChart>
      <c:catAx>
        <c:axId val="118581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8582656"/>
        <c:crosses val="autoZero"/>
        <c:auto val="1"/>
        <c:lblAlgn val="ctr"/>
        <c:lblOffset val="100"/>
        <c:noMultiLvlLbl val="0"/>
      </c:catAx>
      <c:valAx>
        <c:axId val="118582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85811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8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618752"/>
        <c:axId val="118641024"/>
      </c:barChart>
      <c:catAx>
        <c:axId val="118618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8641024"/>
        <c:crosses val="autoZero"/>
        <c:auto val="1"/>
        <c:lblAlgn val="ctr"/>
        <c:lblOffset val="100"/>
        <c:noMultiLvlLbl val="0"/>
      </c:catAx>
      <c:valAx>
        <c:axId val="118641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86187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7-А</c:v>
                </c:pt>
                <c:pt idx="1">
                  <c:v>7-Б</c:v>
                </c:pt>
                <c:pt idx="2">
                  <c:v>8-А</c:v>
                </c:pt>
                <c:pt idx="3">
                  <c:v>8-Б</c:v>
                </c:pt>
                <c:pt idx="4">
                  <c:v>9-А</c:v>
                </c:pt>
                <c:pt idx="5">
                  <c:v>9-Б</c:v>
                </c:pt>
                <c:pt idx="6">
                  <c:v>10</c:v>
                </c:pt>
                <c:pt idx="7">
                  <c:v>11</c:v>
                </c:pt>
                <c:pt idx="8">
                  <c:v>Середній бал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8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7-А</c:v>
                </c:pt>
                <c:pt idx="1">
                  <c:v>7-Б</c:v>
                </c:pt>
                <c:pt idx="2">
                  <c:v>8-А</c:v>
                </c:pt>
                <c:pt idx="3">
                  <c:v>8-Б</c:v>
                </c:pt>
                <c:pt idx="4">
                  <c:v>9-А</c:v>
                </c:pt>
                <c:pt idx="5">
                  <c:v>9-Б</c:v>
                </c:pt>
                <c:pt idx="6">
                  <c:v>10</c:v>
                </c:pt>
                <c:pt idx="7">
                  <c:v>11</c:v>
                </c:pt>
                <c:pt idx="8">
                  <c:v>Середній бал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7-А</c:v>
                </c:pt>
                <c:pt idx="1">
                  <c:v>7-Б</c:v>
                </c:pt>
                <c:pt idx="2">
                  <c:v>8-А</c:v>
                </c:pt>
                <c:pt idx="3">
                  <c:v>8-Б</c:v>
                </c:pt>
                <c:pt idx="4">
                  <c:v>9-А</c:v>
                </c:pt>
                <c:pt idx="5">
                  <c:v>9-Б</c:v>
                </c:pt>
                <c:pt idx="6">
                  <c:v>10</c:v>
                </c:pt>
                <c:pt idx="7">
                  <c:v>11</c:v>
                </c:pt>
                <c:pt idx="8">
                  <c:v>Середній бал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815552"/>
        <c:axId val="119821440"/>
      </c:barChart>
      <c:catAx>
        <c:axId val="119815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9821440"/>
        <c:crosses val="autoZero"/>
        <c:auto val="1"/>
        <c:lblAlgn val="ctr"/>
        <c:lblOffset val="100"/>
        <c:noMultiLvlLbl val="0"/>
      </c:catAx>
      <c:valAx>
        <c:axId val="119821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98155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7-А</c:v>
                </c:pt>
                <c:pt idx="1">
                  <c:v>7-б</c:v>
                </c:pt>
                <c:pt idx="2">
                  <c:v>8-А</c:v>
                </c:pt>
                <c:pt idx="3">
                  <c:v>8-Б</c:v>
                </c:pt>
                <c:pt idx="4">
                  <c:v>9-А</c:v>
                </c:pt>
                <c:pt idx="5">
                  <c:v>9-Б</c:v>
                </c:pt>
                <c:pt idx="6">
                  <c:v>10</c:v>
                </c:pt>
                <c:pt idx="7">
                  <c:v>11</c:v>
                </c:pt>
                <c:pt idx="8">
                  <c:v>Середній бал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7-А</c:v>
                </c:pt>
                <c:pt idx="1">
                  <c:v>7-б</c:v>
                </c:pt>
                <c:pt idx="2">
                  <c:v>8-А</c:v>
                </c:pt>
                <c:pt idx="3">
                  <c:v>8-Б</c:v>
                </c:pt>
                <c:pt idx="4">
                  <c:v>9-А</c:v>
                </c:pt>
                <c:pt idx="5">
                  <c:v>9-Б</c:v>
                </c:pt>
                <c:pt idx="6">
                  <c:v>10</c:v>
                </c:pt>
                <c:pt idx="7">
                  <c:v>11</c:v>
                </c:pt>
                <c:pt idx="8">
                  <c:v>Середній бал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7-А</c:v>
                </c:pt>
                <c:pt idx="1">
                  <c:v>7-б</c:v>
                </c:pt>
                <c:pt idx="2">
                  <c:v>8-А</c:v>
                </c:pt>
                <c:pt idx="3">
                  <c:v>8-Б</c:v>
                </c:pt>
                <c:pt idx="4">
                  <c:v>9-А</c:v>
                </c:pt>
                <c:pt idx="5">
                  <c:v>9-Б</c:v>
                </c:pt>
                <c:pt idx="6">
                  <c:v>10</c:v>
                </c:pt>
                <c:pt idx="7">
                  <c:v>11</c:v>
                </c:pt>
                <c:pt idx="8">
                  <c:v>Середній бал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890304"/>
        <c:axId val="119891840"/>
      </c:barChart>
      <c:catAx>
        <c:axId val="119890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9891840"/>
        <c:crosses val="autoZero"/>
        <c:auto val="1"/>
        <c:lblAlgn val="ctr"/>
        <c:lblOffset val="100"/>
        <c:noMultiLvlLbl val="0"/>
      </c:catAx>
      <c:valAx>
        <c:axId val="119891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98903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9"/>
                <c:pt idx="0">
                  <c:v>7-А</c:v>
                </c:pt>
                <c:pt idx="1">
                  <c:v>7-Б</c:v>
                </c:pt>
                <c:pt idx="2">
                  <c:v>8-А</c:v>
                </c:pt>
                <c:pt idx="3">
                  <c:v>8-Б</c:v>
                </c:pt>
                <c:pt idx="4">
                  <c:v>9-А</c:v>
                </c:pt>
                <c:pt idx="5">
                  <c:v>9-Б</c:v>
                </c:pt>
                <c:pt idx="6">
                  <c:v>10</c:v>
                </c:pt>
                <c:pt idx="7">
                  <c:v>11</c:v>
                </c:pt>
                <c:pt idx="8">
                  <c:v>Середній бал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6</c:v>
                </c:pt>
                <c:pt idx="8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9"/>
                <c:pt idx="0">
                  <c:v>7-А</c:v>
                </c:pt>
                <c:pt idx="1">
                  <c:v>7-Б</c:v>
                </c:pt>
                <c:pt idx="2">
                  <c:v>8-А</c:v>
                </c:pt>
                <c:pt idx="3">
                  <c:v>8-Б</c:v>
                </c:pt>
                <c:pt idx="4">
                  <c:v>9-А</c:v>
                </c:pt>
                <c:pt idx="5">
                  <c:v>9-Б</c:v>
                </c:pt>
                <c:pt idx="6">
                  <c:v>10</c:v>
                </c:pt>
                <c:pt idx="7">
                  <c:v>11</c:v>
                </c:pt>
                <c:pt idx="8">
                  <c:v>Середній бал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9"/>
                <c:pt idx="0">
                  <c:v>7-А</c:v>
                </c:pt>
                <c:pt idx="1">
                  <c:v>7-Б</c:v>
                </c:pt>
                <c:pt idx="2">
                  <c:v>8-А</c:v>
                </c:pt>
                <c:pt idx="3">
                  <c:v>8-Б</c:v>
                </c:pt>
                <c:pt idx="4">
                  <c:v>9-А</c:v>
                </c:pt>
                <c:pt idx="5">
                  <c:v>9-Б</c:v>
                </c:pt>
                <c:pt idx="6">
                  <c:v>10</c:v>
                </c:pt>
                <c:pt idx="7">
                  <c:v>11</c:v>
                </c:pt>
                <c:pt idx="8">
                  <c:v>Середній бал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968896"/>
        <c:axId val="119970432"/>
      </c:barChart>
      <c:catAx>
        <c:axId val="119968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9970432"/>
        <c:crosses val="autoZero"/>
        <c:auto val="1"/>
        <c:lblAlgn val="ctr"/>
        <c:lblOffset val="100"/>
        <c:noMultiLvlLbl val="0"/>
      </c:catAx>
      <c:valAx>
        <c:axId val="119970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99688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7-А</c:v>
                </c:pt>
                <c:pt idx="1">
                  <c:v>7-Б</c:v>
                </c:pt>
                <c:pt idx="2">
                  <c:v>8-А</c:v>
                </c:pt>
                <c:pt idx="3">
                  <c:v>8-Б</c:v>
                </c:pt>
                <c:pt idx="4">
                  <c:v>9-А</c:v>
                </c:pt>
                <c:pt idx="5">
                  <c:v>9-Б</c:v>
                </c:pt>
                <c:pt idx="6">
                  <c:v>10</c:v>
                </c:pt>
                <c:pt idx="7">
                  <c:v>11</c:v>
                </c:pt>
                <c:pt idx="8">
                  <c:v>Середній бал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8</c:v>
                </c:pt>
                <c:pt idx="7">
                  <c:v>6</c:v>
                </c:pt>
                <c:pt idx="8">
                  <c:v>7.3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7-А</c:v>
                </c:pt>
                <c:pt idx="1">
                  <c:v>7-Б</c:v>
                </c:pt>
                <c:pt idx="2">
                  <c:v>8-А</c:v>
                </c:pt>
                <c:pt idx="3">
                  <c:v>8-Б</c:v>
                </c:pt>
                <c:pt idx="4">
                  <c:v>9-А</c:v>
                </c:pt>
                <c:pt idx="5">
                  <c:v>9-Б</c:v>
                </c:pt>
                <c:pt idx="6">
                  <c:v>10</c:v>
                </c:pt>
                <c:pt idx="7">
                  <c:v>11</c:v>
                </c:pt>
                <c:pt idx="8">
                  <c:v>Середній бал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7-А</c:v>
                </c:pt>
                <c:pt idx="1">
                  <c:v>7-Б</c:v>
                </c:pt>
                <c:pt idx="2">
                  <c:v>8-А</c:v>
                </c:pt>
                <c:pt idx="3">
                  <c:v>8-Б</c:v>
                </c:pt>
                <c:pt idx="4">
                  <c:v>9-А</c:v>
                </c:pt>
                <c:pt idx="5">
                  <c:v>9-Б</c:v>
                </c:pt>
                <c:pt idx="6">
                  <c:v>10</c:v>
                </c:pt>
                <c:pt idx="7">
                  <c:v>11</c:v>
                </c:pt>
                <c:pt idx="8">
                  <c:v>Середній бал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018816"/>
        <c:axId val="120020352"/>
      </c:barChart>
      <c:catAx>
        <c:axId val="120018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20020352"/>
        <c:crosses val="autoZero"/>
        <c:auto val="1"/>
        <c:lblAlgn val="ctr"/>
        <c:lblOffset val="100"/>
        <c:noMultiLvlLbl val="0"/>
      </c:catAx>
      <c:valAx>
        <c:axId val="120020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200188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09.янв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5 клас</c:v>
                </c:pt>
                <c:pt idx="1">
                  <c:v>6 клас</c:v>
                </c:pt>
                <c:pt idx="2">
                  <c:v>7 клас</c:v>
                </c:pt>
                <c:pt idx="3">
                  <c:v>8 клас</c:v>
                </c:pt>
                <c:pt idx="4">
                  <c:v>9 клас</c:v>
                </c:pt>
                <c:pt idx="5">
                  <c:v>10 клас</c:v>
                </c:pt>
                <c:pt idx="6">
                  <c:v>11 клас</c:v>
                </c:pt>
                <c:pt idx="7">
                  <c:v>Середній бал по ліцею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dd/mmm">
                  <c:v>8.9</c:v>
                </c:pt>
                <c:pt idx="1">
                  <c:v>8.9</c:v>
                </c:pt>
                <c:pt idx="2">
                  <c:v>8.6</c:v>
                </c:pt>
                <c:pt idx="3">
                  <c:v>8.4</c:v>
                </c:pt>
                <c:pt idx="4">
                  <c:v>8.6</c:v>
                </c:pt>
                <c:pt idx="5">
                  <c:v>9.1</c:v>
                </c:pt>
                <c:pt idx="6">
                  <c:v>6.5</c:v>
                </c:pt>
                <c:pt idx="7">
                  <c:v>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 бал по паралелі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5 клас</c:v>
                </c:pt>
                <c:pt idx="1">
                  <c:v>6 клас</c:v>
                </c:pt>
                <c:pt idx="2">
                  <c:v>7 клас</c:v>
                </c:pt>
                <c:pt idx="3">
                  <c:v>8 клас</c:v>
                </c:pt>
                <c:pt idx="4">
                  <c:v>9 клас</c:v>
                </c:pt>
                <c:pt idx="5">
                  <c:v>10 клас</c:v>
                </c:pt>
                <c:pt idx="6">
                  <c:v>11 клас</c:v>
                </c:pt>
                <c:pt idx="7">
                  <c:v>Середній бал по ліцею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середній бал по ліцею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5 клас</c:v>
                </c:pt>
                <c:pt idx="1">
                  <c:v>6 клас</c:v>
                </c:pt>
                <c:pt idx="2">
                  <c:v>7 клас</c:v>
                </c:pt>
                <c:pt idx="3">
                  <c:v>8 клас</c:v>
                </c:pt>
                <c:pt idx="4">
                  <c:v>9 клас</c:v>
                </c:pt>
                <c:pt idx="5">
                  <c:v>10 клас</c:v>
                </c:pt>
                <c:pt idx="6">
                  <c:v>11 клас</c:v>
                </c:pt>
                <c:pt idx="7">
                  <c:v>Середній бал по ліцею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058432"/>
        <c:axId val="57059968"/>
      </c:barChart>
      <c:catAx>
        <c:axId val="57058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57059968"/>
        <c:crosses val="autoZero"/>
        <c:auto val="1"/>
        <c:lblAlgn val="ctr"/>
        <c:lblOffset val="100"/>
        <c:noMultiLvlLbl val="0"/>
      </c:catAx>
      <c:valAx>
        <c:axId val="57059968"/>
        <c:scaling>
          <c:orientation val="minMax"/>
        </c:scaling>
        <c:delete val="0"/>
        <c:axPos val="l"/>
        <c:majorGridlines/>
        <c:numFmt formatCode="dd/mmm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570584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6-А</c:v>
                </c:pt>
                <c:pt idx="1">
                  <c:v>6-Б</c:v>
                </c:pt>
                <c:pt idx="2">
                  <c:v>7-А</c:v>
                </c:pt>
                <c:pt idx="3">
                  <c:v>7-Б</c:v>
                </c:pt>
                <c:pt idx="4">
                  <c:v>8-А</c:v>
                </c:pt>
                <c:pt idx="5">
                  <c:v>8-Б</c:v>
                </c:pt>
                <c:pt idx="6">
                  <c:v>9-А</c:v>
                </c:pt>
                <c:pt idx="7">
                  <c:v>9-Б</c:v>
                </c:pt>
                <c:pt idx="8">
                  <c:v>10</c:v>
                </c:pt>
                <c:pt idx="9">
                  <c:v>11</c:v>
                </c:pt>
                <c:pt idx="10">
                  <c:v>Середній бал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7</c:v>
                </c:pt>
                <c:pt idx="8">
                  <c:v>9</c:v>
                </c:pt>
                <c:pt idx="9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6-А</c:v>
                </c:pt>
                <c:pt idx="1">
                  <c:v>6-Б</c:v>
                </c:pt>
                <c:pt idx="2">
                  <c:v>7-А</c:v>
                </c:pt>
                <c:pt idx="3">
                  <c:v>7-Б</c:v>
                </c:pt>
                <c:pt idx="4">
                  <c:v>8-А</c:v>
                </c:pt>
                <c:pt idx="5">
                  <c:v>8-Б</c:v>
                </c:pt>
                <c:pt idx="6">
                  <c:v>9-А</c:v>
                </c:pt>
                <c:pt idx="7">
                  <c:v>9-Б</c:v>
                </c:pt>
                <c:pt idx="8">
                  <c:v>10</c:v>
                </c:pt>
                <c:pt idx="9">
                  <c:v>11</c:v>
                </c:pt>
                <c:pt idx="10">
                  <c:v>Середній бал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6-А</c:v>
                </c:pt>
                <c:pt idx="1">
                  <c:v>6-Б</c:v>
                </c:pt>
                <c:pt idx="2">
                  <c:v>7-А</c:v>
                </c:pt>
                <c:pt idx="3">
                  <c:v>7-Б</c:v>
                </c:pt>
                <c:pt idx="4">
                  <c:v>8-А</c:v>
                </c:pt>
                <c:pt idx="5">
                  <c:v>8-Б</c:v>
                </c:pt>
                <c:pt idx="6">
                  <c:v>9-А</c:v>
                </c:pt>
                <c:pt idx="7">
                  <c:v>9-Б</c:v>
                </c:pt>
                <c:pt idx="8">
                  <c:v>10</c:v>
                </c:pt>
                <c:pt idx="9">
                  <c:v>11</c:v>
                </c:pt>
                <c:pt idx="10">
                  <c:v>Середній бал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056448"/>
        <c:axId val="120074624"/>
      </c:barChart>
      <c:catAx>
        <c:axId val="120056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20074624"/>
        <c:crosses val="autoZero"/>
        <c:auto val="1"/>
        <c:lblAlgn val="ctr"/>
        <c:lblOffset val="100"/>
        <c:noMultiLvlLbl val="0"/>
      </c:catAx>
      <c:valAx>
        <c:axId val="120074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200564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6-А</c:v>
                </c:pt>
                <c:pt idx="1">
                  <c:v>6-Б</c:v>
                </c:pt>
                <c:pt idx="2">
                  <c:v>7-А</c:v>
                </c:pt>
                <c:pt idx="3">
                  <c:v>7-Б</c:v>
                </c:pt>
                <c:pt idx="4">
                  <c:v>8-А</c:v>
                </c:pt>
                <c:pt idx="5">
                  <c:v>8-Б</c:v>
                </c:pt>
                <c:pt idx="6">
                  <c:v>9-А</c:v>
                </c:pt>
                <c:pt idx="7">
                  <c:v>9-Б</c:v>
                </c:pt>
                <c:pt idx="8">
                  <c:v>10</c:v>
                </c:pt>
                <c:pt idx="9">
                  <c:v>11</c:v>
                </c:pt>
                <c:pt idx="10">
                  <c:v>Середній бал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8</c:v>
                </c:pt>
                <c:pt idx="7">
                  <c:v>7</c:v>
                </c:pt>
                <c:pt idx="8">
                  <c:v>9</c:v>
                </c:pt>
                <c:pt idx="9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6-А</c:v>
                </c:pt>
                <c:pt idx="1">
                  <c:v>6-Б</c:v>
                </c:pt>
                <c:pt idx="2">
                  <c:v>7-А</c:v>
                </c:pt>
                <c:pt idx="3">
                  <c:v>7-Б</c:v>
                </c:pt>
                <c:pt idx="4">
                  <c:v>8-А</c:v>
                </c:pt>
                <c:pt idx="5">
                  <c:v>8-Б</c:v>
                </c:pt>
                <c:pt idx="6">
                  <c:v>9-А</c:v>
                </c:pt>
                <c:pt idx="7">
                  <c:v>9-Б</c:v>
                </c:pt>
                <c:pt idx="8">
                  <c:v>10</c:v>
                </c:pt>
                <c:pt idx="9">
                  <c:v>11</c:v>
                </c:pt>
                <c:pt idx="10">
                  <c:v>Середній бал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6-А</c:v>
                </c:pt>
                <c:pt idx="1">
                  <c:v>6-Б</c:v>
                </c:pt>
                <c:pt idx="2">
                  <c:v>7-А</c:v>
                </c:pt>
                <c:pt idx="3">
                  <c:v>7-Б</c:v>
                </c:pt>
                <c:pt idx="4">
                  <c:v>8-А</c:v>
                </c:pt>
                <c:pt idx="5">
                  <c:v>8-Б</c:v>
                </c:pt>
                <c:pt idx="6">
                  <c:v>9-А</c:v>
                </c:pt>
                <c:pt idx="7">
                  <c:v>9-Б</c:v>
                </c:pt>
                <c:pt idx="8">
                  <c:v>10</c:v>
                </c:pt>
                <c:pt idx="9">
                  <c:v>11</c:v>
                </c:pt>
                <c:pt idx="10">
                  <c:v>Середній бал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475008"/>
        <c:axId val="120480896"/>
      </c:barChart>
      <c:catAx>
        <c:axId val="120475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20480896"/>
        <c:crosses val="autoZero"/>
        <c:auto val="1"/>
        <c:lblAlgn val="ctr"/>
        <c:lblOffset val="100"/>
        <c:noMultiLvlLbl val="0"/>
      </c:catAx>
      <c:valAx>
        <c:axId val="120480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204750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111488"/>
        <c:axId val="56113024"/>
      </c:barChart>
      <c:catAx>
        <c:axId val="56111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56113024"/>
        <c:crosses val="autoZero"/>
        <c:auto val="1"/>
        <c:lblAlgn val="ctr"/>
        <c:lblOffset val="100"/>
        <c:noMultiLvlLbl val="0"/>
      </c:catAx>
      <c:valAx>
        <c:axId val="56113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561114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8</c:v>
                </c:pt>
                <c:pt idx="4">
                  <c:v>7</c:v>
                </c:pt>
                <c:pt idx="5">
                  <c:v>7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133120"/>
        <c:axId val="56134656"/>
      </c:barChart>
      <c:catAx>
        <c:axId val="56133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56134656"/>
        <c:crosses val="autoZero"/>
        <c:auto val="1"/>
        <c:lblAlgn val="ctr"/>
        <c:lblOffset val="100"/>
        <c:noMultiLvlLbl val="0"/>
      </c:catAx>
      <c:valAx>
        <c:axId val="56134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561331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8</c:v>
                </c:pt>
                <c:pt idx="7">
                  <c:v>8</c:v>
                </c:pt>
                <c:pt idx="8">
                  <c:v>9</c:v>
                </c:pt>
                <c:pt idx="9">
                  <c:v>9</c:v>
                </c:pt>
                <c:pt idx="10">
                  <c:v>9</c:v>
                </c:pt>
                <c:pt idx="1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208000"/>
        <c:axId val="56222080"/>
      </c:barChart>
      <c:catAx>
        <c:axId val="56208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56222080"/>
        <c:crosses val="autoZero"/>
        <c:auto val="1"/>
        <c:lblAlgn val="ctr"/>
        <c:lblOffset val="100"/>
        <c:noMultiLvlLbl val="0"/>
      </c:catAx>
      <c:valAx>
        <c:axId val="56222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562080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*-А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7</c:v>
                </c:pt>
                <c:pt idx="3">
                  <c:v>8</c:v>
                </c:pt>
                <c:pt idx="4">
                  <c:v>7</c:v>
                </c:pt>
                <c:pt idx="5">
                  <c:v>7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*-А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*-А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494592"/>
        <c:axId val="144496128"/>
      </c:barChart>
      <c:catAx>
        <c:axId val="144494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44496128"/>
        <c:crosses val="autoZero"/>
        <c:auto val="1"/>
        <c:lblAlgn val="ctr"/>
        <c:lblOffset val="100"/>
        <c:noMultiLvlLbl val="0"/>
      </c:catAx>
      <c:valAx>
        <c:axId val="144496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444945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585280"/>
        <c:axId val="145586816"/>
      </c:barChart>
      <c:catAx>
        <c:axId val="145585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45586816"/>
        <c:crosses val="autoZero"/>
        <c:auto val="1"/>
        <c:lblAlgn val="ctr"/>
        <c:lblOffset val="100"/>
        <c:noMultiLvlLbl val="0"/>
      </c:catAx>
      <c:valAx>
        <c:axId val="145586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455852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8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9</c:v>
                </c:pt>
                <c:pt idx="7">
                  <c:v>8</c:v>
                </c:pt>
                <c:pt idx="8">
                  <c:v>9</c:v>
                </c:pt>
                <c:pt idx="9">
                  <c:v>9</c:v>
                </c:pt>
                <c:pt idx="10">
                  <c:v>9</c:v>
                </c:pt>
                <c:pt idx="1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347520"/>
        <c:axId val="146349056"/>
      </c:barChart>
      <c:catAx>
        <c:axId val="146347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46349056"/>
        <c:crosses val="autoZero"/>
        <c:auto val="1"/>
        <c:lblAlgn val="ctr"/>
        <c:lblOffset val="100"/>
        <c:noMultiLvlLbl val="0"/>
      </c:catAx>
      <c:valAx>
        <c:axId val="146349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463475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8</c:v>
                </c:pt>
                <c:pt idx="9">
                  <c:v>8</c:v>
                </c:pt>
                <c:pt idx="10">
                  <c:v>10</c:v>
                </c:pt>
                <c:pt idx="11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90112"/>
        <c:axId val="6091904"/>
      </c:barChart>
      <c:catAx>
        <c:axId val="6090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6091904"/>
        <c:crosses val="autoZero"/>
        <c:auto val="1"/>
        <c:lblAlgn val="ctr"/>
        <c:lblOffset val="100"/>
        <c:noMultiLvlLbl val="0"/>
      </c:catAx>
      <c:valAx>
        <c:axId val="6091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60901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10</c:v>
                </c:pt>
                <c:pt idx="4">
                  <c:v>9</c:v>
                </c:pt>
                <c:pt idx="5">
                  <c:v>9</c:v>
                </c:pt>
                <c:pt idx="6">
                  <c:v>8</c:v>
                </c:pt>
                <c:pt idx="7">
                  <c:v>9</c:v>
                </c:pt>
                <c:pt idx="8">
                  <c:v>9</c:v>
                </c:pt>
                <c:pt idx="9">
                  <c:v>8</c:v>
                </c:pt>
                <c:pt idx="10">
                  <c:v>10</c:v>
                </c:pt>
                <c:pt idx="11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39264"/>
        <c:axId val="146613376"/>
      </c:barChart>
      <c:catAx>
        <c:axId val="6139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46613376"/>
        <c:crosses val="autoZero"/>
        <c:auto val="1"/>
        <c:lblAlgn val="ctr"/>
        <c:lblOffset val="100"/>
        <c:noMultiLvlLbl val="0"/>
      </c:catAx>
      <c:valAx>
        <c:axId val="146613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61392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Середній бал у класі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 українська мова</c:v>
                </c:pt>
                <c:pt idx="1">
                  <c:v>5-Б українська мова</c:v>
                </c:pt>
                <c:pt idx="2">
                  <c:v>6-А українська мова</c:v>
                </c:pt>
                <c:pt idx="3">
                  <c:v>6-Б українська мова</c:v>
                </c:pt>
                <c:pt idx="4">
                  <c:v>7-А українська мова</c:v>
                </c:pt>
                <c:pt idx="5">
                  <c:v>7-Б українська мова</c:v>
                </c:pt>
                <c:pt idx="6">
                  <c:v>8-А українська мова</c:v>
                </c:pt>
                <c:pt idx="7">
                  <c:v>8-Б українська мова</c:v>
                </c:pt>
                <c:pt idx="8">
                  <c:v>9-А укранська мова</c:v>
                </c:pt>
                <c:pt idx="9">
                  <c:v>9-Б українська мова</c:v>
                </c:pt>
                <c:pt idx="10">
                  <c:v>10 українська мова</c:v>
                </c:pt>
                <c:pt idx="11">
                  <c:v>11 українська мова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6.4</c:v>
                </c:pt>
                <c:pt idx="1">
                  <c:v>6.7</c:v>
                </c:pt>
                <c:pt idx="2">
                  <c:v>7.2</c:v>
                </c:pt>
                <c:pt idx="3">
                  <c:v>7.1</c:v>
                </c:pt>
                <c:pt idx="4">
                  <c:v>7.6</c:v>
                </c:pt>
                <c:pt idx="5">
                  <c:v>6.3</c:v>
                </c:pt>
                <c:pt idx="6">
                  <c:v>5.2</c:v>
                </c:pt>
                <c:pt idx="7">
                  <c:v>5.8</c:v>
                </c:pt>
                <c:pt idx="8">
                  <c:v>7.7</c:v>
                </c:pt>
                <c:pt idx="9">
                  <c:v>7.8</c:v>
                </c:pt>
                <c:pt idx="10">
                  <c:v>7.8</c:v>
                </c:pt>
                <c:pt idx="11">
                  <c:v>5.6</c:v>
                </c:pt>
                <c:pt idx="12">
                  <c:v>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 українська мова</c:v>
                </c:pt>
                <c:pt idx="1">
                  <c:v>5-Б українська мова</c:v>
                </c:pt>
                <c:pt idx="2">
                  <c:v>6-А українська мова</c:v>
                </c:pt>
                <c:pt idx="3">
                  <c:v>6-Б українська мова</c:v>
                </c:pt>
                <c:pt idx="4">
                  <c:v>7-А українська мова</c:v>
                </c:pt>
                <c:pt idx="5">
                  <c:v>7-Б українська мова</c:v>
                </c:pt>
                <c:pt idx="6">
                  <c:v>8-А українська мова</c:v>
                </c:pt>
                <c:pt idx="7">
                  <c:v>8-Б українська мова</c:v>
                </c:pt>
                <c:pt idx="8">
                  <c:v>9-А укранська мова</c:v>
                </c:pt>
                <c:pt idx="9">
                  <c:v>9-Б українська мова</c:v>
                </c:pt>
                <c:pt idx="10">
                  <c:v>10 українська мова</c:v>
                </c:pt>
                <c:pt idx="11">
                  <c:v>11 українська мова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 українська мова</c:v>
                </c:pt>
                <c:pt idx="1">
                  <c:v>5-Б українська мова</c:v>
                </c:pt>
                <c:pt idx="2">
                  <c:v>6-А українська мова</c:v>
                </c:pt>
                <c:pt idx="3">
                  <c:v>6-Б українська мова</c:v>
                </c:pt>
                <c:pt idx="4">
                  <c:v>7-А українська мова</c:v>
                </c:pt>
                <c:pt idx="5">
                  <c:v>7-Б українська мова</c:v>
                </c:pt>
                <c:pt idx="6">
                  <c:v>8-А українська мова</c:v>
                </c:pt>
                <c:pt idx="7">
                  <c:v>8-Б українська мова</c:v>
                </c:pt>
                <c:pt idx="8">
                  <c:v>9-А укранська мова</c:v>
                </c:pt>
                <c:pt idx="9">
                  <c:v>9-Б українська мова</c:v>
                </c:pt>
                <c:pt idx="10">
                  <c:v>10 українська мова</c:v>
                </c:pt>
                <c:pt idx="11">
                  <c:v>11 українська мова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792192"/>
        <c:axId val="58798080"/>
      </c:barChart>
      <c:catAx>
        <c:axId val="58792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58798080"/>
        <c:crosses val="autoZero"/>
        <c:auto val="1"/>
        <c:lblAlgn val="ctr"/>
        <c:lblOffset val="100"/>
        <c:noMultiLvlLbl val="0"/>
      </c:catAx>
      <c:valAx>
        <c:axId val="58798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587921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10(І семестр)</c:v>
                </c:pt>
                <c:pt idx="1">
                  <c:v>11 (І семестр)</c:v>
                </c:pt>
                <c:pt idx="2">
                  <c:v>Середній бал</c:v>
                </c:pt>
                <c:pt idx="3">
                  <c:v>10 (ІІ семестр)</c:v>
                </c:pt>
                <c:pt idx="4">
                  <c:v>11 (ІІ семестр)</c:v>
                </c:pt>
                <c:pt idx="5">
                  <c:v>Середній бал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</c:v>
                </c:pt>
                <c:pt idx="1">
                  <c:v>10</c:v>
                </c:pt>
                <c:pt idx="2">
                  <c:v>9.5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10(І семестр)</c:v>
                </c:pt>
                <c:pt idx="1">
                  <c:v>11 (І семестр)</c:v>
                </c:pt>
                <c:pt idx="2">
                  <c:v>Середній бал</c:v>
                </c:pt>
                <c:pt idx="3">
                  <c:v>10 (ІІ семестр)</c:v>
                </c:pt>
                <c:pt idx="4">
                  <c:v>11 (ІІ семестр)</c:v>
                </c:pt>
                <c:pt idx="5">
                  <c:v>Середній бал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10(І семестр)</c:v>
                </c:pt>
                <c:pt idx="1">
                  <c:v>11 (І семестр)</c:v>
                </c:pt>
                <c:pt idx="2">
                  <c:v>Середній бал</c:v>
                </c:pt>
                <c:pt idx="3">
                  <c:v>10 (ІІ семестр)</c:v>
                </c:pt>
                <c:pt idx="4">
                  <c:v>11 (ІІ семестр)</c:v>
                </c:pt>
                <c:pt idx="5">
                  <c:v>Середній бал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192960"/>
        <c:axId val="151588864"/>
      </c:barChart>
      <c:catAx>
        <c:axId val="53192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51588864"/>
        <c:crosses val="autoZero"/>
        <c:auto val="1"/>
        <c:lblAlgn val="ctr"/>
        <c:lblOffset val="100"/>
        <c:noMultiLvlLbl val="0"/>
      </c:catAx>
      <c:valAx>
        <c:axId val="151588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531929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6.5</c:v>
                </c:pt>
                <c:pt idx="1">
                  <c:v>6.8</c:v>
                </c:pt>
                <c:pt idx="2">
                  <c:v>7.3</c:v>
                </c:pt>
                <c:pt idx="3">
                  <c:v>7.3</c:v>
                </c:pt>
                <c:pt idx="4">
                  <c:v>6.9</c:v>
                </c:pt>
                <c:pt idx="5">
                  <c:v>6.5</c:v>
                </c:pt>
                <c:pt idx="6">
                  <c:v>5.8</c:v>
                </c:pt>
                <c:pt idx="7">
                  <c:v>5.5</c:v>
                </c:pt>
                <c:pt idx="8">
                  <c:v>7.8</c:v>
                </c:pt>
                <c:pt idx="9">
                  <c:v>8</c:v>
                </c:pt>
                <c:pt idx="10">
                  <c:v>8</c:v>
                </c:pt>
                <c:pt idx="11">
                  <c:v>5.7</c:v>
                </c:pt>
                <c:pt idx="12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846592"/>
        <c:axId val="117310592"/>
      </c:barChart>
      <c:catAx>
        <c:axId val="58846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7310592"/>
        <c:crosses val="autoZero"/>
        <c:auto val="1"/>
        <c:lblAlgn val="ctr"/>
        <c:lblOffset val="100"/>
        <c:noMultiLvlLbl val="0"/>
      </c:catAx>
      <c:valAx>
        <c:axId val="117310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588465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7.2</c:v>
                </c:pt>
                <c:pt idx="1">
                  <c:v>8.4</c:v>
                </c:pt>
                <c:pt idx="2">
                  <c:v>7.2</c:v>
                </c:pt>
                <c:pt idx="3">
                  <c:v>7.6</c:v>
                </c:pt>
                <c:pt idx="4">
                  <c:v>7.7</c:v>
                </c:pt>
                <c:pt idx="5">
                  <c:v>7.3</c:v>
                </c:pt>
                <c:pt idx="6">
                  <c:v>6.8</c:v>
                </c:pt>
                <c:pt idx="7">
                  <c:v>6.5</c:v>
                </c:pt>
                <c:pt idx="8">
                  <c:v>8</c:v>
                </c:pt>
                <c:pt idx="9">
                  <c:v>7.8</c:v>
                </c:pt>
                <c:pt idx="10">
                  <c:v>8.4</c:v>
                </c:pt>
                <c:pt idx="11">
                  <c:v>6</c:v>
                </c:pt>
                <c:pt idx="12">
                  <c:v>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379840"/>
        <c:axId val="117381376"/>
      </c:barChart>
      <c:catAx>
        <c:axId val="117379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7381376"/>
        <c:crosses val="autoZero"/>
        <c:auto val="1"/>
        <c:lblAlgn val="ctr"/>
        <c:lblOffset val="100"/>
        <c:noMultiLvlLbl val="0"/>
      </c:catAx>
      <c:valAx>
        <c:axId val="117381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73798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8</c:v>
                </c:pt>
                <c:pt idx="1">
                  <c:v>9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6</c:v>
                </c:pt>
                <c:pt idx="12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430144"/>
        <c:axId val="117431680"/>
      </c:barChart>
      <c:catAx>
        <c:axId val="117430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7431680"/>
        <c:crosses val="autoZero"/>
        <c:auto val="1"/>
        <c:lblAlgn val="ctr"/>
        <c:lblOffset val="100"/>
        <c:noMultiLvlLbl val="0"/>
      </c:catAx>
      <c:valAx>
        <c:axId val="117431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74301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8.5</c:v>
                </c:pt>
                <c:pt idx="1">
                  <c:v>9.3000000000000007</c:v>
                </c:pt>
                <c:pt idx="2">
                  <c:v>7.4</c:v>
                </c:pt>
                <c:pt idx="3">
                  <c:v>8.4</c:v>
                </c:pt>
                <c:pt idx="4">
                  <c:v>8.5</c:v>
                </c:pt>
                <c:pt idx="5">
                  <c:v>8.4</c:v>
                </c:pt>
                <c:pt idx="6">
                  <c:v>7.6</c:v>
                </c:pt>
                <c:pt idx="7">
                  <c:v>7.7</c:v>
                </c:pt>
                <c:pt idx="8">
                  <c:v>7.8</c:v>
                </c:pt>
                <c:pt idx="9">
                  <c:v>8.3000000000000007</c:v>
                </c:pt>
                <c:pt idx="10">
                  <c:v>9.2000000000000011</c:v>
                </c:pt>
                <c:pt idx="11">
                  <c:v>6.2</c:v>
                </c:pt>
                <c:pt idx="12">
                  <c:v>8.2000000000000011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472256"/>
        <c:axId val="117490432"/>
      </c:barChart>
      <c:catAx>
        <c:axId val="117472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7490432"/>
        <c:crosses val="autoZero"/>
        <c:auto val="1"/>
        <c:lblAlgn val="ctr"/>
        <c:lblOffset val="100"/>
        <c:noMultiLvlLbl val="0"/>
      </c:catAx>
      <c:valAx>
        <c:axId val="117490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74722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9</c:v>
                </c:pt>
                <c:pt idx="5">
                  <c:v>8</c:v>
                </c:pt>
                <c:pt idx="6">
                  <c:v>8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891456"/>
        <c:axId val="117892992"/>
      </c:barChart>
      <c:catAx>
        <c:axId val="117891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7892992"/>
        <c:crosses val="autoZero"/>
        <c:auto val="1"/>
        <c:lblAlgn val="ctr"/>
        <c:lblOffset val="100"/>
        <c:noMultiLvlLbl val="0"/>
      </c:catAx>
      <c:valAx>
        <c:axId val="117892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78914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8</c:v>
                </c:pt>
                <c:pt idx="7">
                  <c:v>8.4</c:v>
                </c:pt>
                <c:pt idx="8">
                  <c:v>9</c:v>
                </c:pt>
                <c:pt idx="9">
                  <c:v>8</c:v>
                </c:pt>
                <c:pt idx="10">
                  <c:v>9.4</c:v>
                </c:pt>
                <c:pt idx="11">
                  <c:v>7</c:v>
                </c:pt>
                <c:pt idx="12">
                  <c:v>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</c:v>
                </c:pt>
                <c:pt idx="11">
                  <c:v>11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544448"/>
        <c:axId val="117545984"/>
      </c:barChart>
      <c:catAx>
        <c:axId val="117544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7545984"/>
        <c:crosses val="autoZero"/>
        <c:auto val="1"/>
        <c:lblAlgn val="ctr"/>
        <c:lblOffset val="100"/>
        <c:noMultiLvlLbl val="0"/>
      </c:catAx>
      <c:valAx>
        <c:axId val="117545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uk-UA"/>
          </a:p>
        </c:txPr>
        <c:crossAx val="1175444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uk-UA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72067" y="1988841"/>
            <a:ext cx="7408333" cy="367240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SWOT-</a:t>
            </a:r>
            <a:r>
              <a:rPr lang="uk-UA" sz="4400" b="1" dirty="0" smtClean="0">
                <a:solidFill>
                  <a:srgbClr val="FF0000"/>
                </a:solidFill>
              </a:rPr>
              <a:t>аналіз 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rgbClr val="FF0000"/>
                </a:solidFill>
              </a:rPr>
              <a:t>«Освітній процес 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rgbClr val="FF0000"/>
                </a:solidFill>
              </a:rPr>
              <a:t>у Пісківському ліцеї»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rgbClr val="FF0000"/>
                </a:solidFill>
              </a:rPr>
              <a:t>2020-2021</a:t>
            </a:r>
            <a:endParaRPr lang="uk-UA" sz="4400" b="1" dirty="0">
              <a:solidFill>
                <a:srgbClr val="FF0000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66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відсутність електронних щоденників учнів;</a:t>
            </a:r>
          </a:p>
          <a:p>
            <a:r>
              <a:rPr lang="uk-UA" sz="2800" dirty="0">
                <a:solidFill>
                  <a:schemeClr val="tx1"/>
                </a:solidFill>
              </a:rPr>
              <a:t>с</a:t>
            </a:r>
            <a:r>
              <a:rPr lang="uk-UA" sz="2800" dirty="0" smtClean="0">
                <a:solidFill>
                  <a:schemeClr val="tx1"/>
                </a:solidFill>
              </a:rPr>
              <a:t>лабкий інтернет-зв’язок;</a:t>
            </a:r>
          </a:p>
          <a:p>
            <a:r>
              <a:rPr lang="uk-UA" sz="2800" dirty="0">
                <a:solidFill>
                  <a:schemeClr val="tx1"/>
                </a:solidFill>
              </a:rPr>
              <a:t>в</a:t>
            </a:r>
            <a:r>
              <a:rPr lang="uk-UA" sz="2800" dirty="0" smtClean="0">
                <a:solidFill>
                  <a:schemeClr val="tx1"/>
                </a:solidFill>
              </a:rPr>
              <a:t>ідсутність лавиць для відпочинку на території закладу;</a:t>
            </a:r>
          </a:p>
          <a:p>
            <a:r>
              <a:rPr lang="uk-UA" sz="2800" dirty="0">
                <a:solidFill>
                  <a:schemeClr val="tx1"/>
                </a:solidFill>
              </a:rPr>
              <a:t>в</a:t>
            </a:r>
            <a:r>
              <a:rPr lang="uk-UA" sz="2800" dirty="0" smtClean="0">
                <a:solidFill>
                  <a:schemeClr val="tx1"/>
                </a:solidFill>
              </a:rPr>
              <a:t>ідсутність ресурсної кімнати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Потенційні внутрішні слабкі сторони:</a:t>
            </a:r>
            <a:endParaRPr lang="uk-U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</a:t>
            </a:r>
            <a:r>
              <a:rPr lang="uk-UA" dirty="0" smtClean="0">
                <a:solidFill>
                  <a:schemeClr val="tx1"/>
                </a:solidFill>
              </a:rPr>
              <a:t>ростання професійної майстерності педагогів;</a:t>
            </a:r>
          </a:p>
          <a:p>
            <a:r>
              <a:rPr lang="uk-UA" dirty="0">
                <a:solidFill>
                  <a:schemeClr val="tx1"/>
                </a:solidFill>
              </a:rPr>
              <a:t>у</a:t>
            </a:r>
            <a:r>
              <a:rPr lang="uk-UA" dirty="0" smtClean="0">
                <a:solidFill>
                  <a:schemeClr val="tx1"/>
                </a:solidFill>
              </a:rPr>
              <a:t>часть закладу у проєктах;</a:t>
            </a:r>
          </a:p>
          <a:p>
            <a:r>
              <a:rPr lang="uk-UA" dirty="0">
                <a:solidFill>
                  <a:schemeClr val="tx1"/>
                </a:solidFill>
              </a:rPr>
              <a:t>у</a:t>
            </a:r>
            <a:r>
              <a:rPr lang="uk-UA" dirty="0" smtClean="0">
                <a:solidFill>
                  <a:schemeClr val="tx1"/>
                </a:solidFill>
              </a:rPr>
              <a:t>часть учнів закладу у МАН;</a:t>
            </a:r>
          </a:p>
          <a:p>
            <a:r>
              <a:rPr lang="uk-UA" dirty="0">
                <a:solidFill>
                  <a:schemeClr val="tx1"/>
                </a:solidFill>
              </a:rPr>
              <a:t>с</a:t>
            </a:r>
            <a:r>
              <a:rPr lang="uk-UA" dirty="0" smtClean="0">
                <a:solidFill>
                  <a:schemeClr val="tx1"/>
                </a:solidFill>
              </a:rPr>
              <a:t>творення сучасної гнучкої системи партнерства закладу, сім’ї, соціальних служб;</a:t>
            </a:r>
          </a:p>
          <a:p>
            <a:r>
              <a:rPr lang="uk-UA" dirty="0">
                <a:solidFill>
                  <a:schemeClr val="tx1"/>
                </a:solidFill>
              </a:rPr>
              <a:t>з</a:t>
            </a:r>
            <a:r>
              <a:rPr lang="uk-UA" dirty="0" smtClean="0">
                <a:solidFill>
                  <a:schemeClr val="tx1"/>
                </a:solidFill>
              </a:rPr>
              <a:t>алучення до співпраці спонсорів, підприємців, благодійних організацій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Потенційні можливості:</a:t>
            </a:r>
            <a:endParaRPr lang="uk-U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 smtClean="0">
                <a:solidFill>
                  <a:schemeClr val="tx1"/>
                </a:solidFill>
              </a:rPr>
              <a:t>невисокий рівень володіння методиками навчання дітей з ООП;</a:t>
            </a:r>
          </a:p>
          <a:p>
            <a:r>
              <a:rPr lang="uk-UA" sz="2800" dirty="0">
                <a:solidFill>
                  <a:schemeClr val="tx1"/>
                </a:solidFill>
              </a:rPr>
              <a:t>т</a:t>
            </a:r>
            <a:r>
              <a:rPr lang="uk-UA" sz="2800" dirty="0" smtClean="0">
                <a:solidFill>
                  <a:schemeClr val="tx1"/>
                </a:solidFill>
              </a:rPr>
              <a:t>ехнічне оснащення окремих кабінетів;</a:t>
            </a:r>
          </a:p>
          <a:p>
            <a:r>
              <a:rPr lang="uk-UA" sz="2800" dirty="0">
                <a:solidFill>
                  <a:schemeClr val="tx1"/>
                </a:solidFill>
              </a:rPr>
              <a:t>з</a:t>
            </a:r>
            <a:r>
              <a:rPr lang="uk-UA" sz="2800" dirty="0" smtClean="0">
                <a:solidFill>
                  <a:schemeClr val="tx1"/>
                </a:solidFill>
              </a:rPr>
              <a:t>астарілий дизайн спортивної зали</a:t>
            </a:r>
          </a:p>
          <a:p>
            <a:pPr marL="0" indent="0">
              <a:buNone/>
            </a:pPr>
            <a:endParaRPr lang="uk-UA" sz="2800" dirty="0" smtClean="0">
              <a:solidFill>
                <a:schemeClr val="tx1"/>
              </a:solidFill>
            </a:endParaRP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Потенційні ризики</a:t>
            </a:r>
            <a:r>
              <a:rPr lang="uk-UA" dirty="0" smtClean="0"/>
              <a:t>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688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Зміни у змісті освіти, пов’язані зі змінами політики</a:t>
            </a: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 в галузі освіти.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 Недостатність виділених і залучених  коштів для розвитку закладу.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Зниження мотивації педагогів, батьків, учнів щодо заходів із реалізації основних напрямків стратегії розвитку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Потенційні ризики:</a:t>
            </a:r>
            <a:endParaRPr lang="uk-U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2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54968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Моніторинг навчальних досягнень здобувачів освіти Пісківського ліцею </a:t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>за І та ІІ семестр</a:t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> 2020-2021 начального року</a:t>
            </a:r>
            <a:endParaRPr lang="uk-U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43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Чи комфортно Ви почуваєтесь у  закладі</a:t>
            </a:r>
            <a:r>
              <a:rPr lang="uk-UA" dirty="0" smtClean="0">
                <a:solidFill>
                  <a:srgbClr val="C00000"/>
                </a:solidFill>
              </a:rPr>
              <a:t>?</a:t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>Анкетування для здобувачів освіти</a:t>
            </a:r>
            <a:endParaRPr lang="uk-UA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10530"/>
            <a:ext cx="7704856" cy="4501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933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FF0000"/>
                </a:solidFill>
              </a:rPr>
              <a:t>Порівняльний моніторинг середнього балу рівня навчальних досягнень здобувачів освіти </a:t>
            </a:r>
            <a:r>
              <a:rPr lang="uk-UA" sz="2400" dirty="0" err="1" smtClean="0">
                <a:solidFill>
                  <a:srgbClr val="FF0000"/>
                </a:solidFill>
              </a:rPr>
              <a:t>Пісківського</a:t>
            </a:r>
            <a:r>
              <a:rPr lang="uk-UA" sz="2400" dirty="0" smtClean="0">
                <a:solidFill>
                  <a:srgbClr val="FF0000"/>
                </a:solidFill>
              </a:rPr>
              <a:t> ліцею за результатами семестрового  оцінювання  у 2020-2021 </a:t>
            </a:r>
            <a:r>
              <a:rPr lang="uk-UA" sz="2400" dirty="0" err="1" smtClean="0">
                <a:solidFill>
                  <a:srgbClr val="FF0000"/>
                </a:solidFill>
              </a:rPr>
              <a:t>н.р</a:t>
            </a:r>
            <a:r>
              <a:rPr lang="uk-UA" sz="2400" dirty="0" smtClean="0">
                <a:solidFill>
                  <a:srgbClr val="FF0000"/>
                </a:solidFill>
              </a:rPr>
              <a:t>. (І семестр)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FF0000"/>
                </a:solidFill>
              </a:rPr>
              <a:t>Порівняльний моніторинг середнього балу рівня навчальних досягнень здобувачів освіти </a:t>
            </a:r>
            <a:r>
              <a:rPr lang="uk-UA" sz="2400" dirty="0" err="1" smtClean="0">
                <a:solidFill>
                  <a:srgbClr val="FF0000"/>
                </a:solidFill>
              </a:rPr>
              <a:t>Пісківського</a:t>
            </a:r>
            <a:r>
              <a:rPr lang="uk-UA" sz="2400" dirty="0" smtClean="0">
                <a:solidFill>
                  <a:srgbClr val="FF0000"/>
                </a:solidFill>
              </a:rPr>
              <a:t> ліцею за результатами семестрового  оцінювання  у 2020-2021 </a:t>
            </a:r>
            <a:r>
              <a:rPr lang="uk-UA" sz="2400" dirty="0" err="1" smtClean="0">
                <a:solidFill>
                  <a:srgbClr val="FF0000"/>
                </a:solidFill>
              </a:rPr>
              <a:t>н.р</a:t>
            </a:r>
            <a:r>
              <a:rPr lang="uk-UA" sz="2400" dirty="0" smtClean="0">
                <a:solidFill>
                  <a:srgbClr val="FF0000"/>
                </a:solidFill>
              </a:rPr>
              <a:t>. (</a:t>
            </a:r>
            <a:r>
              <a:rPr lang="uk-UA" sz="2400" dirty="0" smtClean="0">
                <a:solidFill>
                  <a:srgbClr val="FF0000"/>
                </a:solidFill>
              </a:rPr>
              <a:t>ІІ </a:t>
            </a:r>
            <a:r>
              <a:rPr lang="uk-UA" sz="2400" dirty="0" smtClean="0">
                <a:solidFill>
                  <a:srgbClr val="FF0000"/>
                </a:solidFill>
              </a:rPr>
              <a:t>семестр)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FF0000"/>
                </a:solidFill>
              </a:rPr>
              <a:t>Порівняльний моніторинг рівня навчальних досягнень учнів 5-11 класів з української мови за результатами семестрового оцінювання у 2020-2021 </a:t>
            </a:r>
            <a:r>
              <a:rPr lang="uk-UA" sz="2400" dirty="0" err="1" smtClean="0">
                <a:solidFill>
                  <a:srgbClr val="FF0000"/>
                </a:solidFill>
              </a:rPr>
              <a:t>н.р</a:t>
            </a:r>
            <a:r>
              <a:rPr lang="uk-UA" sz="2400" dirty="0" smtClean="0">
                <a:solidFill>
                  <a:srgbClr val="FF0000"/>
                </a:solidFill>
              </a:rPr>
              <a:t>. (І семестр)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FF0000"/>
                </a:solidFill>
              </a:rPr>
              <a:t>Порівняльний моніторинг рівня навчальних досягнень учнів 5-11 класів з української мови за результатами семестрового оцінювання у 20202021 </a:t>
            </a:r>
            <a:r>
              <a:rPr lang="uk-UA" sz="2400" dirty="0" err="1" smtClean="0">
                <a:solidFill>
                  <a:srgbClr val="FF0000"/>
                </a:solidFill>
              </a:rPr>
              <a:t>н.р</a:t>
            </a:r>
            <a:r>
              <a:rPr lang="uk-UA" sz="2400" dirty="0" smtClean="0">
                <a:solidFill>
                  <a:srgbClr val="FF0000"/>
                </a:solidFill>
              </a:rPr>
              <a:t>. (ІІ семестр)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SWOT-</a:t>
            </a:r>
            <a:r>
              <a:rPr lang="uk-UA" dirty="0" smtClean="0">
                <a:solidFill>
                  <a:schemeClr val="tx1"/>
                </a:solidFill>
              </a:rPr>
              <a:t> аналіз є універсальним методом,що використовується у процесі стратегічного планування діяльності.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Його суть полягає в розділенні факторів і явищ, що впливають на функціонування та розвиток навчального закладу на 4 категорії: сильні  та слабкі сторони, можливості та загрози.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Цей аналіз не містить усієї  інформації для сприйняття раціональних управлінських рішень, але дає змогу оцінити наявну ситуацію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0000"/>
                </a:solidFill>
              </a:rPr>
              <a:t>Що таке </a:t>
            </a:r>
            <a:r>
              <a:rPr lang="en-US" dirty="0">
                <a:solidFill>
                  <a:srgbClr val="FF0000"/>
                </a:solidFill>
              </a:rPr>
              <a:t>SWOT</a:t>
            </a:r>
            <a:r>
              <a:rPr lang="uk-UA" dirty="0">
                <a:solidFill>
                  <a:srgbClr val="FF0000"/>
                </a:solidFill>
              </a:rPr>
              <a:t> і для </a:t>
            </a:r>
            <a:r>
              <a:rPr lang="uk-UA" dirty="0" smtClean="0">
                <a:solidFill>
                  <a:srgbClr val="FF0000"/>
                </a:solidFill>
              </a:rPr>
              <a:t>чого він</a:t>
            </a:r>
            <a:r>
              <a:rPr lang="uk-UA" dirty="0">
                <a:solidFill>
                  <a:srgbClr val="FF0000"/>
                </a:solidFill>
              </a:rPr>
              <a:t>?</a:t>
            </a:r>
            <a:br>
              <a:rPr lang="uk-UA" dirty="0">
                <a:solidFill>
                  <a:srgbClr val="FF0000"/>
                </a:solidFill>
              </a:rPr>
            </a:b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88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з української літератури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(ІІ семестр)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із зарубіжної літератури за результатами семестрового оцінювання у 20202021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 семестр)</a:t>
            </a:r>
            <a:endParaRPr lang="ru-R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із зарубіжної літератури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(ІІ семестр)</a:t>
            </a:r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із англійської мови за результатами семестрового оцінювання у 20202021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 семестр)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із англійської мови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(ІІ семестр)</a:t>
            </a:r>
            <a:endParaRPr lang="ru-RU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з історії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 семестр)</a:t>
            </a:r>
            <a:endParaRPr lang="ru-RU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з історії за результатами семестрового оцінювання у 20202021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(ІІ семестр)</a:t>
            </a:r>
            <a:endParaRPr lang="ru-RU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з математики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 семестр)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з математики за результатами семестрового оцінювання у 20202021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(ІІ семестр)</a:t>
            </a:r>
            <a:endParaRPr lang="ru-RU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з інформатики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 семестр)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Узагальнення ситуації у навчальному закладі та ринку освітніх послуг, визначення шансів та загроз його існування через </a:t>
            </a:r>
            <a:r>
              <a:rPr lang="uk-UA" sz="3200" dirty="0">
                <a:solidFill>
                  <a:schemeClr val="tx1"/>
                </a:solidFill>
              </a:rPr>
              <a:t>виявлення сильних і слабких сторін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Мета </a:t>
            </a:r>
            <a:r>
              <a:rPr lang="en-US" dirty="0" smtClean="0">
                <a:solidFill>
                  <a:srgbClr val="FF0000"/>
                </a:solidFill>
              </a:rPr>
              <a:t>SWOT </a:t>
            </a:r>
            <a:r>
              <a:rPr lang="uk-UA" dirty="0" smtClean="0">
                <a:solidFill>
                  <a:srgbClr val="FF0000"/>
                </a:solidFill>
              </a:rPr>
              <a:t>аналізу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2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з інформатики за результатами семестрового оцінювання у 20202021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(ІІ семестр)</a:t>
            </a:r>
            <a:endParaRPr lang="ru-RU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7-11 класів з фізики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 семестр)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7-11 класів з фізики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(ІІ семестр)</a:t>
            </a:r>
            <a:endParaRPr lang="ru-RU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7-11 класів з хімії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 семестр)</a:t>
            </a:r>
            <a:endParaRPr lang="ru-RU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7-11 класів з хімії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(ІІ семестр)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6-11 класів з біології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 семестр)</a:t>
            </a:r>
            <a:endParaRPr lang="ru-RU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6-11 класів з біології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(ІІ семестр)</a:t>
            </a:r>
            <a:endParaRPr lang="ru-RU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із природознавства та географії за результатами семестрового оцінювання у 20202021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 семестр)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із природознавства та географії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(ІІ семестр)</a:t>
            </a:r>
            <a:endParaRPr lang="ru-RU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із основ здоров*я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 семестр)</a:t>
            </a:r>
            <a:endParaRPr lang="ru-RU" sz="2400" dirty="0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>
            <a:off x="4214810" y="928670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dirty="0">
                <a:solidFill>
                  <a:schemeClr val="tx1"/>
                </a:solidFill>
              </a:rPr>
              <a:t>в</a:t>
            </a:r>
            <a:r>
              <a:rPr lang="uk-UA" sz="3200" dirty="0" smtClean="0">
                <a:solidFill>
                  <a:schemeClr val="tx1"/>
                </a:solidFill>
              </a:rPr>
              <a:t>изначити сильні та слабкі сторони внутрішнього середовища;</a:t>
            </a:r>
          </a:p>
          <a:p>
            <a:r>
              <a:rPr lang="uk-UA" sz="3200" dirty="0">
                <a:solidFill>
                  <a:schemeClr val="tx1"/>
                </a:solidFill>
              </a:rPr>
              <a:t>м</a:t>
            </a:r>
            <a:r>
              <a:rPr lang="uk-UA" sz="3200" dirty="0" smtClean="0">
                <a:solidFill>
                  <a:schemeClr val="tx1"/>
                </a:solidFill>
              </a:rPr>
              <a:t>ожливості та загрози зовнішнього середовища;</a:t>
            </a:r>
          </a:p>
          <a:p>
            <a:r>
              <a:rPr lang="uk-UA" sz="3200" dirty="0">
                <a:solidFill>
                  <a:schemeClr val="tx1"/>
                </a:solidFill>
              </a:rPr>
              <a:t>о</a:t>
            </a:r>
            <a:r>
              <a:rPr lang="uk-UA" sz="3200" dirty="0" smtClean="0">
                <a:solidFill>
                  <a:schemeClr val="tx1"/>
                </a:solidFill>
              </a:rPr>
              <a:t>бгрунтувати отримані чинники;</a:t>
            </a:r>
          </a:p>
          <a:p>
            <a:r>
              <a:rPr lang="uk-UA" sz="3200" dirty="0">
                <a:solidFill>
                  <a:schemeClr val="tx1"/>
                </a:solidFill>
              </a:rPr>
              <a:t>в</a:t>
            </a:r>
            <a:r>
              <a:rPr lang="uk-UA" sz="3200" dirty="0" smtClean="0">
                <a:solidFill>
                  <a:schemeClr val="tx1"/>
                </a:solidFill>
              </a:rPr>
              <a:t>изначити рекомендовану стратегію</a:t>
            </a:r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Для реалізації аналізу потрібно розв’язати такі завдання: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5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із основ здоров*я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ІІсеместр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із трудового навчання та технологій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Ісеместр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із трудового навчання та технологій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ІІсеместр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із фізичної культури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Ісеместр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sz="2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5-11 класів із фізичної культури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ІІсеместр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Порівняльний моніторинг рівня навчальних досягнень учнів 10-11 класів із захисту України за результатами семестрового оцінювання у 2020-2021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н.р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(І </a:t>
            </a:r>
            <a:r>
              <a:rPr lang="uk-UA"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 ІІ семестри)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041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1"/>
                </a:solidFill>
              </a:rPr>
              <a:t>к</a:t>
            </a:r>
            <a:r>
              <a:rPr lang="uk-UA" b="1" dirty="0" smtClean="0">
                <a:solidFill>
                  <a:schemeClr val="tx1"/>
                </a:solidFill>
              </a:rPr>
              <a:t>омфортні психолого-педагогічні і матеріальні умови для здійснення навчання, виховання і корекції учнів;</a:t>
            </a:r>
          </a:p>
          <a:p>
            <a:r>
              <a:rPr lang="uk-UA" b="1" dirty="0">
                <a:solidFill>
                  <a:schemeClr val="tx1"/>
                </a:solidFill>
              </a:rPr>
              <a:t>в</a:t>
            </a:r>
            <a:r>
              <a:rPr lang="uk-UA" b="1" dirty="0" smtClean="0">
                <a:solidFill>
                  <a:schemeClr val="tx1"/>
                </a:solidFill>
              </a:rPr>
              <a:t>исокий професійний рівень педагогів;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 постійний зріст кількості учнів;</a:t>
            </a:r>
          </a:p>
          <a:p>
            <a:r>
              <a:rPr lang="uk-UA" b="1" dirty="0">
                <a:solidFill>
                  <a:schemeClr val="tx1"/>
                </a:solidFill>
              </a:rPr>
              <a:t>у</a:t>
            </a:r>
            <a:r>
              <a:rPr lang="uk-UA" b="1" dirty="0" smtClean="0">
                <a:solidFill>
                  <a:schemeClr val="tx1"/>
                </a:solidFill>
              </a:rPr>
              <a:t>првадження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arial"/>
              </a:rPr>
              <a:t>Zoom</a:t>
            </a:r>
            <a:r>
              <a:rPr lang="en-US" b="1" dirty="0">
                <a:solidFill>
                  <a:schemeClr val="tx1"/>
                </a:solidFill>
                <a:latin typeface="arial"/>
              </a:rPr>
              <a:t>: Video Conferencing, Cloud Phone, Webinars, </a:t>
            </a:r>
            <a:r>
              <a:rPr lang="en-US" b="1" dirty="0" smtClean="0">
                <a:solidFill>
                  <a:schemeClr val="tx1"/>
                </a:solidFill>
                <a:latin typeface="arial"/>
              </a:rPr>
              <a:t>Chat) </a:t>
            </a:r>
            <a:r>
              <a:rPr lang="uk-UA" b="1" dirty="0" smtClean="0">
                <a:solidFill>
                  <a:schemeClr val="tx1"/>
                </a:solidFill>
              </a:rPr>
              <a:t>для впровадження дистанційного навчання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Потенційні внутрішні сильні сторони: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0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dirty="0" smtClean="0">
                <a:solidFill>
                  <a:schemeClr val="tx1"/>
                </a:solidFill>
              </a:rPr>
              <a:t>у закладі на рівні першого та другого поверхів забезпечено доступ для осіб з особливими освітніми потребами (архітектурна доступність,наявність пандусу, пристосований санвузол);</a:t>
            </a:r>
          </a:p>
          <a:p>
            <a:r>
              <a:rPr lang="uk-UA" sz="2000" dirty="0">
                <a:solidFill>
                  <a:schemeClr val="tx1"/>
                </a:solidFill>
              </a:rPr>
              <a:t>к</a:t>
            </a:r>
            <a:r>
              <a:rPr lang="uk-UA" sz="2000" dirty="0" smtClean="0">
                <a:solidFill>
                  <a:schemeClr val="tx1"/>
                </a:solidFill>
              </a:rPr>
              <a:t>ількість комп’ютерів у закладі 55     , усі підключені до мережі Інтернет,   14   ноутбуків;</a:t>
            </a:r>
          </a:p>
          <a:p>
            <a:r>
              <a:rPr lang="uk-UA" sz="2000" dirty="0">
                <a:solidFill>
                  <a:schemeClr val="tx1"/>
                </a:solidFill>
              </a:rPr>
              <a:t>к</a:t>
            </a:r>
            <a:r>
              <a:rPr lang="uk-UA" sz="2000" dirty="0" smtClean="0">
                <a:solidFill>
                  <a:schemeClr val="tx1"/>
                </a:solidFill>
              </a:rPr>
              <a:t>ількість інтерактивних дошок- 3  ;</a:t>
            </a:r>
          </a:p>
          <a:p>
            <a:r>
              <a:rPr lang="uk-UA" sz="2000" dirty="0">
                <a:solidFill>
                  <a:schemeClr val="tx1"/>
                </a:solidFill>
              </a:rPr>
              <a:t>п</a:t>
            </a:r>
            <a:r>
              <a:rPr lang="uk-UA" sz="2000" dirty="0" smtClean="0">
                <a:solidFill>
                  <a:schemeClr val="tx1"/>
                </a:solidFill>
              </a:rPr>
              <a:t>роекторів та проекційних екранів- 6   ;</a:t>
            </a:r>
          </a:p>
          <a:p>
            <a:r>
              <a:rPr lang="uk-UA" sz="2000" dirty="0">
                <a:solidFill>
                  <a:schemeClr val="tx1"/>
                </a:solidFill>
              </a:rPr>
              <a:t>м</a:t>
            </a:r>
            <a:r>
              <a:rPr lang="uk-UA" sz="2000" dirty="0" smtClean="0">
                <a:solidFill>
                  <a:schemeClr val="tx1"/>
                </a:solidFill>
              </a:rPr>
              <a:t>оніторів- 21   </a:t>
            </a:r>
          </a:p>
          <a:p>
            <a:endParaRPr lang="uk-UA" sz="2000" dirty="0" smtClean="0"/>
          </a:p>
          <a:p>
            <a:endParaRPr lang="uk-UA" sz="2000" dirty="0" smtClean="0"/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Потенційні внутрішні сильні сторони:</a:t>
            </a:r>
            <a:endParaRPr lang="uk-U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130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 fontScale="92500"/>
          </a:bodyPr>
          <a:lstStyle/>
          <a:p>
            <a:r>
              <a:rPr lang="uk-UA" dirty="0">
                <a:solidFill>
                  <a:schemeClr val="tx1"/>
                </a:solidFill>
              </a:rPr>
              <a:t>з</a:t>
            </a:r>
            <a:r>
              <a:rPr lang="uk-UA" dirty="0" smtClean="0">
                <a:solidFill>
                  <a:schemeClr val="tx1"/>
                </a:solidFill>
              </a:rPr>
              <a:t>аклад розташовано у типовому приміщенні;</a:t>
            </a:r>
          </a:p>
          <a:p>
            <a:r>
              <a:rPr lang="uk-UA" dirty="0">
                <a:solidFill>
                  <a:schemeClr val="tx1"/>
                </a:solidFill>
              </a:rPr>
              <a:t>з</a:t>
            </a:r>
            <a:r>
              <a:rPr lang="uk-UA" dirty="0" smtClean="0">
                <a:solidFill>
                  <a:schemeClr val="tx1"/>
                </a:solidFill>
              </a:rPr>
              <a:t>роблено капітальний ремонт котельні, підвальних приміщень;</a:t>
            </a:r>
          </a:p>
          <a:p>
            <a:r>
              <a:rPr lang="uk-UA" dirty="0">
                <a:solidFill>
                  <a:schemeClr val="tx1"/>
                </a:solidFill>
              </a:rPr>
              <a:t>м</a:t>
            </a:r>
            <a:r>
              <a:rPr lang="uk-UA" dirty="0" smtClean="0">
                <a:solidFill>
                  <a:schemeClr val="tx1"/>
                </a:solidFill>
              </a:rPr>
              <a:t>ає рекреаційну зону, вестибюль;</a:t>
            </a:r>
          </a:p>
          <a:p>
            <a:r>
              <a:rPr lang="uk-UA" dirty="0">
                <a:solidFill>
                  <a:schemeClr val="tx1"/>
                </a:solidFill>
              </a:rPr>
              <a:t>ї</a:t>
            </a:r>
            <a:r>
              <a:rPr lang="uk-UA" dirty="0" smtClean="0">
                <a:solidFill>
                  <a:schemeClr val="tx1"/>
                </a:solidFill>
              </a:rPr>
              <a:t>дальню;</a:t>
            </a:r>
          </a:p>
          <a:p>
            <a:r>
              <a:rPr lang="uk-UA" dirty="0">
                <a:solidFill>
                  <a:schemeClr val="tx1"/>
                </a:solidFill>
              </a:rPr>
              <a:t>а</a:t>
            </a:r>
            <a:r>
              <a:rPr lang="uk-UA" dirty="0" smtClean="0">
                <a:solidFill>
                  <a:schemeClr val="tx1"/>
                </a:solidFill>
              </a:rPr>
              <a:t>ктову та спортивну залу;</a:t>
            </a:r>
          </a:p>
          <a:p>
            <a:r>
              <a:rPr lang="uk-UA" dirty="0">
                <a:solidFill>
                  <a:schemeClr val="tx1"/>
                </a:solidFill>
              </a:rPr>
              <a:t>м</a:t>
            </a:r>
            <a:r>
              <a:rPr lang="uk-UA" dirty="0" smtClean="0">
                <a:solidFill>
                  <a:schemeClr val="tx1"/>
                </a:solidFill>
              </a:rPr>
              <a:t>айстерню,  кабінет трудового навчання, 2 кабінети інформатики,біології,географії, фізики,хімії, математики, 2 кабінети української мови та літератури, зарубіжної літератури, бібліотеку, медіатеку,кабінет психолога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Потенційні внутрішні сильні сторони:</a:t>
            </a:r>
            <a:endParaRPr lang="uk-U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31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4032448"/>
          </a:xfrm>
        </p:spPr>
        <p:txBody>
          <a:bodyPr>
            <a:normAutofit/>
          </a:bodyPr>
          <a:lstStyle/>
          <a:p>
            <a:r>
              <a:rPr lang="uk-UA" sz="2800" dirty="0">
                <a:solidFill>
                  <a:schemeClr val="tx1"/>
                </a:solidFill>
              </a:rPr>
              <a:t>т</a:t>
            </a:r>
            <a:r>
              <a:rPr lang="uk-UA" sz="2800" dirty="0" smtClean="0">
                <a:solidFill>
                  <a:schemeClr val="tx1"/>
                </a:solidFill>
              </a:rPr>
              <a:t>ериторія закладу огорожена, освітлена;</a:t>
            </a:r>
          </a:p>
          <a:p>
            <a:r>
              <a:rPr lang="uk-UA" sz="2800" dirty="0" smtClean="0">
                <a:solidFill>
                  <a:schemeClr val="tx1"/>
                </a:solidFill>
              </a:rPr>
              <a:t>модернізація харчоблоку</a:t>
            </a:r>
          </a:p>
          <a:p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Потенційні внутрішні сильні сторони:</a:t>
            </a:r>
            <a:endParaRPr lang="uk-U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343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1B6FD"/>
              </a:buClr>
            </a:pPr>
            <a:r>
              <a:rPr lang="uk-UA" sz="2800" dirty="0">
                <a:solidFill>
                  <a:schemeClr val="tx1"/>
                </a:solidFill>
              </a:rPr>
              <a:t>встановлено камери відеоспостереження в коридорах, вестибюлі, холі;</a:t>
            </a:r>
          </a:p>
          <a:p>
            <a:pPr lvl="0">
              <a:buClr>
                <a:srgbClr val="31B6FD"/>
              </a:buClr>
            </a:pPr>
            <a:r>
              <a:rPr lang="uk-UA" sz="2800" dirty="0">
                <a:solidFill>
                  <a:schemeClr val="tx1"/>
                </a:solidFill>
              </a:rPr>
              <a:t>встановлено систему протипожежної сизналізації;</a:t>
            </a:r>
          </a:p>
          <a:p>
            <a:pPr lvl="0">
              <a:buClr>
                <a:srgbClr val="31B6FD"/>
              </a:buClr>
            </a:pPr>
            <a:r>
              <a:rPr lang="uk-UA" sz="2800" dirty="0">
                <a:solidFill>
                  <a:schemeClr val="tx1"/>
                </a:solidFill>
              </a:rPr>
              <a:t>встановлено бездротовий інтернет-зв’язок</a:t>
            </a:r>
            <a:br>
              <a:rPr lang="uk-UA" sz="2800" dirty="0">
                <a:solidFill>
                  <a:schemeClr val="tx1"/>
                </a:solidFill>
              </a:rPr>
            </a:br>
            <a:endParaRPr lang="uk-UA" sz="2800" dirty="0">
              <a:solidFill>
                <a:schemeClr val="tx1"/>
              </a:solidFill>
            </a:endParaRP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dirty="0">
                <a:solidFill>
                  <a:srgbClr val="C00000"/>
                </a:solidFill>
              </a:rPr>
              <a:t>Потенційні внутрішні сильні сторони: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553841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572</TotalTime>
  <Words>1155</Words>
  <Application>Microsoft Office PowerPoint</Application>
  <PresentationFormat>Экран (4:3)</PresentationFormat>
  <Paragraphs>99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Волна</vt:lpstr>
      <vt:lpstr>Презентация PowerPoint</vt:lpstr>
      <vt:lpstr>Що таке SWOT і для чого він? </vt:lpstr>
      <vt:lpstr>Мета SWOT аналізу</vt:lpstr>
      <vt:lpstr>Для реалізації аналізу потрібно розв’язати такі завдання:</vt:lpstr>
      <vt:lpstr>Потенційні внутрішні сильні сторони:</vt:lpstr>
      <vt:lpstr>Потенційні внутрішні сильні сторони:</vt:lpstr>
      <vt:lpstr>Потенційні внутрішні сильні сторони:</vt:lpstr>
      <vt:lpstr>Потенційні внутрішні сильні сторони:</vt:lpstr>
      <vt:lpstr>Потенційні внутрішні сильні сторони:</vt:lpstr>
      <vt:lpstr>Потенційні внутрішні слабкі сторони:</vt:lpstr>
      <vt:lpstr>Потенційні можливості:</vt:lpstr>
      <vt:lpstr>Потенційні ризики:</vt:lpstr>
      <vt:lpstr>Потенційні ризики:</vt:lpstr>
      <vt:lpstr>Моніторинг навчальних досягнень здобувачів освіти Пісківського ліцею  за І та ІІ семестр  2020-2021 начального року</vt:lpstr>
      <vt:lpstr>Чи комфортно Ви почуваєтесь у  закладі? Анкетування для здобувачів освіти</vt:lpstr>
      <vt:lpstr>Порівняльний моніторинг середнього балу рівня навчальних досягнень здобувачів освіти Пісківського ліцею за результатами семестрового  оцінювання  у 2020-2021 н.р. (І семестр)</vt:lpstr>
      <vt:lpstr>Порівняльний моніторинг середнього балу рівня навчальних досягнень здобувачів освіти Пісківського ліцею за результатами семестрового  оцінювання  у 2020-2021 н.р. (ІІ семестр)</vt:lpstr>
      <vt:lpstr>Порівняльний моніторинг рівня навчальних досягнень учнів 5-11 класів з української мови за результатами семестрового оцінювання у 2020-2021 н.р. (І семестр)</vt:lpstr>
      <vt:lpstr>Порівняльний моніторинг рівня навчальних досягнень учнів 5-11 класів з української мови за результатами семестрового оцінювання у 20202021 н.р. (ІІ семестр)</vt:lpstr>
      <vt:lpstr>Порівняльний моніторинг рівня навчальних досягнень учнів 5-11 класів з української літератури за результатами семестрового оцінювання у 2020-2021 н.р. (ІІ семестр)</vt:lpstr>
      <vt:lpstr>Порівняльний моніторинг рівня навчальних досягнень учнів 5-11 класів із зарубіжної літератури за результатами семестрового оцінювання у 20202021 н.р. (І семестр)</vt:lpstr>
      <vt:lpstr>Порівняльний моніторинг рівня навчальних досягнень учнів 5-11 класів із зарубіжної літератури за результатами семестрового оцінювання у 2020-2021 н.р. (ІІ семестр)</vt:lpstr>
      <vt:lpstr>Порівняльний моніторинг рівня навчальних досягнень учнів 5-11 класів із англійської мови за результатами семестрового оцінювання у 20202021 н.р. (І семестр)</vt:lpstr>
      <vt:lpstr>Порівняльний моніторинг рівня навчальних досягнень учнів 5-11 класів із англійської мови за результатами семестрового оцінювання у 2020-2021 н.р. (ІІ семестр)</vt:lpstr>
      <vt:lpstr>Порівняльний моніторинг рівня навчальних досягнень учнів 5-11 класів з історії за результатами семестрового оцінювання у 2020-2021 н.р. (І семестр)</vt:lpstr>
      <vt:lpstr>Порівняльний моніторинг рівня навчальних досягнень учнів 5-11 класів з історії за результатами семестрового оцінювання у 20202021 н.р. (ІІ семестр)</vt:lpstr>
      <vt:lpstr>Порівняльний моніторинг рівня навчальних досягнень учнів 5-11 класів з математики за результатами семестрового оцінювання у 2020-2021 н.р. (І семестр)</vt:lpstr>
      <vt:lpstr>Порівняльний моніторинг рівня навчальних досягнень учнів 5-11 класів з математики за результатами семестрового оцінювання у 20202021 н.р. (ІІ семестр)</vt:lpstr>
      <vt:lpstr>Порівняльний моніторинг рівня навчальних досягнень учнів 5-11 класів з інформатики за результатами семестрового оцінювання у 2020-2021 н.р. (І семестр)</vt:lpstr>
      <vt:lpstr>Порівняльний моніторинг рівня навчальних досягнень учнів 5-11 класів з інформатики за результатами семестрового оцінювання у 20202021 н.р. (ІІ семестр)</vt:lpstr>
      <vt:lpstr>Порівняльний моніторинг рівня навчальних досягнень учнів 7-11 класів з фізики за результатами семестрового оцінювання у 2020-2021 н.р. (І семестр)</vt:lpstr>
      <vt:lpstr>Порівняльний моніторинг рівня навчальних досягнень учнів 7-11 класів з фізики за результатами семестрового оцінювання у 2020-2021 н.р. (ІІ семестр)</vt:lpstr>
      <vt:lpstr>Порівняльний моніторинг рівня навчальних досягнень учнів 7-11 класів з хімії за результатами семестрового оцінювання у 2020-2021 н.р. (І семестр)</vt:lpstr>
      <vt:lpstr>Порівняльний моніторинг рівня навчальних досягнень учнів 7-11 класів з хімії за результатами семестрового оцінювання у 2020-2021 н.р. (ІІ семестр)</vt:lpstr>
      <vt:lpstr>Порівняльний моніторинг рівня навчальних досягнень учнів 6-11 класів з біології за результатами семестрового оцінювання у 2020-2021 н.р. (І семестр)</vt:lpstr>
      <vt:lpstr>Порівняльний моніторинг рівня навчальних досягнень учнів 6-11 класів з біології за результатами семестрового оцінювання у 2020-2021 н.р. (ІІ семестр)</vt:lpstr>
      <vt:lpstr>Порівняльний моніторинг рівня навчальних досягнень учнів 5-11 класів із природознавства та географії за результатами семестрового оцінювання у 20202021 н.р. (І семестр)</vt:lpstr>
      <vt:lpstr>Порівняльний моніторинг рівня навчальних досягнень учнів 5-11 класів із природознавства та географії за результатами семестрового оцінювання у 2020-2021 н.р. (ІІ семестр)</vt:lpstr>
      <vt:lpstr>Порівняльний моніторинг рівня навчальних досягнень учнів 5-11 класів із основ здоров*я за результатами семестрового оцінювання у 2020-2021 н.р. (І семестр)</vt:lpstr>
      <vt:lpstr>Порівняльний моніторинг рівня навчальних досягнень учнів 5-11 класів із основ здоров*я за результатами семестрового оцінювання у 2020-2021 н.р. (ІІсеместр)</vt:lpstr>
      <vt:lpstr>Порівняльний моніторинг рівня навчальних досягнень учнів 5-11 класів із трудового навчання та технологій за результатами семестрового оцінювання у 2020-2021 н.р. (Ісеместр)</vt:lpstr>
      <vt:lpstr>Порівняльний моніторинг рівня навчальних досягнень учнів 5-11 класів із трудового навчання та технологій за результатами семестрового оцінювання у 2020-2021 н.р. (ІІсеместр)</vt:lpstr>
      <vt:lpstr>Порівняльний моніторинг рівня навчальних досягнень учнів 5-11 класів із фізичної культури за результатами семестрового оцінювання у 2020-2021 н.р. (Ісеместр)</vt:lpstr>
      <vt:lpstr>Порівняльний моніторинг рівня навчальних досягнень учнів 5-11 класів із фізичної культури за результатами семестрового оцінювання у 2020-2021 н.р. (ІІсеместр)</vt:lpstr>
      <vt:lpstr>Порівняльний моніторинг рівня навчальних досягнень учнів 10-11 класів із захисту України за результатами семестрового оцінювання у 2020-2021 н.р. (І та ІІ семестри)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rozumniki</dc:creator>
  <cp:lastModifiedBy>PC-1</cp:lastModifiedBy>
  <cp:revision>57</cp:revision>
  <dcterms:created xsi:type="dcterms:W3CDTF">2021-07-13T08:32:55Z</dcterms:created>
  <dcterms:modified xsi:type="dcterms:W3CDTF">2021-11-10T13:13:47Z</dcterms:modified>
</cp:coreProperties>
</file>