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6" r:id="rId3"/>
    <p:sldId id="815" r:id="rId4"/>
    <p:sldId id="830" r:id="rId5"/>
    <p:sldId id="831" r:id="rId6"/>
    <p:sldId id="832" r:id="rId7"/>
    <p:sldId id="839" r:id="rId8"/>
    <p:sldId id="834" r:id="rId9"/>
    <p:sldId id="836" r:id="rId10"/>
    <p:sldId id="837" r:id="rId11"/>
    <p:sldId id="530" r:id="rId12"/>
    <p:sldId id="384" r:id="rId13"/>
    <p:sldId id="829" r:id="rId14"/>
    <p:sldId id="841" r:id="rId15"/>
    <p:sldId id="842" r:id="rId16"/>
    <p:sldId id="844" r:id="rId17"/>
    <p:sldId id="845" r:id="rId18"/>
    <p:sldId id="346" r:id="rId19"/>
    <p:sldId id="3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F4B"/>
    <a:srgbClr val="008000"/>
    <a:srgbClr val="BE9004"/>
    <a:srgbClr val="7030A0"/>
    <a:srgbClr val="339933"/>
    <a:srgbClr val="838383"/>
    <a:srgbClr val="BC5814"/>
    <a:srgbClr val="395FA2"/>
    <a:srgbClr val="9933FF"/>
    <a:srgbClr val="CA30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2" autoAdjust="0"/>
    <p:restoredTop sz="94129" autoAdjust="0"/>
  </p:normalViewPr>
  <p:slideViewPr>
    <p:cSldViewPr>
      <p:cViewPr varScale="1">
        <p:scale>
          <a:sx n="66" d="100"/>
          <a:sy n="66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4EB7EC4-CAEB-4E9C-ADE2-2017759BB1C1}">
      <dgm:prSet phldrT="[Текст]" custT="1"/>
      <dgm:spPr>
        <a:solidFill>
          <a:srgbClr val="C55E18"/>
        </a:solidFill>
      </dgm:spPr>
      <dgm:t>
        <a:bodyPr/>
        <a:lstStyle/>
        <a:p>
          <a:r>
            <a:rPr lang="uk-UA" sz="2200" b="1" i="1" noProof="0" dirty="0"/>
            <a:t>з'ясуєте</a:t>
          </a:r>
          <a:r>
            <a:rPr lang="uk-UA" sz="2200" b="0" i="1" noProof="0" dirty="0"/>
            <a:t>, що таке повторення;</a:t>
          </a:r>
          <a:endParaRPr lang="uk-UA" sz="2100" b="0" i="1" noProof="0" dirty="0"/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5D47DEF0-137E-4CB6-B4B6-6F2060FF2CE5}">
      <dgm:prSet phldrT="[Текст]" custT="1"/>
      <dgm:spPr>
        <a:solidFill>
          <a:srgbClr val="395FA2"/>
        </a:solidFill>
      </dgm:spPr>
      <dgm:t>
        <a:bodyPr/>
        <a:lstStyle/>
        <a:p>
          <a:r>
            <a:rPr lang="uk-UA" sz="2200" b="1" i="1" noProof="0" dirty="0"/>
            <a:t>дізнаєтесь</a:t>
          </a:r>
          <a:r>
            <a:rPr lang="uk-UA" sz="2200" b="0" i="1" noProof="0" dirty="0"/>
            <a:t> про алгоритми з повторенням;</a:t>
          </a:r>
          <a:endParaRPr lang="uk-UA" sz="2000" b="0" i="1" noProof="0" dirty="0"/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solidFill>
          <a:srgbClr val="59863B"/>
        </a:solidFill>
        <a:ln>
          <a:noFill/>
        </a:ln>
      </dgm:spPr>
      <dgm:t>
        <a:bodyPr/>
        <a:lstStyle/>
        <a:p>
          <a:r>
            <a:rPr lang="uk-UA" sz="2200" b="1" i="1" noProof="0" dirty="0"/>
            <a:t>навчитеся</a:t>
          </a:r>
          <a:r>
            <a:rPr lang="uk-UA" sz="2200" b="0" i="1" noProof="0" dirty="0"/>
            <a:t> створювати  і  виконувати  алгоритми з повторенням у середовищі </a:t>
          </a:r>
          <a:r>
            <a:rPr lang="uk-UA" sz="2200" b="1" i="1" noProof="0" dirty="0" err="1">
              <a:solidFill>
                <a:srgbClr val="FFFF00"/>
              </a:solidFill>
            </a:rPr>
            <a:t>Скретч</a:t>
          </a:r>
          <a:r>
            <a:rPr lang="uk-UA" sz="2200" b="0" i="1" noProof="0" dirty="0"/>
            <a:t>.</a:t>
          </a:r>
          <a:endParaRPr lang="uk-UA" sz="2000" b="0" i="1" noProof="0" dirty="0"/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solidFill>
          <a:srgbClr val="C92F4B"/>
        </a:solidFill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5C1B-5630-4FCF-AF55-111A261C56DA}" type="pres">
      <dgm:prSet presAssocID="{721E3A77-0D64-4890-9C7C-B7F82FA96FEC}" presName="sibTrans" presStyleCnt="0"/>
      <dgm:spPr/>
    </dgm:pt>
    <dgm:pt modelId="{35D88946-1327-4717-866B-0E285AFE8A8D}" type="pres">
      <dgm:prSet presAssocID="{5D47DEF0-137E-4CB6-B4B6-6F2060FF2C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AC5F6253-A293-40AB-B4C5-6EFB9FEA6790}" srcId="{FE7FB761-3E00-40A1-9C67-735F0AFD160E}" destId="{B6DB6383-892D-4754-8986-BFF4978CBB61}" srcOrd="2" destOrd="0" parTransId="{94AFBFBA-B0A5-4AEC-B8C9-19AFE772BC27}" sibTransId="{43E787D3-6245-4CEC-B089-9898C896C02F}"/>
    <dgm:cxn modelId="{8B7083DC-620B-47AA-AF98-5A536FC1FB17}" srcId="{FE7FB761-3E00-40A1-9C67-735F0AFD160E}" destId="{5D47DEF0-137E-4CB6-B4B6-6F2060FF2CE5}" srcOrd="1" destOrd="0" parTransId="{126A9451-833F-424F-91B0-015C14615713}" sibTransId="{986373FC-A016-4F3A-A2CC-460840CCF3FE}"/>
    <dgm:cxn modelId="{6705BA80-A338-46D6-B5EC-9A820DA59974}" type="presOf" srcId="{5D47DEF0-137E-4CB6-B4B6-6F2060FF2CE5}" destId="{35D88946-1327-4717-866B-0E285AFE8A8D}" srcOrd="0" destOrd="0" presId="urn:microsoft.com/office/officeart/2005/8/layout/hProcess9"/>
    <dgm:cxn modelId="{6D28A736-AA14-40C6-8606-F668952281B0}" type="presOf" srcId="{64EB7EC4-CAEB-4E9C-ADE2-2017759BB1C1}" destId="{C1A75715-E1B8-4CAA-A3D7-0CDE3EA33FE1}" srcOrd="0" destOrd="0" presId="urn:microsoft.com/office/officeart/2005/8/layout/hProcess9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324E001D-80F6-48EF-886A-5BA9C8C6F744}" type="presParOf" srcId="{B67F7BAF-0356-4D1F-9B98-0E019830A773}" destId="{C1A75715-E1B8-4CAA-A3D7-0CDE3EA33FE1}" srcOrd="0" destOrd="0" presId="urn:microsoft.com/office/officeart/2005/8/layout/hProcess9"/>
    <dgm:cxn modelId="{00084FA4-CF42-476D-9C89-B276C8F41B02}" type="presParOf" srcId="{B67F7BAF-0356-4D1F-9B98-0E019830A773}" destId="{5B665C1B-5630-4FCF-AF55-111A261C56DA}" srcOrd="1" destOrd="0" presId="urn:microsoft.com/office/officeart/2005/8/layout/hProcess9"/>
    <dgm:cxn modelId="{E40A8649-9E3B-436D-9FCC-E57450CF8C98}" type="presParOf" srcId="{B67F7BAF-0356-4D1F-9B98-0E019830A773}" destId="{35D88946-1327-4717-866B-0E285AFE8A8D}" srcOrd="2" destOrd="0" presId="urn:microsoft.com/office/officeart/2005/8/layout/hProcess9"/>
    <dgm:cxn modelId="{CB9B05F1-D0ED-49A5-995F-8722E8715750}" type="presParOf" srcId="{B67F7BAF-0356-4D1F-9B98-0E019830A773}" destId="{78712B92-4F2E-438B-B3DC-834FDC9B974C}" srcOrd="3" destOrd="0" presId="urn:microsoft.com/office/officeart/2005/8/layout/hProcess9"/>
    <dgm:cxn modelId="{2227E1EE-CA54-438D-BF9A-69AA954CAD5B}" type="presParOf" srcId="{B67F7BAF-0356-4D1F-9B98-0E019830A773}" destId="{A242F3B7-F023-4E2A-916A-9C199FC51A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3989" y="1490565"/>
          <a:ext cx="2591044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noProof="0" dirty="0"/>
            <a:t>з'ясуєте</a:t>
          </a:r>
          <a:r>
            <a:rPr lang="uk-UA" sz="2200" b="0" i="1" kern="1200" noProof="0" dirty="0"/>
            <a:t>, що таке повторення;</a:t>
          </a:r>
          <a:endParaRPr lang="uk-UA" sz="2100" b="0" i="1" kern="1200" noProof="0" dirty="0"/>
        </a:p>
      </dsp:txBody>
      <dsp:txXfrm>
        <a:off x="3989" y="1490565"/>
        <a:ext cx="2591044" cy="1987420"/>
      </dsp:txXfrm>
    </dsp:sp>
    <dsp:sp modelId="{35D88946-1327-4717-866B-0E285AFE8A8D}">
      <dsp:nvSpPr>
        <dsp:cNvPr id="0" name=""/>
        <dsp:cNvSpPr/>
      </dsp:nvSpPr>
      <dsp:spPr>
        <a:xfrm>
          <a:off x="2880941" y="1490565"/>
          <a:ext cx="2591044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noProof="0" dirty="0"/>
            <a:t>дізнаєтесь</a:t>
          </a:r>
          <a:r>
            <a:rPr lang="uk-UA" sz="2200" b="0" i="1" kern="1200" noProof="0" dirty="0"/>
            <a:t> про алгоритми з повторенням;</a:t>
          </a:r>
          <a:endParaRPr lang="uk-UA" sz="2000" b="0" i="1" kern="1200" noProof="0" dirty="0"/>
        </a:p>
      </dsp:txBody>
      <dsp:txXfrm>
        <a:off x="2880941" y="1490565"/>
        <a:ext cx="2591044" cy="1987420"/>
      </dsp:txXfrm>
    </dsp:sp>
    <dsp:sp modelId="{A242F3B7-F023-4E2A-916A-9C199FC51A15}">
      <dsp:nvSpPr>
        <dsp:cNvPr id="0" name=""/>
        <dsp:cNvSpPr/>
      </dsp:nvSpPr>
      <dsp:spPr>
        <a:xfrm>
          <a:off x="5757894" y="1490565"/>
          <a:ext cx="2591044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noProof="0" dirty="0"/>
            <a:t>навчитеся</a:t>
          </a:r>
          <a:r>
            <a:rPr lang="uk-UA" sz="2200" b="0" i="1" kern="1200" noProof="0" dirty="0"/>
            <a:t> створювати  і  виконувати  алгоритми з повторенням у середовищі </a:t>
          </a:r>
          <a:r>
            <a:rPr lang="uk-UA" sz="2200" b="1" i="1" kern="1200" noProof="0" dirty="0" err="1">
              <a:solidFill>
                <a:srgbClr val="FFFF00"/>
              </a:solidFill>
            </a:rPr>
            <a:t>Скретч</a:t>
          </a:r>
          <a:r>
            <a:rPr lang="uk-UA" sz="2200" b="0" i="1" kern="1200" noProof="0" dirty="0"/>
            <a:t>.</a:t>
          </a:r>
          <a:endParaRPr lang="uk-UA" sz="2000" b="0" i="1" kern="1200" noProof="0" dirty="0"/>
        </a:p>
      </dsp:txBody>
      <dsp:txXfrm>
        <a:off x="5757894" y="1490565"/>
        <a:ext cx="2591044" cy="1987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025B-06A8-4665-9EC5-10B4C5095018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D359-F0C6-48D8-8A8B-A0FA4390D9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5171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Учитель звертає увагу учнів на те, що число 9 не може розташовуватися в клітинках, які належать парі клітинок,  сума чисел в яких менше чи дорівнює 9. Наприклад, ставимо 9 у третю клітинку.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4146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396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8" t="21843"/>
          <a:stretch/>
        </p:blipFill>
        <p:spPr>
          <a:xfrm>
            <a:off x="-74" y="0"/>
            <a:ext cx="4035490" cy="4628864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F1597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solidFill>
            <a:srgbClr val="EA144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 userDrawn="1"/>
        </p:nvSpPr>
        <p:spPr bwMode="gray">
          <a:xfrm>
            <a:off x="0" y="3141216"/>
            <a:ext cx="9144000" cy="431800"/>
          </a:xfrm>
          <a:prstGeom prst="rect">
            <a:avLst/>
          </a:prstGeom>
          <a:solidFill>
            <a:srgbClr val="95233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/>
              <a:t>Зразок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/>
              <a:t>Зразок підзаголовка</a:t>
            </a:r>
            <a:endParaRPr lang="en-US" noProof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i="1" dirty="0">
                <a:solidFill>
                  <a:srgbClr val="CA304C"/>
                </a:solidFill>
              </a:rPr>
              <a:t>4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/>
              <a:t>Вставлення таблиці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/>
              <a:t>Вставлення діаграми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95233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rgbClr val="F1597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>
                <a:solidFill>
                  <a:srgbClr val="CA304C"/>
                </a:solidFill>
              </a:rPr>
              <a:t>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16632"/>
            <a:ext cx="5715000" cy="1828800"/>
          </a:xfrm>
        </p:spPr>
        <p:txBody>
          <a:bodyPr/>
          <a:lstStyle/>
          <a:p>
            <a:r>
              <a:rPr lang="uk-UA" sz="5000" dirty="0"/>
              <a:t/>
            </a:r>
            <a:br>
              <a:rPr lang="uk-UA" sz="5000" dirty="0"/>
            </a:br>
            <a:r>
              <a:rPr lang="uk-UA" sz="5000" dirty="0"/>
              <a:t>Алгоритми з повторенням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760" y="3725033"/>
            <a:ext cx="2209744" cy="2385570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Алгоритми з безперервним</a:t>
            </a:r>
            <a:br>
              <a:rPr lang="uk-UA" sz="2300" dirty="0"/>
            </a:br>
            <a:r>
              <a:rPr lang="uk-UA" sz="2300" dirty="0"/>
              <a:t>повторенням у середовищі </a:t>
            </a:r>
            <a:r>
              <a:rPr lang="uk-UA" sz="2300" dirty="0" err="1"/>
              <a:t>Скретч</a:t>
            </a:r>
            <a:endParaRPr lang="uk-UA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середовищі </a:t>
            </a:r>
            <a:r>
              <a:rPr lang="uk-UA" sz="2400" b="1" i="1" dirty="0" err="1">
                <a:solidFill>
                  <a:schemeClr val="bg1"/>
                </a:solidFill>
              </a:rPr>
              <a:t>Скретч</a:t>
            </a:r>
            <a:r>
              <a:rPr lang="uk-UA" sz="2400" b="1" i="1" dirty="0">
                <a:solidFill>
                  <a:schemeClr val="bg1"/>
                </a:solidFill>
              </a:rPr>
              <a:t> для реалізації безперервного повторення також можна використати команду завжди якщо з групи </a:t>
            </a:r>
            <a:r>
              <a:rPr lang="uk-UA" sz="2400" b="1" i="1" dirty="0">
                <a:solidFill>
                  <a:srgbClr val="FFFF00"/>
                </a:solidFill>
              </a:rPr>
              <a:t>Керувати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664" y="3068960"/>
            <a:ext cx="83058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42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Перші мови програмування з’явилися задовго до появи комп’ютерів. Ще 200 років тому існували ткацькі верстати й механічні піаніно, що працювали за програмами.</a:t>
            </a:r>
          </a:p>
        </p:txBody>
      </p:sp>
      <p:pic>
        <p:nvPicPr>
          <p:cNvPr id="3074" name="Picture 2" descr="coding, development, programming, seo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375441" cy="33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ard, code, coding, development, language, programming, seo t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38" y="2764035"/>
            <a:ext cx="4108978" cy="41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97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 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b="1" i="1" dirty="0">
                <a:solidFill>
                  <a:schemeClr val="bg1"/>
                </a:solidFill>
              </a:rPr>
              <a:t>З якими циклічними процесами ви зустрічаєтеся в житті?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197859"/>
            <a:ext cx="9036496" cy="510778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400" b="1" i="1" dirty="0">
                <a:solidFill>
                  <a:schemeClr val="bg1"/>
                </a:solidFill>
              </a:rPr>
              <a:t>Що таке алгоритм із повторенням?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950" y="4797152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2786017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b="1" i="1" dirty="0">
                <a:solidFill>
                  <a:schemeClr val="bg1"/>
                </a:solidFill>
              </a:rPr>
              <a:t>Які команди призначені для реалізації повторення в середовищі </a:t>
            </a:r>
            <a:r>
              <a:rPr lang="uk-UA" sz="2400" b="1" i="1" dirty="0" err="1">
                <a:solidFill>
                  <a:schemeClr val="bg1"/>
                </a:solidFill>
              </a:rPr>
              <a:t>Скретч</a:t>
            </a:r>
            <a:r>
              <a:rPr lang="uk-UA" sz="2400" b="1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0" name="Picture 2" descr="http://www.strategicmarketingguy.com/images/Rinse-and-Repeat-300x2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2798"/>
            <a:ext cx="2952328" cy="28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3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Допоможи Данилку впоратися з головоломкою. Упиши в порожні клітинки квадратів такі числа або знаки, щоб утворились істинні рівності.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/>
          </p:nvPr>
        </p:nvGraphicFramePr>
        <p:xfrm>
          <a:off x="395536" y="3140968"/>
          <a:ext cx="3748745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3670"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>
                          <a:solidFill>
                            <a:srgbClr val="000000"/>
                          </a:solidFill>
                        </a:rPr>
                        <a:t>108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Округлений прямокутник 7"/>
          <p:cNvSpPr/>
          <p:nvPr/>
        </p:nvSpPr>
        <p:spPr>
          <a:xfrm>
            <a:off x="1186733" y="4437112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55936" y="4456276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26333" y="5714092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395536" y="5733256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36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51822" y="3174267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421025" y="3193431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419872" y="3159752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3389075" y="3178916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54</a:t>
            </a: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1948268" y="3174267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1917471" y="3193431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27</a:t>
            </a:r>
          </a:p>
        </p:txBody>
      </p:sp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4927711" y="3140968"/>
          <a:ext cx="3748745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endParaRPr lang="uk-UA" sz="2800" b="1" i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Округлений прямокутник 23"/>
          <p:cNvSpPr/>
          <p:nvPr/>
        </p:nvSpPr>
        <p:spPr>
          <a:xfrm>
            <a:off x="7955485" y="3160133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7924688" y="3179297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7955968" y="5694928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7925171" y="5714092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6</a:t>
            </a: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4962837" y="5707294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4932040" y="5805264"/>
            <a:ext cx="75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00"/>
                </a:solidFill>
                <a:latin typeface="+mn-lt"/>
              </a:rPr>
              <a:t>240</a:t>
            </a: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4962837" y="4451627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4932040" y="4470791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24</a:t>
            </a:r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5714605" y="4415180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>
            <a:off x="5683808" y="4434344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6478567" y="3815164"/>
            <a:ext cx="648964" cy="5568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/>
          <p:cNvSpPr txBox="1"/>
          <p:nvPr/>
        </p:nvSpPr>
        <p:spPr>
          <a:xfrm>
            <a:off x="6447770" y="3834328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+mn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303941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Продовжте орнамент. Обведіть фрагмент, що повторюється.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54" y="2780928"/>
            <a:ext cx="8972550" cy="1066800"/>
          </a:xfrm>
          <a:prstGeom prst="rect">
            <a:avLst/>
          </a:prstGeom>
        </p:spPr>
      </p:pic>
      <p:grpSp>
        <p:nvGrpSpPr>
          <p:cNvPr id="7" name="Групувати 6"/>
          <p:cNvGrpSpPr/>
          <p:nvPr/>
        </p:nvGrpSpPr>
        <p:grpSpPr>
          <a:xfrm>
            <a:off x="4716016" y="2803788"/>
            <a:ext cx="3686175" cy="962025"/>
            <a:chOff x="4716016" y="2803788"/>
            <a:chExt cx="3686175" cy="9620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2803788"/>
              <a:ext cx="2752725" cy="9620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8741" y="2832363"/>
              <a:ext cx="933450" cy="933450"/>
            </a:xfrm>
            <a:prstGeom prst="rect">
              <a:avLst/>
            </a:prstGeom>
          </p:spPr>
        </p:pic>
      </p:grpSp>
      <p:sp>
        <p:nvSpPr>
          <p:cNvPr id="13" name="Округлений прямокутник 12"/>
          <p:cNvSpPr/>
          <p:nvPr/>
        </p:nvSpPr>
        <p:spPr>
          <a:xfrm>
            <a:off x="143954" y="2708920"/>
            <a:ext cx="1907766" cy="105689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320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2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72008" y="1196752"/>
            <a:ext cx="9036496" cy="1328023"/>
            <a:chOff x="72008" y="1196752"/>
            <a:chExt cx="9036496" cy="1328023"/>
          </a:xfrm>
        </p:grpSpPr>
        <p:sp>
          <p:nvSpPr>
            <p:cNvPr id="10" name="TextBox 9"/>
            <p:cNvSpPr txBox="1"/>
            <p:nvPr/>
          </p:nvSpPr>
          <p:spPr>
            <a:xfrm>
              <a:off x="72008" y="1196752"/>
              <a:ext cx="9036496" cy="1328023"/>
            </a:xfrm>
            <a:prstGeom prst="roundRect">
              <a:avLst/>
            </a:prstGeom>
            <a:solidFill>
              <a:srgbClr val="C92F4B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indent="457200" algn="just"/>
              <a:r>
                <a:rPr lang="uk-UA" sz="2400" b="1" i="1" dirty="0">
                  <a:solidFill>
                    <a:schemeClr val="bg1"/>
                  </a:solidFill>
                </a:rPr>
                <a:t>Доповніть блок-схему за поданим </a:t>
              </a:r>
              <a:r>
                <a:rPr lang="uk-UA" sz="2400" b="1" i="1" dirty="0" err="1">
                  <a:solidFill>
                    <a:schemeClr val="bg1"/>
                  </a:solidFill>
                </a:rPr>
                <a:t>скриптом</a:t>
              </a:r>
              <a:r>
                <a:rPr lang="uk-UA" sz="2400" b="1" i="1" dirty="0">
                  <a:solidFill>
                    <a:schemeClr val="bg1"/>
                  </a:solidFill>
                </a:rPr>
                <a:t>. Позначте (   ), змінюється вигляд Рудого кота під час виконання </a:t>
              </a:r>
              <a:r>
                <a:rPr lang="uk-UA" sz="2400" b="1" i="1" dirty="0" err="1">
                  <a:solidFill>
                    <a:schemeClr val="bg1"/>
                  </a:solidFill>
                </a:rPr>
                <a:t>скрипта</a:t>
              </a:r>
              <a:r>
                <a:rPr lang="uk-UA" sz="2400" b="1" i="1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5736" y="1595428"/>
              <a:ext cx="598337" cy="5983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47" y="2851429"/>
            <a:ext cx="9055257" cy="3097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31218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Змінити колір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7996" y="3877134"/>
            <a:ext cx="340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Чекати 1 секунду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34" y="4797152"/>
            <a:ext cx="840416" cy="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24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</a:t>
            </a:r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Покажіть стрілками, як слід зібрати </a:t>
            </a:r>
            <a:r>
              <a:rPr lang="uk-UA" sz="2400" b="1" i="1" dirty="0" err="1">
                <a:solidFill>
                  <a:schemeClr val="bg1"/>
                </a:solidFill>
              </a:rPr>
              <a:t>скрипт</a:t>
            </a:r>
            <a:r>
              <a:rPr lang="uk-UA" sz="2400" b="1" i="1" dirty="0">
                <a:solidFill>
                  <a:schemeClr val="bg1"/>
                </a:solidFill>
              </a:rPr>
              <a:t> алгоритмом, поданим у завданні 3.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082" y="2204864"/>
            <a:ext cx="7384318" cy="4288974"/>
          </a:xfrm>
          <a:prstGeom prst="rect">
            <a:avLst/>
          </a:prstGeom>
        </p:spPr>
      </p:pic>
      <p:cxnSp>
        <p:nvCxnSpPr>
          <p:cNvPr id="7" name="Пряма зі стрілкою 6"/>
          <p:cNvCxnSpPr/>
          <p:nvPr/>
        </p:nvCxnSpPr>
        <p:spPr>
          <a:xfrm flipH="1" flipV="1">
            <a:off x="5508104" y="2492896"/>
            <a:ext cx="504056" cy="5040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H="1">
            <a:off x="2627784" y="2615060"/>
            <a:ext cx="2238604" cy="22541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H="1">
            <a:off x="2483768" y="4586760"/>
            <a:ext cx="2238604" cy="6925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flipH="1" flipV="1">
            <a:off x="2483768" y="5733256"/>
            <a:ext cx="2238604" cy="3289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026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Заповніть клітинки числами від 1 до 9 так, щоб сума чисел у двох сусідніх клітинках дорівнювала числу в півколі, яке прилягає до цих двох клітинок.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8784976" cy="3039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8" y="5949280"/>
            <a:ext cx="9036496" cy="851297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rgbClr val="FFFF00"/>
                </a:solidFill>
              </a:rPr>
              <a:t>Підказка</a:t>
            </a:r>
            <a:r>
              <a:rPr lang="uk-UA" sz="2200" b="1" i="1" dirty="0">
                <a:solidFill>
                  <a:schemeClr val="bg1"/>
                </a:solidFill>
              </a:rPr>
              <a:t>: з'ясуйте, у яких клітинках не може розташовуватись число 9.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64127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349991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6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259632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1345496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3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2204768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290632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9</a:t>
            </a: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3149904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3235768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095040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4180904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7</a:t>
            </a: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5056180" y="4009628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5142044" y="4120508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1</a:t>
            </a: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6035139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6121003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5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6980004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7065868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8</a:t>
            </a: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7963596" y="4005064"/>
            <a:ext cx="923497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8049460" y="4115944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96582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521" y="1268760"/>
            <a:ext cx="4662947" cy="5354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2133942"/>
            <a:ext cx="4091203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/>
              <a:t>Проаналізувати</a:t>
            </a:r>
          </a:p>
          <a:p>
            <a:r>
              <a:rPr lang="uk-UA" sz="3200" i="1" dirty="0"/>
              <a:t>§ 25, ст. 125-</a:t>
            </a:r>
            <a:r>
              <a:rPr lang="en-US" sz="3200" i="1" dirty="0"/>
              <a:t>1</a:t>
            </a:r>
            <a:r>
              <a:rPr lang="uk-UA" sz="3200" i="1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xmlns="" val="140246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Правила поведінки та безпеки</a:t>
            </a:r>
            <a:br>
              <a:rPr lang="uk-UA" sz="2800" dirty="0"/>
            </a:br>
            <a:r>
              <a:rPr lang="uk-UA" sz="2800" dirty="0"/>
              <a:t>в комп’ютерному класі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859" y="1680741"/>
            <a:ext cx="1862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984" y="2257004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159" y="3625429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59" y="2185566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134" y="1680741"/>
            <a:ext cx="1900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273129"/>
            <a:ext cx="18526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384" y="4273129"/>
            <a:ext cx="188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0498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4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Сьогодні ви: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748816667"/>
              </p:ext>
            </p:extLst>
          </p:nvPr>
        </p:nvGraphicFramePr>
        <p:xfrm>
          <a:off x="323528" y="141277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304" y="1052736"/>
            <a:ext cx="1503114" cy="1622715"/>
          </a:xfrm>
          <a:prstGeom prst="rect">
            <a:avLst/>
          </a:prstGeom>
        </p:spPr>
      </p:pic>
      <p:pic>
        <p:nvPicPr>
          <p:cNvPr id="1030" name="Picture 6" descr="http://www.catrobat.org/images/scrat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399" y="5445224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45"/>
          <a:stretch/>
        </p:blipFill>
        <p:spPr bwMode="auto">
          <a:xfrm>
            <a:off x="6602847" y="1098320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peat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1512168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82962" y="1164072"/>
            <a:ext cx="2281125" cy="1346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82962" y="5222372"/>
            <a:ext cx="2314371" cy="12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Повторення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Напевно, ви уявляєте, що таке повторення. Наприклад, повторення можна побачити в орнаментах на писанках, вишиванках, рушниках, посуді тощо.</a:t>
            </a:r>
          </a:p>
        </p:txBody>
      </p:sp>
      <p:pic>
        <p:nvPicPr>
          <p:cNvPr id="1026" name="Picture 2" descr="http://uartmart.com/img/pysanky/l/Opariy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081371"/>
            <a:ext cx="2626498" cy="34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style.com.ua/wp-content/uploads/2013/09/SM5418006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69991"/>
            <a:ext cx="2597870" cy="33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a.all.biz/img/ua/catalog/85536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755" y="3225387"/>
            <a:ext cx="3576733" cy="315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56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Повторення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Ми спостерігаємо повторення у природі: змінюються день і ніч, пори року, опадає і знову розпускається листя.</a:t>
            </a:r>
          </a:p>
        </p:txBody>
      </p:sp>
      <p:pic>
        <p:nvPicPr>
          <p:cNvPr id="7" name="Picture 2" descr="http://www.newsmarket.com.ua/wp-content/uploads/2010/11/5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256584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19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Повторення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196752"/>
            <a:ext cx="7776864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Процеси, які неодноразово повторюються, називають </a:t>
            </a:r>
            <a:r>
              <a:rPr lang="uk-UA" sz="2400" b="1" i="1" kern="0" dirty="0">
                <a:solidFill>
                  <a:srgbClr val="FFFF00"/>
                </a:solidFill>
                <a:latin typeface="+mn-lt"/>
              </a:rPr>
              <a:t>циклічними</a:t>
            </a: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r="55118"/>
          <a:stretch/>
        </p:blipFill>
        <p:spPr>
          <a:xfrm>
            <a:off x="1796390" y="2155445"/>
            <a:ext cx="5688632" cy="2383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50452"/>
          <a:stretch/>
        </p:blipFill>
        <p:spPr>
          <a:xfrm>
            <a:off x="1657425" y="4437112"/>
            <a:ext cx="6010919" cy="22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7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Алгоритми з повторенням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повсякденному житті ви теж стаєте учасниками циклічних процесів: щодня просинаєтеся, </a:t>
            </a:r>
            <a:r>
              <a:rPr lang="uk-UA" sz="2400" b="1" i="1" dirty="0" err="1">
                <a:solidFill>
                  <a:schemeClr val="bg1"/>
                </a:solidFill>
              </a:rPr>
              <a:t>вмиваєтеся</a:t>
            </a:r>
            <a:r>
              <a:rPr lang="uk-UA" sz="2400" b="1" i="1" dirty="0">
                <a:solidFill>
                  <a:schemeClr val="bg1"/>
                </a:solidFill>
              </a:rPr>
              <a:t>, снідаєте; кожного будня йдете до школи; щозими святкуєте Новий рік; щоліта відпочиваєте.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775" y="3845524"/>
            <a:ext cx="2112128" cy="1870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0058" y="3840927"/>
            <a:ext cx="2092013" cy="1877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7226" y="3849103"/>
            <a:ext cx="2045077" cy="18841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482" y="3849103"/>
            <a:ext cx="2092014" cy="18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54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Алгоритми з повторенням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196752"/>
            <a:ext cx="7776864" cy="173664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Алгоритм, у якому передбачено повторне виконання певних команд, називають </a:t>
            </a:r>
            <a:r>
              <a:rPr lang="uk-UA" sz="2400" b="1" i="1" kern="0" dirty="0">
                <a:solidFill>
                  <a:srgbClr val="FFFF00"/>
                </a:solidFill>
                <a:latin typeface="+mn-lt"/>
              </a:rPr>
              <a:t>алгоритмом із повторенням</a:t>
            </a: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, або циклічним алгоритмом.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2" b="3350"/>
          <a:stretch/>
        </p:blipFill>
        <p:spPr bwMode="auto">
          <a:xfrm>
            <a:off x="4853620" y="3128346"/>
            <a:ext cx="3754133" cy="35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6" t="3810" r="15740"/>
          <a:stretch/>
        </p:blipFill>
        <p:spPr bwMode="auto">
          <a:xfrm>
            <a:off x="755576" y="2991444"/>
            <a:ext cx="3211868" cy="352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2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Алгоритми з безперервним</a:t>
            </a:r>
            <a:br>
              <a:rPr lang="uk-UA" sz="2300" dirty="0"/>
            </a:br>
            <a:r>
              <a:rPr lang="uk-UA" sz="2300" dirty="0"/>
              <a:t>повторенням у середовищі </a:t>
            </a:r>
            <a:r>
              <a:rPr lang="uk-UA" sz="2300" dirty="0" err="1"/>
              <a:t>Скретч</a:t>
            </a:r>
            <a:endParaRPr lang="uk-UA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середовищі </a:t>
            </a:r>
            <a:r>
              <a:rPr lang="uk-UA" sz="2400" b="1" i="1" dirty="0" err="1">
                <a:solidFill>
                  <a:schemeClr val="bg1"/>
                </a:solidFill>
              </a:rPr>
              <a:t>Скретч</a:t>
            </a:r>
            <a:r>
              <a:rPr lang="uk-UA" sz="2400" b="1" i="1" dirty="0">
                <a:solidFill>
                  <a:schemeClr val="bg1"/>
                </a:solidFill>
              </a:rPr>
              <a:t> алгоритм із безперервним повторенням можна реалізувати за допомогою команди </a:t>
            </a:r>
            <a:r>
              <a:rPr lang="uk-UA" sz="2400" b="1" i="1" dirty="0">
                <a:solidFill>
                  <a:srgbClr val="FFFF00"/>
                </a:solidFill>
              </a:rPr>
              <a:t>Завжди</a:t>
            </a:r>
            <a:r>
              <a:rPr lang="uk-UA" sz="2400" b="1" i="1" dirty="0">
                <a:solidFill>
                  <a:schemeClr val="bg1"/>
                </a:solidFill>
              </a:rPr>
              <a:t> з групи </a:t>
            </a:r>
            <a:r>
              <a:rPr lang="uk-UA" sz="2400" b="1" i="1" dirty="0">
                <a:solidFill>
                  <a:srgbClr val="FFFF00"/>
                </a:solidFill>
              </a:rPr>
              <a:t>Керувати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70450"/>
            <a:ext cx="7488832" cy="33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51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Алгоритми з безперервним</a:t>
            </a:r>
            <a:br>
              <a:rPr lang="uk-UA" sz="2300" dirty="0"/>
            </a:br>
            <a:r>
              <a:rPr lang="uk-UA" sz="2300" dirty="0"/>
              <a:t>повторенням у середовищі </a:t>
            </a:r>
            <a:r>
              <a:rPr lang="uk-UA" sz="2300" dirty="0" err="1"/>
              <a:t>Скретч</a:t>
            </a:r>
            <a:endParaRPr lang="uk-UA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Деякі циклічні процеси відбуваються за певних умов. Наприклад, у будні ви ходите до школи. Алгоритм для вас виглядатиме так: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1766" y="2636912"/>
            <a:ext cx="6596980" cy="91940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Завжди виконуй:</a:t>
            </a:r>
          </a:p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	якщо будень, іди до школи.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721527"/>
            <a:ext cx="4644008" cy="255389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За цим алгоритмом команда «Іди до школи» виконується тільки за умови, що день, який настав, — будній.</a:t>
            </a:r>
          </a:p>
        </p:txBody>
      </p:sp>
      <p:pic>
        <p:nvPicPr>
          <p:cNvPr id="2050" name="Picture 2" descr="http://school96.kiev.ua/sites/default/files/main/scho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636" y="3645024"/>
            <a:ext cx="4167860" cy="287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0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14291</TotalTime>
  <Words>510</Words>
  <Application>Microsoft Office PowerPoint</Application>
  <PresentationFormat>Экран (4:3)</PresentationFormat>
  <Paragraphs>101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sample</vt:lpstr>
      <vt:lpstr> Алгоритми з повторенням</vt:lpstr>
      <vt:lpstr>Сьогодні ви:</vt:lpstr>
      <vt:lpstr>Повторення</vt:lpstr>
      <vt:lpstr>Повторення</vt:lpstr>
      <vt:lpstr>Повторення</vt:lpstr>
      <vt:lpstr>Алгоритми з повторенням</vt:lpstr>
      <vt:lpstr>Алгоритми з повторенням</vt:lpstr>
      <vt:lpstr>Алгоритми з безперервним повторенням у середовищі Скретч</vt:lpstr>
      <vt:lpstr>Алгоритми з безперервним повторенням у середовищі Скретч</vt:lpstr>
      <vt:lpstr>Алгоритми з безперервним повторенням у середовищі Скретч</vt:lpstr>
      <vt:lpstr>Цікавинки</vt:lpstr>
      <vt:lpstr>Запитання і  завдання</vt:lpstr>
      <vt:lpstr>Запитання і завдання</vt:lpstr>
      <vt:lpstr>Завдання 1</vt:lpstr>
      <vt:lpstr>Завдання 2</vt:lpstr>
      <vt:lpstr>Завдання 3</vt:lpstr>
      <vt:lpstr>Завдання 5</vt:lpstr>
      <vt:lpstr>Домашнє завдання</vt:lpstr>
      <vt:lpstr>Правила поведінки та безпеки в комп’ютерному класі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Оксаночка</cp:lastModifiedBy>
  <cp:revision>1115</cp:revision>
  <dcterms:created xsi:type="dcterms:W3CDTF">2013-09-01T18:00:33Z</dcterms:created>
  <dcterms:modified xsi:type="dcterms:W3CDTF">2020-03-18T17:14:00Z</dcterms:modified>
</cp:coreProperties>
</file>